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9" r:id="rId2"/>
    <p:sldId id="410" r:id="rId3"/>
    <p:sldId id="411" r:id="rId4"/>
    <p:sldId id="412" r:id="rId5"/>
    <p:sldId id="418" r:id="rId6"/>
    <p:sldId id="422" r:id="rId7"/>
    <p:sldId id="462" r:id="rId8"/>
    <p:sldId id="423" r:id="rId9"/>
    <p:sldId id="464" r:id="rId10"/>
    <p:sldId id="450" r:id="rId11"/>
    <p:sldId id="456" r:id="rId12"/>
    <p:sldId id="451" r:id="rId13"/>
    <p:sldId id="453" r:id="rId14"/>
    <p:sldId id="454" r:id="rId15"/>
    <p:sldId id="455" r:id="rId16"/>
    <p:sldId id="457" r:id="rId17"/>
    <p:sldId id="458" r:id="rId18"/>
    <p:sldId id="459" r:id="rId19"/>
    <p:sldId id="467" r:id="rId20"/>
    <p:sldId id="468" r:id="rId21"/>
    <p:sldId id="465" r:id="rId22"/>
    <p:sldId id="460" r:id="rId23"/>
    <p:sldId id="432" r:id="rId24"/>
  </p:sldIdLst>
  <p:sldSz cx="9144000" cy="6858000" type="screen4x3"/>
  <p:notesSz cx="6797675" cy="9926638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3200" b="1" i="1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3200" b="1" i="1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3200" b="1" i="1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3200" b="1" i="1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4559" autoAdjust="0"/>
    <p:restoredTop sz="86456" autoAdjust="0"/>
  </p:normalViewPr>
  <p:slideViewPr>
    <p:cSldViewPr>
      <p:cViewPr>
        <p:scale>
          <a:sx n="80" d="100"/>
          <a:sy n="80" d="100"/>
        </p:scale>
        <p:origin x="-1536" y="312"/>
      </p:cViewPr>
      <p:guideLst>
        <p:guide orient="horz" pos="2125"/>
        <p:guide pos="1156"/>
        <p:guide pos="567"/>
      </p:guideLst>
    </p:cSldViewPr>
  </p:slideViewPr>
  <p:outlineViewPr>
    <p:cViewPr>
      <p:scale>
        <a:sx n="33" d="100"/>
        <a:sy n="33" d="100"/>
      </p:scale>
      <p:origin x="18" y="5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61600" cy="73761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/>
        </p:nvSpPr>
        <p:spPr bwMode="auto">
          <a:xfrm>
            <a:off x="906463" y="4729163"/>
            <a:ext cx="4984750" cy="4489450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defTabSz="0">
              <a:spcBef>
                <a:spcPct val="30000"/>
              </a:spcBef>
              <a:defRPr/>
            </a:pPr>
            <a:r>
              <a:rPr lang="zh-CN" altLang="zh-CN" sz="1200" b="0" i="0">
                <a:latin typeface="Arial" pitchFamily="34" charset="0"/>
              </a:rPr>
              <a:t>                                </a:t>
            </a:r>
          </a:p>
          <a:p>
            <a:pPr defTabSz="0">
              <a:spcBef>
                <a:spcPct val="30000"/>
              </a:spcBef>
              <a:defRPr/>
            </a:pPr>
            <a:r>
              <a:rPr lang="zh-CN" altLang="zh-CN" sz="1200" b="0" i="0">
                <a:latin typeface="Arial" pitchFamily="34" charset="0"/>
              </a:rPr>
              <a:t>            </a:t>
            </a:r>
          </a:p>
          <a:p>
            <a:pPr defTabSz="0">
              <a:spcBef>
                <a:spcPct val="30000"/>
              </a:spcBef>
              <a:defRPr/>
            </a:pPr>
            <a:r>
              <a:rPr lang="zh-CN" altLang="zh-CN" sz="1200" b="0" i="0">
                <a:latin typeface="Arial" pitchFamily="34" charset="0"/>
              </a:rPr>
              <a:t>           </a:t>
            </a:r>
          </a:p>
          <a:p>
            <a:pPr defTabSz="0">
              <a:spcBef>
                <a:spcPct val="30000"/>
              </a:spcBef>
              <a:defRPr/>
            </a:pPr>
            <a:r>
              <a:rPr lang="zh-CN" altLang="zh-CN" sz="1200" b="0" i="0">
                <a:latin typeface="Arial" pitchFamily="34" charset="0"/>
              </a:rPr>
              <a:t>            </a:t>
            </a:r>
          </a:p>
          <a:p>
            <a:pPr defTabSz="0">
              <a:spcBef>
                <a:spcPct val="30000"/>
              </a:spcBef>
              <a:defRPr/>
            </a:pPr>
            <a:r>
              <a:rPr lang="zh-CN" altLang="zh-CN" sz="1200" b="0" i="0">
                <a:latin typeface="Arial" pitchFamily="34" charset="0"/>
              </a:rPr>
              <a:t>           </a:t>
            </a:r>
          </a:p>
        </p:txBody>
      </p:sp>
      <p:sp>
        <p:nvSpPr>
          <p:cNvPr id="3379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858838"/>
            <a:ext cx="4535488" cy="348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24188" y="9474200"/>
            <a:ext cx="8620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fld id="{2FCEBF3D-4992-480A-B6C4-CF40C4B1583A}" type="datetime1">
              <a:rPr lang="en-US" altLang="zh-CN" sz="1400" b="0" i="0">
                <a:latin typeface="Sabon" pitchFamily="2"/>
                <a:sym typeface="Sabon" pitchFamily="2"/>
              </a:rPr>
              <a:pPr>
                <a:defRPr/>
              </a:pPr>
              <a:t>9/5/2012</a:t>
            </a:fld>
            <a:endParaRPr lang="zh-CN" altLang="zh-CN" b="0"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818188" y="188913"/>
            <a:ext cx="7762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CN" altLang="zh-CN" sz="1400" b="0" i="0">
                <a:latin typeface="Sabon" pitchFamily="2"/>
                <a:sym typeface="Sabon" pitchFamily="2"/>
              </a:rPr>
              <a:t>Page </a:t>
            </a:r>
            <a:fld id="{B85F12EA-0801-4508-8476-6D960ACE880B}" type="slidenum">
              <a:rPr lang="zh-CN" altLang="zh-CN" sz="1400" b="0" i="0">
                <a:latin typeface="Sabon" pitchFamily="2"/>
                <a:sym typeface="Sabon" pitchFamily="2"/>
              </a:rPr>
              <a:pPr>
                <a:defRPr/>
              </a:pPr>
              <a:t>‹#›</a:t>
            </a:fld>
            <a:endParaRPr lang="zh-CN" altLang="zh-CN" b="0">
              <a:latin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" y="188913"/>
            <a:ext cx="46799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zh-CN" sz="1400" i="0">
                <a:latin typeface="Arial" pitchFamily="34" charset="0"/>
              </a:rPr>
              <a:t>&lt;Type the talk title here&gt;</a:t>
            </a:r>
            <a:endParaRPr lang="zh-CN" altLang="zh-CN" b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prstGeom prst="rect">
            <a:avLst/>
          </a:prstGeom>
        </p:spPr>
        <p:txBody>
          <a:bodyPr/>
          <a:lstStyle/>
          <a:p>
            <a:r>
              <a:rPr lang="zh-CN" altLang="en-GB"/>
              <a:t>这是一个个性化主页页面，你需要创建我的</a:t>
            </a:r>
            <a:r>
              <a:rPr lang="en-GB" altLang="zh-CN"/>
              <a:t>username and password</a:t>
            </a:r>
            <a:r>
              <a:rPr lang="zh-CN" altLang="en-GB"/>
              <a:t>，并且登陆这个帐户。</a:t>
            </a:r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Arial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5"/>
          <p:cNvSpPr>
            <a:spLocks noChangeShapeType="1"/>
          </p:cNvSpPr>
          <p:nvPr/>
        </p:nvSpPr>
        <p:spPr bwMode="auto">
          <a:xfrm>
            <a:off x="900113" y="1778000"/>
            <a:ext cx="7993062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zh-CN" sz="1800" b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1158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zh-CN" sz="1800" b="0">
              <a:latin typeface="Arial" pitchFamily="34" charset="0"/>
              <a:sym typeface="Arial" pitchFamily="34" charset="0"/>
            </a:endParaRPr>
          </a:p>
        </p:txBody>
      </p:sp>
      <p:pic>
        <p:nvPicPr>
          <p:cNvPr id="1028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762000" indent="-7620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+mj-lt"/>
          <a:ea typeface="+mj-ea"/>
          <a:cs typeface="+mj-cs"/>
          <a:sym typeface="Arial" charset="0"/>
        </a:defRPr>
      </a:lvl1pPr>
      <a:lvl2pPr marL="762000" indent="-7620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" pitchFamily="34" charset="0"/>
          <a:cs typeface="Arial" pitchFamily="34" charset="0"/>
          <a:sym typeface="Arial" charset="0"/>
        </a:defRPr>
      </a:lvl2pPr>
      <a:lvl3pPr marL="762000" indent="-7620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" pitchFamily="34" charset="0"/>
          <a:cs typeface="Arial" pitchFamily="34" charset="0"/>
          <a:sym typeface="Arial" charset="0"/>
        </a:defRPr>
      </a:lvl3pPr>
      <a:lvl4pPr marL="762000" indent="-7620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" pitchFamily="34" charset="0"/>
          <a:cs typeface="Arial" pitchFamily="34" charset="0"/>
          <a:sym typeface="Arial" charset="0"/>
        </a:defRPr>
      </a:lvl4pPr>
      <a:lvl5pPr marL="762000" indent="-7620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" pitchFamily="34" charset="0"/>
          <a:cs typeface="Arial" pitchFamily="34" charset="0"/>
          <a:sym typeface="Arial" charset="0"/>
        </a:defRPr>
      </a:lvl5pPr>
      <a:lvl6pPr marL="1219200" indent="-7620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1676400" indent="-7620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2133600" indent="-7620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2590800" indent="-7620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l"/>
        <a:defRPr sz="2400" b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l"/>
        <a:defRPr sz="2400" b="1">
          <a:solidFill>
            <a:schemeClr val="tx1"/>
          </a:solidFill>
          <a:latin typeface="+mn-lt"/>
          <a:cs typeface="+mn-cs"/>
          <a:sym typeface="Arial" charset="0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l"/>
        <a:defRPr sz="2000" b="1">
          <a:solidFill>
            <a:schemeClr val="tx1"/>
          </a:solidFill>
          <a:latin typeface="+mn-lt"/>
          <a:cs typeface="+mn-cs"/>
          <a:sym typeface="Arial" charset="0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l"/>
        <a:defRPr sz="2000" b="1">
          <a:solidFill>
            <a:schemeClr val="tx1"/>
          </a:solidFill>
          <a:latin typeface="+mn-lt"/>
          <a:cs typeface="+mn-cs"/>
          <a:sym typeface="Arial" charset="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l"/>
        <a:defRPr sz="2000" b="1">
          <a:solidFill>
            <a:schemeClr val="tx1"/>
          </a:solidFill>
          <a:latin typeface="+mn-lt"/>
          <a:cs typeface="+mn-cs"/>
          <a:sym typeface="Arial" charset="0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4" charset="2"/>
        <a:buChar char="l"/>
        <a:defRPr sz="2000" b="1">
          <a:solidFill>
            <a:schemeClr val="tx1"/>
          </a:solidFill>
          <a:latin typeface="+mn-lt"/>
          <a:cs typeface="+mn-cs"/>
          <a:sym typeface="Arial" pitchFamily="34" charset="0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4" charset="2"/>
        <a:buChar char="l"/>
        <a:defRPr sz="2000" b="1">
          <a:solidFill>
            <a:schemeClr val="tx1"/>
          </a:solidFill>
          <a:latin typeface="+mn-lt"/>
          <a:cs typeface="+mn-cs"/>
          <a:sym typeface="Arial" pitchFamily="34" charset="0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4" charset="2"/>
        <a:buChar char="l"/>
        <a:defRPr sz="2000" b="1">
          <a:solidFill>
            <a:schemeClr val="tx1"/>
          </a:solidFill>
          <a:latin typeface="+mn-lt"/>
          <a:cs typeface="+mn-cs"/>
          <a:sym typeface="Arial" pitchFamily="34" charset="0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4" charset="2"/>
        <a:buChar char="l"/>
        <a:defRPr sz="2000" b="1">
          <a:solidFill>
            <a:schemeClr val="tx1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rick.liu@iop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hyperlink" Target="http://www.iop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opscience.iop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304800" y="1752600"/>
            <a:ext cx="6500813" cy="2831544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i="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IOP</a:t>
            </a:r>
            <a:r>
              <a:rPr lang="en-US" altLang="zh-CN" sz="4400" i="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—</a:t>
            </a:r>
          </a:p>
          <a:p>
            <a:r>
              <a:rPr lang="zh-CN" altLang="en-US" sz="4000" i="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英国</a:t>
            </a:r>
            <a:r>
              <a:rPr lang="zh-CN" altLang="en-US" sz="4000" i="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物理学</a:t>
            </a:r>
            <a:r>
              <a:rPr lang="zh-CN" altLang="en-US" sz="4000" i="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会</a:t>
            </a:r>
            <a:endParaRPr lang="en-US" altLang="zh-CN" sz="4000" i="0" dirty="0" smtClean="0">
              <a:solidFill>
                <a:schemeClr val="bg1"/>
              </a:solidFill>
              <a:latin typeface="楷体_GB2312" pitchFamily="49" charset="-122"/>
              <a:ea typeface="楷体_GB2312" pitchFamily="49" charset="-122"/>
              <a:sym typeface="楷体_GB2312" pitchFamily="49" charset="-122"/>
            </a:endParaRPr>
          </a:p>
          <a:p>
            <a:r>
              <a:rPr lang="zh-CN" altLang="en-GB" sz="4000" i="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期刊</a:t>
            </a:r>
            <a:r>
              <a:rPr lang="zh-CN" altLang="en-GB" sz="4000" i="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介绍和使用指南</a:t>
            </a:r>
            <a:endParaRPr lang="zh-CN" altLang="en-US" sz="4000" i="0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  <a:sym typeface="楷体_GB2312" pitchFamily="49" charset="-122"/>
            </a:endParaRPr>
          </a:p>
          <a:p>
            <a:endParaRPr lang="en-US" altLang="zh-CN" sz="2200" i="0" dirty="0">
              <a:solidFill>
                <a:schemeClr val="bg1"/>
              </a:solidFill>
              <a:sym typeface="Arial" charset="0"/>
            </a:endParaRPr>
          </a:p>
          <a:p>
            <a:endParaRPr lang="zh-CN" altLang="en-US" i="0" dirty="0">
              <a:solidFill>
                <a:schemeClr val="bg1"/>
              </a:solidFill>
              <a:sym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67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5" name="线形标注 2 4"/>
          <p:cNvSpPr/>
          <p:nvPr/>
        </p:nvSpPr>
        <p:spPr bwMode="auto">
          <a:xfrm>
            <a:off x="1834746" y="331581"/>
            <a:ext cx="1440660" cy="432198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i="0" dirty="0" smtClean="0"/>
              <a:t>点击</a:t>
            </a:r>
            <a:r>
              <a:rPr lang="en-US" altLang="zh-CN" sz="1200" i="0" dirty="0" smtClean="0"/>
              <a:t>Search</a:t>
            </a:r>
            <a:r>
              <a:rPr lang="zh-CN" altLang="en-US" sz="1200" i="0" dirty="0" smtClean="0"/>
              <a:t>进入高级搜索界面</a:t>
            </a:r>
            <a:endParaRPr lang="zh-CN" altLang="en-US" sz="1200" i="0" dirty="0"/>
          </a:p>
        </p:txBody>
      </p:sp>
      <p:grpSp>
        <p:nvGrpSpPr>
          <p:cNvPr id="10" name="组合 9"/>
          <p:cNvGrpSpPr/>
          <p:nvPr/>
        </p:nvGrpSpPr>
        <p:grpSpPr>
          <a:xfrm>
            <a:off x="7093155" y="1340043"/>
            <a:ext cx="1512693" cy="1758259"/>
            <a:chOff x="7093155" y="1340043"/>
            <a:chExt cx="1512693" cy="1758259"/>
          </a:xfrm>
        </p:grpSpPr>
        <p:sp>
          <p:nvSpPr>
            <p:cNvPr id="8" name="TextBox 7"/>
            <p:cNvSpPr txBox="1"/>
            <p:nvPr/>
          </p:nvSpPr>
          <p:spPr>
            <a:xfrm>
              <a:off x="7093155" y="2636637"/>
              <a:ext cx="1512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i="0" dirty="0" smtClean="0"/>
                <a:t>显示所选择内容文章的数量</a:t>
              </a:r>
              <a:endParaRPr lang="zh-CN" altLang="en-US" sz="1200" i="0" dirty="0"/>
            </a:p>
          </p:txBody>
        </p:sp>
        <p:sp>
          <p:nvSpPr>
            <p:cNvPr id="9" name="下箭头 8"/>
            <p:cNvSpPr/>
            <p:nvPr/>
          </p:nvSpPr>
          <p:spPr bwMode="auto">
            <a:xfrm>
              <a:off x="7597386" y="1340043"/>
              <a:ext cx="504231" cy="1224561"/>
            </a:xfrm>
            <a:prstGeom prst="down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zh-CN" altLang="en-US" sz="1200" i="0" dirty="0" smtClean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7987" y="2132406"/>
            <a:ext cx="2133285" cy="578220"/>
            <a:chOff x="177987" y="2132406"/>
            <a:chExt cx="1848847" cy="578220"/>
          </a:xfrm>
        </p:grpSpPr>
        <p:pic>
          <p:nvPicPr>
            <p:cNvPr id="522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7987" y="2628303"/>
              <a:ext cx="72033" cy="82323"/>
            </a:xfrm>
            <a:prstGeom prst="rect">
              <a:avLst/>
            </a:prstGeom>
            <a:noFill/>
            <a:ln w="9525" cmpd="sng">
              <a:noFill/>
              <a:miter lim="800000"/>
              <a:headEnd/>
              <a:tailEnd/>
            </a:ln>
          </p:spPr>
        </p:pic>
        <p:sp>
          <p:nvSpPr>
            <p:cNvPr id="12" name="线形标注 2 11"/>
            <p:cNvSpPr/>
            <p:nvPr/>
          </p:nvSpPr>
          <p:spPr bwMode="auto">
            <a:xfrm>
              <a:off x="802273" y="2132406"/>
              <a:ext cx="1224561" cy="432198"/>
            </a:xfrm>
            <a:prstGeom prst="borderCallout2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1200" i="0" dirty="0" smtClean="0"/>
                <a:t>点击</a:t>
              </a:r>
              <a:r>
                <a:rPr lang="en-US" altLang="zh-CN" sz="1200" i="0" dirty="0" smtClean="0"/>
                <a:t>Subjects</a:t>
              </a:r>
              <a:r>
                <a:rPr lang="zh-CN" altLang="en-US" sz="1200" i="0" dirty="0" smtClean="0"/>
                <a:t>中其中一个选项</a:t>
              </a:r>
            </a:p>
          </p:txBody>
        </p:sp>
      </p:grp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1122" y="979878"/>
            <a:ext cx="2009775" cy="28813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7093155" y="1340043"/>
            <a:ext cx="1512693" cy="1942925"/>
            <a:chOff x="7093155" y="1340043"/>
            <a:chExt cx="1512693" cy="1942925"/>
          </a:xfrm>
        </p:grpSpPr>
        <p:sp>
          <p:nvSpPr>
            <p:cNvPr id="16" name="TextBox 15"/>
            <p:cNvSpPr txBox="1"/>
            <p:nvPr/>
          </p:nvSpPr>
          <p:spPr>
            <a:xfrm>
              <a:off x="7093155" y="2636637"/>
              <a:ext cx="1512693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i="0" dirty="0" smtClean="0"/>
                <a:t>显示的文章数量由原来的</a:t>
              </a:r>
              <a:r>
                <a:rPr lang="en-US" altLang="zh-CN" sz="1200" i="0" dirty="0" smtClean="0"/>
                <a:t>466364</a:t>
              </a:r>
              <a:r>
                <a:rPr lang="zh-CN" altLang="en-US" sz="1200" i="0" dirty="0" smtClean="0"/>
                <a:t>变为</a:t>
              </a:r>
              <a:r>
                <a:rPr lang="en-US" altLang="zh-CN" sz="1200" i="0" dirty="0" smtClean="0"/>
                <a:t>10650</a:t>
              </a:r>
              <a:endParaRPr lang="zh-CN" altLang="en-US" sz="1200" i="0" dirty="0"/>
            </a:p>
          </p:txBody>
        </p:sp>
        <p:sp>
          <p:nvSpPr>
            <p:cNvPr id="17" name="下箭头 16"/>
            <p:cNvSpPr/>
            <p:nvPr/>
          </p:nvSpPr>
          <p:spPr bwMode="auto">
            <a:xfrm>
              <a:off x="7597386" y="1340043"/>
              <a:ext cx="504231" cy="1224561"/>
            </a:xfrm>
            <a:prstGeom prst="down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zh-CN" altLang="en-US" sz="1200" i="0" dirty="0" smtClean="0"/>
            </a:p>
          </p:txBody>
        </p:sp>
      </p:grpSp>
      <p:sp>
        <p:nvSpPr>
          <p:cNvPr id="20" name="线形标注 2 19"/>
          <p:cNvSpPr/>
          <p:nvPr/>
        </p:nvSpPr>
        <p:spPr bwMode="auto">
          <a:xfrm>
            <a:off x="898317" y="2132406"/>
            <a:ext cx="1412955" cy="432198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i="0" dirty="0" smtClean="0"/>
              <a:t>取消该选项后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093155" y="1340043"/>
            <a:ext cx="1512693" cy="1758259"/>
            <a:chOff x="7093155" y="1340043"/>
            <a:chExt cx="1512693" cy="1758259"/>
          </a:xfrm>
        </p:grpSpPr>
        <p:sp>
          <p:nvSpPr>
            <p:cNvPr id="22" name="TextBox 21"/>
            <p:cNvSpPr txBox="1"/>
            <p:nvPr/>
          </p:nvSpPr>
          <p:spPr>
            <a:xfrm>
              <a:off x="7093155" y="2636637"/>
              <a:ext cx="1512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i="0" dirty="0" smtClean="0"/>
                <a:t>显示的文章数量变回</a:t>
              </a:r>
              <a:r>
                <a:rPr lang="en-US" altLang="zh-CN" sz="1200" i="0" dirty="0" smtClean="0"/>
                <a:t>466364</a:t>
              </a:r>
              <a:endParaRPr lang="zh-CN" altLang="en-US" sz="1200" i="0" dirty="0"/>
            </a:p>
          </p:txBody>
        </p:sp>
        <p:sp>
          <p:nvSpPr>
            <p:cNvPr id="23" name="下箭头 22"/>
            <p:cNvSpPr/>
            <p:nvPr/>
          </p:nvSpPr>
          <p:spPr bwMode="auto">
            <a:xfrm>
              <a:off x="7597386" y="1340043"/>
              <a:ext cx="504231" cy="1224561"/>
            </a:xfrm>
            <a:prstGeom prst="down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zh-CN" altLang="en-US" sz="1200" i="0" dirty="0" smtClean="0"/>
            </a:p>
          </p:txBody>
        </p:sp>
      </p:grpSp>
    </p:spTree>
    <p:custDataLst>
      <p:tags r:id="rId1"/>
    </p:custDataLst>
  </p:cSld>
  <p:clrMapOvr>
    <a:masterClrMapping/>
  </p:clrMapOvr>
  <p:transition advTm="338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grpSp>
        <p:nvGrpSpPr>
          <p:cNvPr id="4" name="组合 7"/>
          <p:cNvGrpSpPr/>
          <p:nvPr/>
        </p:nvGrpSpPr>
        <p:grpSpPr>
          <a:xfrm>
            <a:off x="3347439" y="3356967"/>
            <a:ext cx="3169452" cy="1368626"/>
            <a:chOff x="3347439" y="3356967"/>
            <a:chExt cx="3169452" cy="1368626"/>
          </a:xfrm>
        </p:grpSpPr>
        <p:sp>
          <p:nvSpPr>
            <p:cNvPr id="6" name="椭圆 5"/>
            <p:cNvSpPr/>
            <p:nvPr/>
          </p:nvSpPr>
          <p:spPr bwMode="auto">
            <a:xfrm>
              <a:off x="3347439" y="4077296"/>
              <a:ext cx="504231" cy="648297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zh-CN" altLang="en-US" sz="1200" i="0" dirty="0" smtClean="0"/>
            </a:p>
          </p:txBody>
        </p:sp>
        <p:sp>
          <p:nvSpPr>
            <p:cNvPr id="7" name="线形标注 2 6"/>
            <p:cNvSpPr/>
            <p:nvPr/>
          </p:nvSpPr>
          <p:spPr bwMode="auto">
            <a:xfrm>
              <a:off x="4499967" y="3356967"/>
              <a:ext cx="2016924" cy="792363"/>
            </a:xfrm>
            <a:prstGeom prst="borderCallout2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1200" i="0" dirty="0" smtClean="0"/>
                <a:t>如果您了解您所搜索的文章所在的期刊，您也可以选择在</a:t>
              </a:r>
              <a:r>
                <a:rPr lang="en-US" altLang="zh-CN" sz="1200" i="0" dirty="0" smtClean="0"/>
                <a:t>Journals</a:t>
              </a:r>
              <a:r>
                <a:rPr lang="zh-CN" altLang="en-US" sz="1200" i="0" dirty="0" smtClean="0"/>
                <a:t>中选择用期刊对搜索结果进行限制</a:t>
              </a:r>
            </a:p>
          </p:txBody>
        </p:sp>
      </p:grpSp>
      <p:grpSp>
        <p:nvGrpSpPr>
          <p:cNvPr id="5" name="组合 8"/>
          <p:cNvGrpSpPr/>
          <p:nvPr/>
        </p:nvGrpSpPr>
        <p:grpSpPr>
          <a:xfrm>
            <a:off x="7237221" y="1844274"/>
            <a:ext cx="1512693" cy="1758259"/>
            <a:chOff x="7093155" y="1340043"/>
            <a:chExt cx="1512693" cy="1758259"/>
          </a:xfrm>
        </p:grpSpPr>
        <p:sp>
          <p:nvSpPr>
            <p:cNvPr id="10" name="TextBox 9"/>
            <p:cNvSpPr txBox="1"/>
            <p:nvPr/>
          </p:nvSpPr>
          <p:spPr>
            <a:xfrm>
              <a:off x="7093155" y="2636637"/>
              <a:ext cx="1512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i="0" dirty="0" smtClean="0"/>
                <a:t>所选文章数量也会有相应的变化</a:t>
              </a:r>
              <a:endParaRPr lang="zh-CN" altLang="en-US" sz="1200" i="0" dirty="0"/>
            </a:p>
          </p:txBody>
        </p:sp>
        <p:sp>
          <p:nvSpPr>
            <p:cNvPr id="11" name="下箭头 10"/>
            <p:cNvSpPr/>
            <p:nvPr/>
          </p:nvSpPr>
          <p:spPr bwMode="auto">
            <a:xfrm>
              <a:off x="7597386" y="1340043"/>
              <a:ext cx="504231" cy="1224561"/>
            </a:xfrm>
            <a:prstGeom prst="down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zh-CN" altLang="en-US" sz="1200" i="0" dirty="0" smtClean="0"/>
            </a:p>
          </p:txBody>
        </p:sp>
      </p:grpSp>
    </p:spTree>
    <p:custDataLst>
      <p:tags r:id="rId1"/>
    </p:custDataLst>
  </p:cSld>
  <p:clrMapOvr>
    <a:masterClrMapping/>
  </p:clrMapOvr>
  <p:transition advTm="139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线形标注 2 4"/>
          <p:cNvSpPr/>
          <p:nvPr/>
        </p:nvSpPr>
        <p:spPr bwMode="auto">
          <a:xfrm>
            <a:off x="1186449" y="1195977"/>
            <a:ext cx="1412955" cy="720330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i="0" dirty="0" smtClean="0"/>
              <a:t>在搜索框中输入想查询的关键词，例如：</a:t>
            </a:r>
            <a:r>
              <a:rPr lang="en-US" altLang="zh-CN" sz="1200" i="0" dirty="0" smtClean="0"/>
              <a:t>laser</a:t>
            </a:r>
            <a:endParaRPr lang="zh-CN" altLang="en-US" sz="1200" i="0" dirty="0" smtClean="0"/>
          </a:p>
        </p:txBody>
      </p:sp>
      <p:grpSp>
        <p:nvGrpSpPr>
          <p:cNvPr id="6" name="组合 5"/>
          <p:cNvGrpSpPr/>
          <p:nvPr/>
        </p:nvGrpSpPr>
        <p:grpSpPr>
          <a:xfrm>
            <a:off x="7165188" y="1628175"/>
            <a:ext cx="1512693" cy="1758259"/>
            <a:chOff x="7093155" y="1340043"/>
            <a:chExt cx="1512693" cy="1758259"/>
          </a:xfrm>
        </p:grpSpPr>
        <p:sp>
          <p:nvSpPr>
            <p:cNvPr id="7" name="TextBox 6"/>
            <p:cNvSpPr txBox="1"/>
            <p:nvPr/>
          </p:nvSpPr>
          <p:spPr>
            <a:xfrm>
              <a:off x="7093155" y="2636637"/>
              <a:ext cx="1512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i="0" dirty="0" smtClean="0"/>
                <a:t>在此处会显示出相应的文章数量</a:t>
              </a:r>
              <a:endParaRPr lang="zh-CN" altLang="en-US" sz="1200" i="0" dirty="0"/>
            </a:p>
          </p:txBody>
        </p:sp>
        <p:sp>
          <p:nvSpPr>
            <p:cNvPr id="8" name="下箭头 7"/>
            <p:cNvSpPr/>
            <p:nvPr/>
          </p:nvSpPr>
          <p:spPr bwMode="auto">
            <a:xfrm>
              <a:off x="7597386" y="1340043"/>
              <a:ext cx="504231" cy="1224561"/>
            </a:xfrm>
            <a:prstGeom prst="down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zh-CN" altLang="en-US" sz="1200" i="0" dirty="0" smtClean="0"/>
            </a:p>
          </p:txBody>
        </p:sp>
      </p:grpSp>
      <p:sp>
        <p:nvSpPr>
          <p:cNvPr id="9" name="线形标注 2 8"/>
          <p:cNvSpPr/>
          <p:nvPr/>
        </p:nvSpPr>
        <p:spPr bwMode="auto">
          <a:xfrm>
            <a:off x="3779637" y="1268010"/>
            <a:ext cx="1412955" cy="720330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i="0" dirty="0" smtClean="0"/>
              <a:t>搜索限制条件选择</a:t>
            </a:r>
            <a:r>
              <a:rPr lang="en-US" altLang="zh-CN" sz="1200" i="0" dirty="0" smtClean="0"/>
              <a:t>Title/Abstract</a:t>
            </a:r>
            <a:endParaRPr lang="zh-CN" altLang="en-US" sz="1200" i="0" dirty="0" smtClean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11" name="线形标注 2 10"/>
          <p:cNvSpPr/>
          <p:nvPr/>
        </p:nvSpPr>
        <p:spPr bwMode="auto">
          <a:xfrm>
            <a:off x="5148264" y="1700208"/>
            <a:ext cx="1412955" cy="432198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i="0" dirty="0" smtClean="0"/>
              <a:t>输入年份条件进行时间限制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7309254" y="1628175"/>
            <a:ext cx="1512693" cy="1758259"/>
            <a:chOff x="7093155" y="1340043"/>
            <a:chExt cx="1512693" cy="1758259"/>
          </a:xfrm>
        </p:grpSpPr>
        <p:sp>
          <p:nvSpPr>
            <p:cNvPr id="13" name="TextBox 12"/>
            <p:cNvSpPr txBox="1"/>
            <p:nvPr/>
          </p:nvSpPr>
          <p:spPr>
            <a:xfrm>
              <a:off x="7093155" y="2636637"/>
              <a:ext cx="1512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i="0" dirty="0" smtClean="0"/>
                <a:t>所选文章数量由</a:t>
              </a:r>
              <a:r>
                <a:rPr lang="en-US" altLang="zh-CN" sz="1200" i="0" dirty="0" smtClean="0"/>
                <a:t>28192</a:t>
              </a:r>
              <a:r>
                <a:rPr lang="zh-CN" altLang="en-US" sz="1200" i="0" dirty="0" smtClean="0"/>
                <a:t>变为</a:t>
              </a:r>
              <a:r>
                <a:rPr lang="en-US" altLang="zh-CN" sz="1200" i="0" dirty="0" smtClean="0"/>
                <a:t>13150</a:t>
              </a:r>
              <a:r>
                <a:rPr lang="zh-CN" altLang="en-US" sz="1200" i="0" dirty="0" smtClean="0"/>
                <a:t>篇</a:t>
              </a:r>
              <a:endParaRPr lang="zh-CN" altLang="en-US" sz="1200" i="0" dirty="0"/>
            </a:p>
          </p:txBody>
        </p:sp>
        <p:sp>
          <p:nvSpPr>
            <p:cNvPr id="14" name="下箭头 13"/>
            <p:cNvSpPr/>
            <p:nvPr/>
          </p:nvSpPr>
          <p:spPr bwMode="auto">
            <a:xfrm>
              <a:off x="7597386" y="1340043"/>
              <a:ext cx="504231" cy="1224561"/>
            </a:xfrm>
            <a:prstGeom prst="down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zh-CN" altLang="en-US" sz="1200" i="0" dirty="0" smtClean="0"/>
            </a:p>
          </p:txBody>
        </p:sp>
      </p:grpSp>
    </p:spTree>
    <p:custDataLst>
      <p:tags r:id="rId1"/>
    </p:custDataLst>
  </p:cSld>
  <p:clrMapOvr>
    <a:masterClrMapping/>
  </p:clrMapOvr>
  <p:transition advTm="327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win 7\AppData\Roaming\Tencent\Users\34987639\QQ\WinTemp\RichOle\]D~%9LBF5KAO)TZXT~]{EK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线形标注 2 5"/>
          <p:cNvSpPr/>
          <p:nvPr/>
        </p:nvSpPr>
        <p:spPr bwMode="auto">
          <a:xfrm>
            <a:off x="6516891" y="1412076"/>
            <a:ext cx="1728792" cy="504231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i="0" dirty="0" smtClean="0"/>
              <a:t>直接点击</a:t>
            </a:r>
            <a:r>
              <a:rPr lang="en-US" altLang="zh-CN" sz="1200" i="0" dirty="0" smtClean="0"/>
              <a:t>Search now</a:t>
            </a:r>
            <a:endParaRPr lang="zh-CN" altLang="en-US" sz="1200" i="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05023" y="1051911"/>
            <a:ext cx="2088957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i="0" dirty="0" smtClean="0"/>
              <a:t>系统会将搜索结果显示出来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474581" y="835812"/>
            <a:ext cx="6915168" cy="864396"/>
            <a:chOff x="1402548" y="1340043"/>
            <a:chExt cx="6915168" cy="792363"/>
          </a:xfrm>
        </p:grpSpPr>
        <p:sp>
          <p:nvSpPr>
            <p:cNvPr id="9" name="矩形 8"/>
            <p:cNvSpPr/>
            <p:nvPr/>
          </p:nvSpPr>
          <p:spPr bwMode="auto">
            <a:xfrm>
              <a:off x="1402548" y="1772241"/>
              <a:ext cx="6915168" cy="360165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zh-CN" altLang="en-US" sz="1200" i="0" dirty="0" smtClean="0"/>
            </a:p>
          </p:txBody>
        </p:sp>
        <p:sp>
          <p:nvSpPr>
            <p:cNvPr id="10" name="矩形标注 9"/>
            <p:cNvSpPr/>
            <p:nvPr/>
          </p:nvSpPr>
          <p:spPr bwMode="auto">
            <a:xfrm>
              <a:off x="3707604" y="1340043"/>
              <a:ext cx="1584726" cy="432198"/>
            </a:xfrm>
            <a:prstGeom prst="wedgeRectCallou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1200" i="0" dirty="0" smtClean="0"/>
                <a:t>在搜索结果旁边一共有五列</a:t>
              </a:r>
            </a:p>
          </p:txBody>
        </p:sp>
      </p:grpSp>
      <p:sp>
        <p:nvSpPr>
          <p:cNvPr id="12" name="线形标注 2 11"/>
          <p:cNvSpPr/>
          <p:nvPr/>
        </p:nvSpPr>
        <p:spPr bwMode="auto">
          <a:xfrm>
            <a:off x="2771175" y="691746"/>
            <a:ext cx="1872858" cy="648297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i="0" dirty="0" smtClean="0"/>
              <a:t>第一列是您所搜索关键词在</a:t>
            </a:r>
            <a:r>
              <a:rPr lang="en-US" altLang="zh-CN" sz="1200" i="0" dirty="0" err="1" smtClean="0"/>
              <a:t>IOPscience</a:t>
            </a:r>
            <a:r>
              <a:rPr lang="zh-CN" altLang="en-US" sz="1200" i="0" dirty="0" smtClean="0"/>
              <a:t>中所含的全文数量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线形标注 2 12"/>
          <p:cNvSpPr/>
          <p:nvPr/>
        </p:nvSpPr>
        <p:spPr bwMode="auto">
          <a:xfrm>
            <a:off x="3995736" y="403614"/>
            <a:ext cx="2233023" cy="1008462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1200" i="0" dirty="0" smtClean="0"/>
              <a:t>第二列是您</a:t>
            </a:r>
            <a:r>
              <a:rPr lang="zh-CN" altLang="en-GB" sz="1200" i="0" dirty="0" smtClean="0">
                <a:latin typeface="楷体_GB2312" pitchFamily="49" charset="-122"/>
              </a:rPr>
              <a:t>在</a:t>
            </a:r>
            <a:r>
              <a:rPr lang="zh-CN" altLang="en-GB" sz="1200" i="0" dirty="0">
                <a:latin typeface="楷体_GB2312" pitchFamily="49" charset="-122"/>
              </a:rPr>
              <a:t>检索专家评论文章的同时在</a:t>
            </a:r>
            <a:r>
              <a:rPr lang="en-GB" altLang="zh-CN" sz="1200" i="0" dirty="0">
                <a:latin typeface="楷体_GB2312" pitchFamily="49" charset="-122"/>
              </a:rPr>
              <a:t>eprintweb.org</a:t>
            </a:r>
            <a:r>
              <a:rPr lang="zh-CN" altLang="en-GB" sz="1200" i="0" dirty="0">
                <a:latin typeface="楷体_GB2312" pitchFamily="49" charset="-122"/>
              </a:rPr>
              <a:t>中检索一个</a:t>
            </a:r>
            <a:r>
              <a:rPr lang="en-GB" altLang="zh-CN" sz="1200" i="0" dirty="0">
                <a:latin typeface="楷体_GB2312" pitchFamily="49" charset="-122"/>
              </a:rPr>
              <a:t>pre-print</a:t>
            </a:r>
            <a:r>
              <a:rPr lang="zh-CN" altLang="en-GB" sz="1200" i="0" dirty="0">
                <a:latin typeface="楷体_GB2312" pitchFamily="49" charset="-122"/>
              </a:rPr>
              <a:t>结果。直接点击</a:t>
            </a:r>
            <a:r>
              <a:rPr lang="en-GB" altLang="zh-CN" sz="1200" i="0" dirty="0" smtClean="0">
                <a:latin typeface="楷体_GB2312" pitchFamily="49" charset="-122"/>
              </a:rPr>
              <a:t>e</a:t>
            </a:r>
            <a:r>
              <a:rPr lang="en-US" altLang="zh-CN" sz="1200" i="0" dirty="0" smtClean="0">
                <a:latin typeface="楷体_GB2312" pitchFamily="49" charset="-122"/>
              </a:rPr>
              <a:t>-</a:t>
            </a:r>
            <a:r>
              <a:rPr lang="en-GB" altLang="zh-CN" sz="1200" i="0" dirty="0" smtClean="0">
                <a:latin typeface="楷体_GB2312" pitchFamily="49" charset="-122"/>
              </a:rPr>
              <a:t>print</a:t>
            </a:r>
            <a:r>
              <a:rPr lang="en-US" altLang="zh-CN" sz="1200" i="0" dirty="0" smtClean="0">
                <a:latin typeface="楷体_GB2312" pitchFamily="49" charset="-122"/>
              </a:rPr>
              <a:t>s</a:t>
            </a:r>
            <a:r>
              <a:rPr lang="zh-CN" altLang="en-GB" sz="1200" i="0" dirty="0" smtClean="0">
                <a:latin typeface="楷体_GB2312" pitchFamily="49" charset="-122"/>
              </a:rPr>
              <a:t>选项</a:t>
            </a:r>
            <a:r>
              <a:rPr lang="zh-CN" altLang="en-GB" sz="1200" i="0" dirty="0">
                <a:latin typeface="楷体_GB2312" pitchFamily="49" charset="-122"/>
              </a:rPr>
              <a:t>就可以看到结果</a:t>
            </a:r>
            <a:endParaRPr lang="en-US" altLang="zh-CN" sz="1200" i="0" dirty="0">
              <a:latin typeface="楷体_GB2312" pitchFamily="49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CN" altLang="en-US" sz="1200" i="0" dirty="0" smtClean="0"/>
          </a:p>
        </p:txBody>
      </p:sp>
      <p:sp>
        <p:nvSpPr>
          <p:cNvPr id="14" name="线形标注 2 13"/>
          <p:cNvSpPr/>
          <p:nvPr/>
        </p:nvSpPr>
        <p:spPr bwMode="auto">
          <a:xfrm>
            <a:off x="3779637" y="1123944"/>
            <a:ext cx="1800825" cy="360165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i="0" dirty="0" smtClean="0"/>
              <a:t>点击进入</a:t>
            </a:r>
            <a:r>
              <a:rPr lang="en-US" altLang="zh-CN" sz="1200" i="0" dirty="0" smtClean="0"/>
              <a:t>e-prints</a:t>
            </a:r>
            <a:endParaRPr lang="zh-CN" altLang="en-US" sz="1200" i="0" dirty="0" smtClean="0"/>
          </a:p>
        </p:txBody>
      </p:sp>
      <p:sp>
        <p:nvSpPr>
          <p:cNvPr id="17" name="线形标注 2 16"/>
          <p:cNvSpPr/>
          <p:nvPr/>
        </p:nvSpPr>
        <p:spPr bwMode="auto">
          <a:xfrm>
            <a:off x="2771175" y="1051911"/>
            <a:ext cx="1800825" cy="360165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i="0" dirty="0" smtClean="0"/>
              <a:t>点击进入</a:t>
            </a:r>
            <a:r>
              <a:rPr lang="en-US" altLang="zh-CN" sz="1200" i="0" dirty="0" smtClean="0"/>
              <a:t>Full text</a:t>
            </a:r>
            <a:endParaRPr lang="zh-CN" altLang="en-US" sz="1200" i="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762713" y="1700208"/>
            <a:ext cx="30974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 i="0" dirty="0" smtClean="0"/>
              <a:t>进入</a:t>
            </a:r>
            <a:r>
              <a:rPr lang="en-US" altLang="zh-CN" sz="1200" i="0" dirty="0" smtClean="0"/>
              <a:t>Full text</a:t>
            </a:r>
            <a:r>
              <a:rPr lang="zh-CN" altLang="en-US" sz="1200" i="0" dirty="0" smtClean="0"/>
              <a:t>后，里面显示的内容为全部含有</a:t>
            </a:r>
            <a:r>
              <a:rPr lang="en-US" altLang="zh-CN" sz="1200" i="0" dirty="0" smtClean="0"/>
              <a:t>laser</a:t>
            </a:r>
            <a:r>
              <a:rPr lang="zh-CN" altLang="en-US" sz="1200" i="0" dirty="0" smtClean="0"/>
              <a:t>这个关键词的文章</a:t>
            </a:r>
          </a:p>
        </p:txBody>
      </p:sp>
    </p:spTree>
    <p:custDataLst>
      <p:tags r:id="rId1"/>
    </p:custDataLst>
  </p:cSld>
  <p:clrMapOvr>
    <a:masterClrMapping/>
  </p:clrMapOvr>
  <p:transition advTm="638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9" grpId="0"/>
      <p:bldP spid="1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77987" y="1700208"/>
            <a:ext cx="1656759" cy="792163"/>
          </a:xfrm>
          <a:prstGeom prst="wedgeRectCallout">
            <a:avLst>
              <a:gd name="adj1" fmla="val 19361"/>
              <a:gd name="adj2" fmla="val 10611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altLang="zh-CN" sz="1200" b="1" i="0" dirty="0">
                <a:latin typeface="楷体_GB2312" pitchFamily="49" charset="-122"/>
              </a:rPr>
              <a:t>eprintweb.org</a:t>
            </a:r>
            <a:r>
              <a:rPr lang="zh-CN" altLang="en-GB" sz="1200" b="1" i="0" dirty="0">
                <a:latin typeface="楷体_GB2312" pitchFamily="49" charset="-122"/>
              </a:rPr>
              <a:t>上会提供</a:t>
            </a:r>
            <a:r>
              <a:rPr lang="zh-CN" altLang="en-GB" sz="1200" b="1" i="0" dirty="0" smtClean="0">
                <a:latin typeface="楷体_GB2312" pitchFamily="49" charset="-122"/>
              </a:rPr>
              <a:t>文摘</a:t>
            </a:r>
            <a:endParaRPr lang="en-US" altLang="zh-CN" sz="1200" b="1" i="0" dirty="0">
              <a:latin typeface="楷体_GB2312" pitchFamily="49" charset="-122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194911" y="1700208"/>
            <a:ext cx="1656759" cy="792163"/>
          </a:xfrm>
          <a:prstGeom prst="wedgeRectCallout">
            <a:avLst>
              <a:gd name="adj1" fmla="val 19361"/>
              <a:gd name="adj2" fmla="val 10611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altLang="zh-CN" sz="1200" b="1" i="0" dirty="0" smtClean="0">
                <a:latin typeface="楷体_GB2312" pitchFamily="49" charset="-122"/>
              </a:rPr>
              <a:t>arXiv.org</a:t>
            </a:r>
            <a:r>
              <a:rPr lang="zh-CN" altLang="en-GB" sz="1200" b="1" i="0" dirty="0">
                <a:latin typeface="楷体_GB2312" pitchFamily="49" charset="-122"/>
              </a:rPr>
              <a:t>上会提供全文</a:t>
            </a:r>
            <a:endParaRPr lang="en-US" altLang="zh-CN" sz="1200" b="1" i="0" dirty="0">
              <a:latin typeface="楷体_GB2312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advTm="81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线形标注 2 4"/>
          <p:cNvSpPr/>
          <p:nvPr/>
        </p:nvSpPr>
        <p:spPr bwMode="auto">
          <a:xfrm>
            <a:off x="5148264" y="907845"/>
            <a:ext cx="2233023" cy="576264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1200" i="0" dirty="0" smtClean="0"/>
              <a:t>第</a:t>
            </a:r>
            <a:r>
              <a:rPr lang="zh-CN" altLang="en-US" sz="1200" i="0" dirty="0"/>
              <a:t>三</a:t>
            </a:r>
            <a:r>
              <a:rPr lang="zh-CN" altLang="en-US" sz="1200" i="0" dirty="0" smtClean="0"/>
              <a:t>列是您所搜索的关键字在</a:t>
            </a:r>
            <a:r>
              <a:rPr lang="en-US" altLang="zh-CN" sz="1200" i="0" dirty="0" smtClean="0"/>
              <a:t>IOP-science</a:t>
            </a:r>
            <a:r>
              <a:rPr lang="zh-CN" altLang="en-US" sz="1200" i="0" dirty="0" smtClean="0"/>
              <a:t>上的新闻以及分析  点击进入</a:t>
            </a:r>
            <a:endParaRPr lang="en-US" altLang="zh-CN" sz="1200" i="0" dirty="0">
              <a:latin typeface="楷体_GB2312" pitchFamily="49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CN" altLang="en-US" sz="1200" i="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83043" y="1123944"/>
            <a:ext cx="4970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i="0" dirty="0" smtClean="0"/>
              <a:t>页面会显示出所有关于</a:t>
            </a:r>
            <a:r>
              <a:rPr lang="en-US" altLang="zh-CN" sz="1400" i="0" dirty="0" smtClean="0"/>
              <a:t>laser</a:t>
            </a:r>
            <a:r>
              <a:rPr lang="zh-CN" altLang="en-US" sz="1400" i="0" dirty="0" smtClean="0"/>
              <a:t>这个关键词的新闻以及分析</a:t>
            </a:r>
          </a:p>
        </p:txBody>
      </p:sp>
    </p:spTree>
    <p:custDataLst>
      <p:tags r:id="rId1"/>
    </p:custDataLst>
  </p:cSld>
  <p:clrMapOvr>
    <a:masterClrMapping/>
  </p:clrMapOvr>
  <p:transition advTm="19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in 7\AppData\Roaming\Tencent\Users\34987639\QQ\WinTemp\RichOle\H)QXOANB(M~K05}`FYO7Y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线形标注 2 4"/>
          <p:cNvSpPr/>
          <p:nvPr/>
        </p:nvSpPr>
        <p:spPr bwMode="auto">
          <a:xfrm>
            <a:off x="6660957" y="763779"/>
            <a:ext cx="1872858" cy="648297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i="0" dirty="0" smtClean="0"/>
              <a:t>第四列是该关键词在</a:t>
            </a:r>
            <a:r>
              <a:rPr lang="en-US" altLang="zh-CN" sz="1200" i="0" dirty="0" err="1" smtClean="0"/>
              <a:t>ProQuest</a:t>
            </a:r>
            <a:r>
              <a:rPr lang="zh-CN" altLang="en-US" sz="1200" i="0" dirty="0" smtClean="0"/>
              <a:t>论文库中所包含</a:t>
            </a:r>
            <a:r>
              <a:rPr lang="en-US" altLang="zh-CN" sz="1200" i="0" dirty="0" smtClean="0"/>
              <a:t>laser</a:t>
            </a:r>
            <a:r>
              <a:rPr lang="zh-CN" altLang="en-US" sz="1200" i="0" dirty="0" smtClean="0"/>
              <a:t>的论文</a:t>
            </a:r>
          </a:p>
        </p:txBody>
      </p:sp>
      <p:sp>
        <p:nvSpPr>
          <p:cNvPr id="6" name="线形标注 2 5"/>
          <p:cNvSpPr/>
          <p:nvPr/>
        </p:nvSpPr>
        <p:spPr bwMode="auto">
          <a:xfrm>
            <a:off x="6660957" y="1195977"/>
            <a:ext cx="1872858" cy="288132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i="0" dirty="0" smtClean="0"/>
              <a:t>点击</a:t>
            </a:r>
            <a:r>
              <a:rPr lang="en-US" altLang="zh-CN" sz="1200" i="0" dirty="0" err="1" smtClean="0"/>
              <a:t>ProQuest</a:t>
            </a:r>
            <a:r>
              <a:rPr lang="zh-CN" altLang="en-US" sz="1200" i="0" dirty="0" smtClean="0"/>
              <a:t>的链接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 bwMode="auto">
          <a:xfrm>
            <a:off x="0" y="3140868"/>
            <a:ext cx="1080495" cy="50423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CN" altLang="en-US" sz="1200" i="0" dirty="0" smtClean="0"/>
          </a:p>
        </p:txBody>
      </p:sp>
      <p:grpSp>
        <p:nvGrpSpPr>
          <p:cNvPr id="14" name="组合 13"/>
          <p:cNvGrpSpPr/>
          <p:nvPr/>
        </p:nvGrpSpPr>
        <p:grpSpPr>
          <a:xfrm>
            <a:off x="1186449" y="3212901"/>
            <a:ext cx="7923630" cy="2246769"/>
            <a:chOff x="1186449" y="3212901"/>
            <a:chExt cx="7923630" cy="2246769"/>
          </a:xfrm>
        </p:grpSpPr>
        <p:sp>
          <p:nvSpPr>
            <p:cNvPr id="8" name="TextBox 7"/>
            <p:cNvSpPr txBox="1"/>
            <p:nvPr/>
          </p:nvSpPr>
          <p:spPr>
            <a:xfrm>
              <a:off x="6084693" y="3212901"/>
              <a:ext cx="3025386" cy="22467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i="0" dirty="0" smtClean="0"/>
                <a:t>点击进入之后，您可以看到在</a:t>
              </a:r>
              <a:r>
                <a:rPr lang="en-US" altLang="zh-CN" sz="2000" i="0" dirty="0" err="1" smtClean="0"/>
                <a:t>ProQuest</a:t>
              </a:r>
              <a:r>
                <a:rPr lang="zh-CN" altLang="en-US" sz="2000" i="0" dirty="0" smtClean="0"/>
                <a:t>论文平台上含</a:t>
              </a:r>
              <a:r>
                <a:rPr lang="en-US" altLang="zh-CN" sz="2000" i="0" dirty="0" smtClean="0"/>
                <a:t>laser</a:t>
              </a:r>
              <a:r>
                <a:rPr lang="zh-CN" altLang="en-US" sz="2000" i="0" dirty="0" smtClean="0"/>
                <a:t>这个关键词的所有文章，如果您的学校购买了</a:t>
              </a:r>
              <a:r>
                <a:rPr lang="en-US" altLang="zh-CN" sz="2000" i="0" dirty="0" err="1" smtClean="0"/>
                <a:t>ProQuest</a:t>
              </a:r>
              <a:r>
                <a:rPr lang="zh-CN" altLang="en-US" sz="2000" i="0" dirty="0" smtClean="0"/>
                <a:t>的论文数据库，您点击链接就可以直接浏览该篇论文</a:t>
              </a:r>
            </a:p>
          </p:txBody>
        </p:sp>
        <p:cxnSp>
          <p:nvCxnSpPr>
            <p:cNvPr id="11" name="直接箭头连接符 10"/>
            <p:cNvCxnSpPr/>
            <p:nvPr/>
          </p:nvCxnSpPr>
          <p:spPr bwMode="auto">
            <a:xfrm flipH="1" flipV="1">
              <a:off x="1186449" y="3284934"/>
              <a:ext cx="4898245" cy="12965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custDataLst>
      <p:tags r:id="rId1"/>
    </p:custDataLst>
  </p:cSld>
  <p:clrMapOvr>
    <a:masterClrMapping/>
  </p:clrMapOvr>
  <p:transition advTm="333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win 7\AppData\Roaming\Tencent\Users\34987639\QQ\WinTemp\RichOle\H)QXOANB(M~K05}`FYO7Y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线形标注 2 4"/>
          <p:cNvSpPr/>
          <p:nvPr/>
        </p:nvSpPr>
        <p:spPr bwMode="auto">
          <a:xfrm>
            <a:off x="7525353" y="475647"/>
            <a:ext cx="1546614" cy="864396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i="0" dirty="0" smtClean="0"/>
              <a:t>最后一列是</a:t>
            </a:r>
            <a:r>
              <a:rPr lang="en-US" altLang="zh-CN" sz="1200" i="0" dirty="0" smtClean="0"/>
              <a:t>Physics World Archive</a:t>
            </a:r>
            <a:r>
              <a:rPr lang="zh-CN" altLang="en-US" sz="1200" i="0" dirty="0" smtClean="0"/>
              <a:t>中含</a:t>
            </a:r>
            <a:r>
              <a:rPr lang="en-US" altLang="zh-CN" sz="1200" i="0" dirty="0" smtClean="0"/>
              <a:t>laser</a:t>
            </a:r>
            <a:r>
              <a:rPr lang="zh-CN" altLang="en-US" sz="1200" i="0" dirty="0" smtClean="0"/>
              <a:t>这个关键字的内容</a:t>
            </a:r>
          </a:p>
        </p:txBody>
      </p:sp>
      <p:sp>
        <p:nvSpPr>
          <p:cNvPr id="6" name="线形标注 2 5"/>
          <p:cNvSpPr/>
          <p:nvPr/>
        </p:nvSpPr>
        <p:spPr bwMode="auto">
          <a:xfrm>
            <a:off x="7563465" y="1051911"/>
            <a:ext cx="1546614" cy="360165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i="0" dirty="0" smtClean="0"/>
              <a:t>点击后进入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660957" y="2348505"/>
            <a:ext cx="2483043" cy="1512693"/>
            <a:chOff x="6660957" y="2348505"/>
            <a:chExt cx="2483043" cy="1512693"/>
          </a:xfrm>
        </p:grpSpPr>
        <p:sp>
          <p:nvSpPr>
            <p:cNvPr id="8" name="线形标注 2 7"/>
            <p:cNvSpPr/>
            <p:nvPr/>
          </p:nvSpPr>
          <p:spPr bwMode="auto">
            <a:xfrm>
              <a:off x="7775373" y="2348505"/>
              <a:ext cx="1368627" cy="792363"/>
            </a:xfrm>
            <a:prstGeom prst="borderCallout2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1200" i="0" dirty="0" smtClean="0"/>
                <a:t>您可以点击</a:t>
              </a:r>
              <a:r>
                <a:rPr lang="en-US" altLang="zh-CN" sz="1200" i="0" dirty="0" smtClean="0"/>
                <a:t>Full text  PDF  </a:t>
              </a:r>
              <a:r>
                <a:rPr lang="zh-CN" altLang="en-US" sz="1200" i="0" dirty="0" smtClean="0"/>
                <a:t>下载您所需要的文章</a:t>
              </a: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6660957" y="3284934"/>
              <a:ext cx="1008462" cy="576264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zh-CN" altLang="en-US" sz="1200" i="0" dirty="0" smtClean="0"/>
            </a:p>
          </p:txBody>
        </p:sp>
      </p:grpSp>
    </p:spTree>
    <p:custDataLst>
      <p:tags r:id="rId1"/>
    </p:custDataLst>
  </p:cSld>
  <p:clrMapOvr>
    <a:masterClrMapping/>
  </p:clrMapOvr>
  <p:transition advTm="20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211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1122" y="1628175"/>
            <a:ext cx="2016924" cy="36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线形标注 2 7"/>
          <p:cNvSpPr/>
          <p:nvPr/>
        </p:nvSpPr>
        <p:spPr bwMode="auto">
          <a:xfrm>
            <a:off x="1546614" y="1340043"/>
            <a:ext cx="1440660" cy="576264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i="0" dirty="0" smtClean="0"/>
              <a:t>您还可以通过</a:t>
            </a:r>
            <a:r>
              <a:rPr lang="en-US" altLang="zh-CN" sz="1200" i="0" dirty="0" err="1" smtClean="0"/>
              <a:t>Fliter</a:t>
            </a:r>
            <a:r>
              <a:rPr lang="zh-CN" altLang="en-US" sz="1200" i="0" dirty="0" smtClean="0"/>
              <a:t>来限定您的搜索</a:t>
            </a:r>
          </a:p>
        </p:txBody>
      </p:sp>
      <p:pic>
        <p:nvPicPr>
          <p:cNvPr id="113668" name="Picture 4" descr="C:\Users\win 7\AppData\Roaming\Tencent\Users\34987639\QQ\WinTemp\RichOle\]5XM4M$@MES]76A)DAVWM~B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0515" y="2420538"/>
            <a:ext cx="180000" cy="180000"/>
          </a:xfrm>
          <a:prstGeom prst="rect">
            <a:avLst/>
          </a:prstGeom>
          <a:noFill/>
        </p:spPr>
      </p:pic>
      <p:sp>
        <p:nvSpPr>
          <p:cNvPr id="9" name="线形标注 2 8"/>
          <p:cNvSpPr/>
          <p:nvPr/>
        </p:nvSpPr>
        <p:spPr bwMode="auto">
          <a:xfrm>
            <a:off x="1978812" y="1772241"/>
            <a:ext cx="1656759" cy="576264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i="0" dirty="0" smtClean="0"/>
              <a:t>例如：您点击</a:t>
            </a:r>
            <a:r>
              <a:rPr lang="en-US" altLang="zh-CN" sz="1200" i="0" dirty="0" smtClean="0"/>
              <a:t>2012</a:t>
            </a:r>
            <a:r>
              <a:rPr lang="zh-CN" altLang="en-US" sz="1200" i="0" dirty="0" smtClean="0"/>
              <a:t>年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444858" y="1988340"/>
            <a:ext cx="1512693" cy="1949007"/>
            <a:chOff x="7093155" y="1340043"/>
            <a:chExt cx="1512693" cy="1699052"/>
          </a:xfrm>
        </p:grpSpPr>
        <p:sp>
          <p:nvSpPr>
            <p:cNvPr id="12" name="TextBox 11"/>
            <p:cNvSpPr txBox="1"/>
            <p:nvPr/>
          </p:nvSpPr>
          <p:spPr>
            <a:xfrm>
              <a:off x="7093155" y="2636637"/>
              <a:ext cx="1512693" cy="4024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i="0" dirty="0" smtClean="0"/>
                <a:t>所选文章数量由</a:t>
              </a:r>
              <a:r>
                <a:rPr lang="en-US" altLang="zh-CN" sz="1200" i="0" dirty="0" smtClean="0"/>
                <a:t>28192</a:t>
              </a:r>
              <a:r>
                <a:rPr lang="zh-CN" altLang="en-US" sz="1200" i="0" dirty="0" smtClean="0"/>
                <a:t>变为</a:t>
              </a:r>
              <a:r>
                <a:rPr lang="en-US" altLang="zh-CN" sz="1200" i="0" dirty="0" smtClean="0"/>
                <a:t>470</a:t>
              </a:r>
              <a:r>
                <a:rPr lang="zh-CN" altLang="en-US" sz="1200" i="0" dirty="0" smtClean="0"/>
                <a:t>篇</a:t>
              </a:r>
              <a:endParaRPr lang="zh-CN" altLang="en-US" sz="1200" i="0" dirty="0"/>
            </a:p>
          </p:txBody>
        </p:sp>
        <p:sp>
          <p:nvSpPr>
            <p:cNvPr id="13" name="下箭头 12"/>
            <p:cNvSpPr/>
            <p:nvPr/>
          </p:nvSpPr>
          <p:spPr bwMode="auto">
            <a:xfrm>
              <a:off x="7597386" y="1340043"/>
              <a:ext cx="504231" cy="1224561"/>
            </a:xfrm>
            <a:prstGeom prst="down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zh-CN" altLang="en-US" sz="1200" i="0" dirty="0" smtClean="0"/>
            </a:p>
          </p:txBody>
        </p:sp>
      </p:grpSp>
      <p:sp>
        <p:nvSpPr>
          <p:cNvPr id="16" name="线形标注 2 15"/>
          <p:cNvSpPr/>
          <p:nvPr/>
        </p:nvSpPr>
        <p:spPr bwMode="auto">
          <a:xfrm>
            <a:off x="7309254" y="763779"/>
            <a:ext cx="1834746" cy="792364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1200" i="0" dirty="0" smtClean="0">
                <a:latin typeface="楷体_GB2312" pitchFamily="49" charset="-122"/>
              </a:rPr>
              <a:t>您</a:t>
            </a:r>
            <a:r>
              <a:rPr lang="zh-CN" altLang="en-GB" sz="1200" i="0" dirty="0" smtClean="0">
                <a:latin typeface="楷体_GB2312" pitchFamily="49" charset="-122"/>
              </a:rPr>
              <a:t>可以</a:t>
            </a:r>
            <a:r>
              <a:rPr lang="zh-CN" altLang="en-GB" sz="1200" i="0" dirty="0">
                <a:latin typeface="楷体_GB2312" pitchFamily="49" charset="-122"/>
              </a:rPr>
              <a:t>在任何一个</a:t>
            </a:r>
            <a:r>
              <a:rPr lang="zh-CN" altLang="en-GB" sz="1200" i="0" dirty="0" smtClean="0">
                <a:latin typeface="楷体_GB2312" pitchFamily="49" charset="-122"/>
              </a:rPr>
              <a:t>检索</a:t>
            </a:r>
            <a:r>
              <a:rPr lang="zh-CN" altLang="en-US" sz="1200" i="0" dirty="0" smtClean="0">
                <a:latin typeface="楷体_GB2312" pitchFamily="49" charset="-122"/>
              </a:rPr>
              <a:t>中</a:t>
            </a:r>
            <a:r>
              <a:rPr lang="zh-CN" altLang="en-GB" sz="1200" i="0" dirty="0" smtClean="0">
                <a:latin typeface="楷体_GB2312" pitchFamily="49" charset="-122"/>
              </a:rPr>
              <a:t>创建</a:t>
            </a:r>
            <a:r>
              <a:rPr lang="zh-CN" altLang="en-GB" sz="1200" i="0" dirty="0">
                <a:latin typeface="楷体_GB2312" pitchFamily="49" charset="-122"/>
              </a:rPr>
              <a:t>一个</a:t>
            </a:r>
            <a:r>
              <a:rPr lang="en-US" altLang="zh-CN" sz="1200" i="0" dirty="0">
                <a:latin typeface="楷体_GB2312" pitchFamily="49" charset="-122"/>
              </a:rPr>
              <a:t>RSS</a:t>
            </a:r>
            <a:r>
              <a:rPr lang="zh-CN" altLang="en-US" sz="1200" i="0" dirty="0">
                <a:latin typeface="楷体_GB2312" pitchFamily="49" charset="-122"/>
              </a:rPr>
              <a:t>推送，让最新的结果</a:t>
            </a:r>
            <a:r>
              <a:rPr lang="zh-CN" altLang="en-US" sz="1200" i="0" dirty="0" smtClean="0">
                <a:latin typeface="楷体_GB2312" pitchFamily="49" charset="-122"/>
              </a:rPr>
              <a:t>直接推送到您的电脑上</a:t>
            </a:r>
            <a:endParaRPr lang="en-US" altLang="zh-CN" sz="1200" i="0" dirty="0">
              <a:latin typeface="楷体_GB2312" pitchFamily="49" charset="-122"/>
            </a:endParaRPr>
          </a:p>
        </p:txBody>
      </p:sp>
      <p:sp>
        <p:nvSpPr>
          <p:cNvPr id="17" name="线形标注 2 16"/>
          <p:cNvSpPr/>
          <p:nvPr/>
        </p:nvSpPr>
        <p:spPr bwMode="auto">
          <a:xfrm>
            <a:off x="7309254" y="979878"/>
            <a:ext cx="1834746" cy="792364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1200" i="0" dirty="0" smtClean="0">
                <a:latin typeface="楷体_GB2312" pitchFamily="49" charset="-122"/>
              </a:rPr>
              <a:t>您也可以保存您的搜索结果，并且您可以添加到提示当中（</a:t>
            </a:r>
            <a:r>
              <a:rPr lang="en-US" altLang="zh-CN" sz="1200" i="0" dirty="0" smtClean="0">
                <a:latin typeface="楷体_GB2312" pitchFamily="49" charset="-122"/>
              </a:rPr>
              <a:t>Added to my alerts)</a:t>
            </a:r>
            <a:endParaRPr lang="en-US" altLang="zh-CN" sz="1200" i="0" dirty="0">
              <a:latin typeface="楷体_GB2312" pitchFamily="49" charset="-122"/>
            </a:endParaRPr>
          </a:p>
        </p:txBody>
      </p:sp>
      <p:pic>
        <p:nvPicPr>
          <p:cNvPr id="11367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799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 bwMode="auto">
          <a:xfrm>
            <a:off x="177987" y="4797627"/>
            <a:ext cx="8643960" cy="648297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CN" altLang="en-US" sz="1200" i="0" dirty="0" smtClean="0"/>
          </a:p>
        </p:txBody>
      </p:sp>
      <p:sp>
        <p:nvSpPr>
          <p:cNvPr id="20" name="线形标注 2 19"/>
          <p:cNvSpPr/>
          <p:nvPr/>
        </p:nvSpPr>
        <p:spPr bwMode="auto">
          <a:xfrm>
            <a:off x="4067769" y="3861198"/>
            <a:ext cx="3601650" cy="792363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800" i="0" dirty="0"/>
              <a:t>您</a:t>
            </a:r>
            <a:r>
              <a:rPr lang="zh-CN" altLang="en-US" sz="1800" i="0" dirty="0" smtClean="0"/>
              <a:t>添加的</a:t>
            </a:r>
            <a:r>
              <a:rPr lang="en-US" altLang="zh-CN" sz="1800" i="0" dirty="0" smtClean="0"/>
              <a:t>Alerts</a:t>
            </a:r>
            <a:r>
              <a:rPr lang="zh-CN" altLang="en-US" sz="1800" i="0" dirty="0" smtClean="0"/>
              <a:t>会显示在</a:t>
            </a:r>
            <a:r>
              <a:rPr lang="en-US" altLang="zh-CN" sz="1800" i="0" dirty="0" smtClean="0"/>
              <a:t>MY </a:t>
            </a:r>
            <a:r>
              <a:rPr lang="en-US" altLang="zh-CN" sz="1800" i="0" dirty="0" err="1" smtClean="0"/>
              <a:t>IOPscience</a:t>
            </a:r>
            <a:r>
              <a:rPr lang="zh-CN" altLang="en-US" sz="1800" i="0" dirty="0" smtClean="0"/>
              <a:t>中的</a:t>
            </a:r>
            <a:r>
              <a:rPr lang="en-US" altLang="zh-CN" sz="1800" i="0" dirty="0" smtClean="0"/>
              <a:t>My Alerts</a:t>
            </a:r>
            <a:r>
              <a:rPr lang="zh-CN" altLang="en-US" sz="1800" i="0" dirty="0" smtClean="0"/>
              <a:t>当中</a:t>
            </a:r>
          </a:p>
        </p:txBody>
      </p:sp>
      <p:pic>
        <p:nvPicPr>
          <p:cNvPr id="11367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22" name="矩形 21"/>
          <p:cNvSpPr/>
          <p:nvPr/>
        </p:nvSpPr>
        <p:spPr bwMode="auto">
          <a:xfrm>
            <a:off x="177987" y="5085759"/>
            <a:ext cx="8788026" cy="360165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CN" altLang="en-US" sz="1200" i="0" dirty="0" smtClean="0"/>
          </a:p>
        </p:txBody>
      </p:sp>
      <p:sp>
        <p:nvSpPr>
          <p:cNvPr id="23" name="线形标注 2 22"/>
          <p:cNvSpPr/>
          <p:nvPr/>
        </p:nvSpPr>
        <p:spPr bwMode="auto">
          <a:xfrm>
            <a:off x="3923703" y="4005264"/>
            <a:ext cx="3097419" cy="936429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800" i="0" dirty="0" smtClean="0"/>
              <a:t>您保存的搜索结果也会出现在</a:t>
            </a:r>
            <a:r>
              <a:rPr lang="en-US" altLang="zh-CN" sz="1800" i="0" dirty="0" smtClean="0"/>
              <a:t>My </a:t>
            </a:r>
            <a:r>
              <a:rPr lang="en-US" altLang="zh-CN" sz="1800" i="0" dirty="0" err="1" smtClean="0"/>
              <a:t>IOPscience</a:t>
            </a:r>
            <a:r>
              <a:rPr lang="zh-CN" altLang="en-US" sz="1800" i="0" dirty="0" smtClean="0"/>
              <a:t>中的</a:t>
            </a:r>
            <a:r>
              <a:rPr lang="en-US" altLang="zh-CN" sz="1800" i="0" dirty="0" smtClean="0"/>
              <a:t>My Searches</a:t>
            </a:r>
            <a:r>
              <a:rPr lang="zh-CN" altLang="en-US" sz="1800" i="0" dirty="0" smtClean="0"/>
              <a:t>当中</a:t>
            </a:r>
          </a:p>
        </p:txBody>
      </p:sp>
    </p:spTree>
    <p:custDataLst>
      <p:tags r:id="rId1"/>
    </p:custDataLst>
  </p:cSld>
  <p:clrMapOvr>
    <a:masterClrMapping/>
  </p:clrMapOvr>
  <p:transition advTm="535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10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20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322053" y="3068835"/>
            <a:ext cx="6500813" cy="2215991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i="0" dirty="0" err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IOPscience</a:t>
            </a:r>
            <a:r>
              <a:rPr lang="en-US" altLang="zh-CN" sz="4400" i="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— </a:t>
            </a:r>
            <a:r>
              <a:rPr lang="zh-CN" altLang="en-US" sz="4400" i="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精选集</a:t>
            </a:r>
            <a:r>
              <a:rPr lang="en-US" altLang="zh-CN" sz="4400" i="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 </a:t>
            </a:r>
            <a:endParaRPr lang="en-US" altLang="zh-CN" sz="4000" i="0" dirty="0" smtClean="0">
              <a:solidFill>
                <a:schemeClr val="bg1"/>
              </a:solidFill>
              <a:latin typeface="楷体_GB2312" pitchFamily="49" charset="-122"/>
              <a:ea typeface="楷体_GB2312" pitchFamily="49" charset="-122"/>
              <a:sym typeface="楷体_GB2312" pitchFamily="49" charset="-122"/>
            </a:endParaRPr>
          </a:p>
          <a:p>
            <a:r>
              <a:rPr lang="en-US" altLang="zh-CN" sz="4000" i="0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 </a:t>
            </a:r>
            <a:r>
              <a:rPr lang="en-US" altLang="zh-CN" sz="4000" i="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         </a:t>
            </a:r>
            <a:r>
              <a:rPr lang="zh-CN" altLang="en-US" sz="4000" i="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（</a:t>
            </a:r>
            <a:r>
              <a:rPr lang="en-US" altLang="zh-CN" sz="4000" i="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Collections)</a:t>
            </a:r>
            <a:endParaRPr lang="zh-CN" altLang="en-US" sz="4000" i="0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  <a:sym typeface="楷体_GB2312" pitchFamily="49" charset="-122"/>
            </a:endParaRPr>
          </a:p>
          <a:p>
            <a:endParaRPr lang="en-US" altLang="zh-CN" sz="2200" i="0" dirty="0">
              <a:solidFill>
                <a:schemeClr val="bg1"/>
              </a:solidFill>
              <a:sym typeface="Arial" charset="0"/>
            </a:endParaRPr>
          </a:p>
          <a:p>
            <a:endParaRPr lang="zh-CN" altLang="en-US" i="0" dirty="0">
              <a:solidFill>
                <a:schemeClr val="bg1"/>
              </a:solidFill>
              <a:sym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42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4086" y="1268010"/>
            <a:ext cx="8229600" cy="792363"/>
          </a:xfrm>
        </p:spPr>
        <p:txBody>
          <a:bodyPr/>
          <a:lstStyle/>
          <a:p>
            <a:r>
              <a:rPr lang="en-GB" altLang="zh-CN" b="1" dirty="0">
                <a:latin typeface="楷体_GB2312" pitchFamily="49" charset="-122"/>
                <a:ea typeface="楷体_GB2312" pitchFamily="49" charset="-122"/>
              </a:rPr>
              <a:t>IOP</a:t>
            </a:r>
            <a:r>
              <a:rPr lang="zh-CN" altLang="en-GB" b="1" dirty="0">
                <a:latin typeface="楷体_GB2312" pitchFamily="49" charset="-122"/>
                <a:ea typeface="楷体_GB2312" pitchFamily="49" charset="-122"/>
              </a:rPr>
              <a:t>出版历史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307"/>
            <a:ext cx="8229600" cy="4209856"/>
          </a:xfrm>
        </p:spPr>
        <p:txBody>
          <a:bodyPr/>
          <a:lstStyle/>
          <a:p>
            <a:r>
              <a:rPr lang="zh-CN" altLang="en-GB" dirty="0">
                <a:latin typeface="楷体_GB2312" pitchFamily="49" charset="-122"/>
                <a:ea typeface="楷体_GB2312" pitchFamily="49" charset="-122"/>
              </a:rPr>
              <a:t>学会成立于</a:t>
            </a:r>
            <a:r>
              <a:rPr lang="en-GB" altLang="zh-CN" dirty="0">
                <a:latin typeface="楷体_GB2312" pitchFamily="49" charset="-122"/>
                <a:ea typeface="楷体_GB2312" pitchFamily="49" charset="-122"/>
              </a:rPr>
              <a:t>1873</a:t>
            </a:r>
            <a:r>
              <a:rPr lang="zh-CN" altLang="en-GB" dirty="0">
                <a:latin typeface="楷体_GB2312" pitchFamily="49" charset="-122"/>
                <a:ea typeface="楷体_GB2312" pitchFamily="49" charset="-122"/>
              </a:rPr>
              <a:t>年</a:t>
            </a:r>
          </a:p>
          <a:p>
            <a:endParaRPr lang="zh-CN" altLang="en-GB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en-GB" altLang="zh-CN" dirty="0">
                <a:latin typeface="楷体_GB2312" pitchFamily="49" charset="-122"/>
                <a:ea typeface="楷体_GB2312" pitchFamily="49" charset="-122"/>
              </a:rPr>
              <a:t>IOP: </a:t>
            </a:r>
            <a:r>
              <a:rPr lang="zh-CN" altLang="en-GB" dirty="0">
                <a:latin typeface="楷体_GB2312" pitchFamily="49" charset="-122"/>
                <a:ea typeface="楷体_GB2312" pitchFamily="49" charset="-122"/>
              </a:rPr>
              <a:t>全球范围内现有</a:t>
            </a:r>
            <a:r>
              <a:rPr lang="en-GB" altLang="zh-CN" dirty="0" smtClean="0">
                <a:latin typeface="楷体_GB2312" pitchFamily="49" charset="-122"/>
                <a:ea typeface="楷体_GB2312" pitchFamily="49" charset="-122"/>
              </a:rPr>
              <a:t>45,000</a:t>
            </a:r>
            <a:r>
              <a:rPr lang="zh-CN" altLang="en-GB" dirty="0">
                <a:latin typeface="楷体_GB2312" pitchFamily="49" charset="-122"/>
                <a:ea typeface="楷体_GB2312" pitchFamily="49" charset="-122"/>
              </a:rPr>
              <a:t>会员</a:t>
            </a:r>
          </a:p>
          <a:p>
            <a:endParaRPr lang="zh-CN" altLang="en-GB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en-GB" altLang="zh-CN" dirty="0">
                <a:latin typeface="楷体_GB2312" pitchFamily="49" charset="-122"/>
                <a:ea typeface="楷体_GB2312" pitchFamily="49" charset="-122"/>
              </a:rPr>
              <a:t>1874</a:t>
            </a:r>
            <a:r>
              <a:rPr lang="zh-CN" altLang="en-GB" dirty="0">
                <a:latin typeface="楷体_GB2312" pitchFamily="49" charset="-122"/>
                <a:ea typeface="楷体_GB2312" pitchFamily="49" charset="-122"/>
              </a:rPr>
              <a:t>年出版第一本</a:t>
            </a:r>
            <a:r>
              <a:rPr lang="zh-CN" altLang="en-GB" dirty="0" smtClean="0">
                <a:latin typeface="楷体_GB2312" pitchFamily="49" charset="-122"/>
                <a:ea typeface="楷体_GB2312" pitchFamily="49" charset="-122"/>
              </a:rPr>
              <a:t>出版物</a:t>
            </a:r>
          </a:p>
          <a:p>
            <a:pPr lvl="1"/>
            <a:r>
              <a:rPr lang="en-US" altLang="zh-CN" dirty="0" smtClean="0">
                <a:latin typeface="楷体_GB2312" pitchFamily="49" charset="-122"/>
                <a:ea typeface="楷体_GB2312" pitchFamily="49" charset="-122"/>
              </a:rPr>
              <a:t>Proceedings of the Physical Society of London</a:t>
            </a:r>
          </a:p>
          <a:p>
            <a:pPr lvl="1"/>
            <a:r>
              <a:rPr lang="en-US" altLang="zh-CN" b="1" dirty="0" smtClean="0">
                <a:latin typeface="楷体_GB2312" pitchFamily="49" charset="-122"/>
                <a:ea typeface="楷体_GB2312" pitchFamily="49" charset="-122"/>
              </a:rPr>
              <a:t>138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年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的出版历史</a:t>
            </a:r>
          </a:p>
          <a:p>
            <a:pPr lvl="1"/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GB" dirty="0">
                <a:latin typeface="楷体_GB2312" pitchFamily="49" charset="-122"/>
                <a:ea typeface="楷体_GB2312" pitchFamily="49" charset="-122"/>
              </a:rPr>
              <a:t>在全世界</a:t>
            </a:r>
            <a:r>
              <a:rPr lang="en-GB" altLang="zh-CN" dirty="0">
                <a:latin typeface="楷体_GB2312" pitchFamily="49" charset="-122"/>
                <a:ea typeface="楷体_GB2312" pitchFamily="49" charset="-122"/>
              </a:rPr>
              <a:t>140</a:t>
            </a:r>
            <a:r>
              <a:rPr lang="zh-CN" altLang="en-GB" dirty="0">
                <a:latin typeface="楷体_GB2312" pitchFamily="49" charset="-122"/>
                <a:ea typeface="楷体_GB2312" pitchFamily="49" charset="-122"/>
              </a:rPr>
              <a:t>多个国家有</a:t>
            </a:r>
            <a:r>
              <a:rPr lang="en-GB" altLang="zh-CN" dirty="0">
                <a:latin typeface="楷体_GB2312" pitchFamily="49" charset="-122"/>
                <a:ea typeface="楷体_GB2312" pitchFamily="49" charset="-122"/>
              </a:rPr>
              <a:t>4000 </a:t>
            </a:r>
            <a:r>
              <a:rPr lang="zh-CN" altLang="en-GB" dirty="0">
                <a:latin typeface="楷体_GB2312" pitchFamily="49" charset="-122"/>
                <a:ea typeface="楷体_GB2312" pitchFamily="49" charset="-122"/>
              </a:rPr>
              <a:t>多个机构订户</a:t>
            </a:r>
          </a:p>
          <a:p>
            <a:pPr lvl="1">
              <a:buFont typeface="Monotype Sorts" pitchFamily="2" charset="2"/>
              <a:buNone/>
            </a:pPr>
            <a:endParaRPr lang="en-US" dirty="0">
              <a:latin typeface="楷体_GB2312" pitchFamily="49" charset="-122"/>
              <a:ea typeface="楷体_GB2312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advTm="245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6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6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6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5" name="线形标注 2 4"/>
          <p:cNvSpPr/>
          <p:nvPr/>
        </p:nvSpPr>
        <p:spPr bwMode="auto">
          <a:xfrm>
            <a:off x="2555076" y="403614"/>
            <a:ext cx="1584726" cy="360165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i="0" dirty="0" smtClean="0"/>
              <a:t>点击进入</a:t>
            </a:r>
            <a:r>
              <a:rPr lang="en-US" altLang="zh-CN" sz="1200" i="0" dirty="0" smtClean="0"/>
              <a:t>IOP</a:t>
            </a:r>
            <a:r>
              <a:rPr lang="zh-CN" altLang="en-US" sz="1200" i="0" dirty="0" smtClean="0"/>
              <a:t>精选集</a:t>
            </a:r>
          </a:p>
        </p:txBody>
      </p:sp>
      <p:sp>
        <p:nvSpPr>
          <p:cNvPr id="6" name="线形标注 2 5"/>
          <p:cNvSpPr/>
          <p:nvPr/>
        </p:nvSpPr>
        <p:spPr bwMode="auto">
          <a:xfrm>
            <a:off x="1618647" y="691746"/>
            <a:ext cx="2233023" cy="792363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i="0" dirty="0" smtClean="0"/>
              <a:t>这些特殊的精选集都是从</a:t>
            </a:r>
            <a:r>
              <a:rPr lang="en-US" altLang="zh-CN" sz="1200" i="0" dirty="0" smtClean="0"/>
              <a:t>IOP</a:t>
            </a:r>
            <a:r>
              <a:rPr lang="zh-CN" altLang="en-US" sz="1200" i="0" dirty="0" smtClean="0"/>
              <a:t>的期刊文章中精选出来的文章，您可以通过</a:t>
            </a:r>
            <a:r>
              <a:rPr lang="en-US" altLang="zh-CN" sz="1200" i="0" dirty="0" err="1" smtClean="0"/>
              <a:t>fliters</a:t>
            </a:r>
            <a:r>
              <a:rPr lang="zh-CN" altLang="en-US" sz="1200" i="0" dirty="0" smtClean="0"/>
              <a:t>来更新您所需要的精选集</a:t>
            </a:r>
          </a:p>
        </p:txBody>
      </p:sp>
      <p:sp>
        <p:nvSpPr>
          <p:cNvPr id="7" name="线形标注 2 6"/>
          <p:cNvSpPr/>
          <p:nvPr/>
        </p:nvSpPr>
        <p:spPr bwMode="auto">
          <a:xfrm>
            <a:off x="3995736" y="403614"/>
            <a:ext cx="2665221" cy="1080495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i="0" dirty="0" smtClean="0"/>
              <a:t>IOP select</a:t>
            </a:r>
            <a:r>
              <a:rPr lang="zh-CN" altLang="en-US" sz="1200" i="0" dirty="0" smtClean="0"/>
              <a:t>是由</a:t>
            </a:r>
            <a:r>
              <a:rPr lang="en-US" altLang="zh-CN" sz="1200" i="0" dirty="0" smtClean="0"/>
              <a:t>IOP</a:t>
            </a:r>
            <a:r>
              <a:rPr lang="zh-CN" altLang="en-US" sz="1200" i="0" dirty="0" smtClean="0"/>
              <a:t>的编辑从过去</a:t>
            </a:r>
            <a:r>
              <a:rPr lang="en-US" altLang="zh-CN" sz="1200" i="0" dirty="0" smtClean="0"/>
              <a:t>12</a:t>
            </a:r>
            <a:r>
              <a:rPr lang="zh-CN" altLang="en-US" sz="1200" i="0" dirty="0" smtClean="0"/>
              <a:t>个月的文章中挑选出来，这些文章都具有很强新颖性、独特性以及对该领域未来研究的重要影响，并且都是首次发表的期刊文章</a:t>
            </a:r>
          </a:p>
        </p:txBody>
      </p:sp>
      <p:sp>
        <p:nvSpPr>
          <p:cNvPr id="8" name="线形标注 2 7"/>
          <p:cNvSpPr/>
          <p:nvPr/>
        </p:nvSpPr>
        <p:spPr bwMode="auto">
          <a:xfrm>
            <a:off x="4139802" y="835812"/>
            <a:ext cx="2233023" cy="792363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i="0" dirty="0" smtClean="0"/>
              <a:t>This month’s articles</a:t>
            </a:r>
            <a:r>
              <a:rPr lang="zh-CN" altLang="en-US" sz="1200" i="0" dirty="0" smtClean="0"/>
              <a:t>是</a:t>
            </a:r>
            <a:r>
              <a:rPr lang="en-US" altLang="zh-CN" sz="1200" i="0" dirty="0" smtClean="0"/>
              <a:t>IOP</a:t>
            </a:r>
            <a:r>
              <a:rPr lang="zh-CN" altLang="en-US" sz="1200" i="0" dirty="0" smtClean="0"/>
              <a:t>向作者和读者提供的一项服务，我们会将许多期刊上的文章免费向作者及读者开放阅读</a:t>
            </a:r>
          </a:p>
        </p:txBody>
      </p:sp>
      <p:sp>
        <p:nvSpPr>
          <p:cNvPr id="9" name="线形标注 2 8"/>
          <p:cNvSpPr/>
          <p:nvPr/>
        </p:nvSpPr>
        <p:spPr bwMode="auto">
          <a:xfrm>
            <a:off x="3923703" y="1340043"/>
            <a:ext cx="2233023" cy="576264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i="0" dirty="0" smtClean="0"/>
              <a:t>Featured </a:t>
            </a:r>
            <a:r>
              <a:rPr lang="en-US" altLang="zh-CN" sz="1200" i="0" dirty="0" err="1" smtClean="0"/>
              <a:t>articales</a:t>
            </a:r>
            <a:r>
              <a:rPr lang="zh-CN" altLang="en-US" sz="1200" i="0" dirty="0" smtClean="0"/>
              <a:t>是最近</a:t>
            </a:r>
            <a:r>
              <a:rPr lang="en-US" altLang="zh-CN" sz="1200" i="0" dirty="0" smtClean="0"/>
              <a:t>IOP</a:t>
            </a:r>
            <a:r>
              <a:rPr lang="zh-CN" altLang="en-US" sz="1200" i="0" dirty="0" smtClean="0"/>
              <a:t>的文章中点击率最高的文章</a:t>
            </a:r>
          </a:p>
        </p:txBody>
      </p:sp>
      <p:sp>
        <p:nvSpPr>
          <p:cNvPr id="10" name="线形标注 2 9"/>
          <p:cNvSpPr/>
          <p:nvPr/>
        </p:nvSpPr>
        <p:spPr bwMode="auto">
          <a:xfrm>
            <a:off x="4139802" y="1340043"/>
            <a:ext cx="2593188" cy="720330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i="0" dirty="0" smtClean="0"/>
              <a:t>Review </a:t>
            </a:r>
            <a:r>
              <a:rPr lang="en-US" altLang="zh-CN" sz="1200" i="0" dirty="0" err="1" smtClean="0"/>
              <a:t>articals</a:t>
            </a:r>
            <a:r>
              <a:rPr lang="zh-CN" altLang="en-US" sz="1200" i="0" dirty="0" smtClean="0"/>
              <a:t>带来了评论性文章包括了：专题评论和一些由</a:t>
            </a:r>
            <a:r>
              <a:rPr lang="en-US" altLang="zh-CN" sz="1200" i="0" dirty="0" smtClean="0"/>
              <a:t>IOP</a:t>
            </a:r>
            <a:r>
              <a:rPr lang="zh-CN" altLang="en-US" sz="1200" i="0" dirty="0" smtClean="0"/>
              <a:t>专注评论期刊以及物理学进展报告</a:t>
            </a:r>
          </a:p>
        </p:txBody>
      </p:sp>
    </p:spTree>
    <p:custDataLst>
      <p:tags r:id="rId1"/>
    </p:custDataLst>
  </p:cSld>
  <p:clrMapOvr>
    <a:masterClrMapping/>
  </p:clrMapOvr>
  <p:transition advTm="543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322053" y="3068835"/>
            <a:ext cx="6500813" cy="2215991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i="0" dirty="0" err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IOPscience</a:t>
            </a:r>
            <a:r>
              <a:rPr lang="en-US" altLang="zh-CN" sz="4400" i="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—  </a:t>
            </a:r>
            <a:r>
              <a:rPr lang="zh-CN" altLang="en-US" sz="4000" i="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期刊</a:t>
            </a:r>
            <a:endParaRPr lang="en-US" altLang="zh-CN" sz="4000" i="0" dirty="0" smtClean="0">
              <a:solidFill>
                <a:schemeClr val="bg1"/>
              </a:solidFill>
              <a:latin typeface="楷体_GB2312" pitchFamily="49" charset="-122"/>
              <a:ea typeface="楷体_GB2312" pitchFamily="49" charset="-122"/>
              <a:sym typeface="楷体_GB2312" pitchFamily="49" charset="-122"/>
            </a:endParaRPr>
          </a:p>
          <a:p>
            <a:r>
              <a:rPr lang="en-US" altLang="zh-CN" sz="4000" i="0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 </a:t>
            </a:r>
            <a:r>
              <a:rPr lang="en-US" altLang="zh-CN" sz="4000" i="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           </a:t>
            </a:r>
            <a:r>
              <a:rPr lang="zh-CN" altLang="en-US" sz="4000" i="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（</a:t>
            </a:r>
            <a:r>
              <a:rPr lang="en-US" altLang="zh-CN" sz="4000" i="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Journals)</a:t>
            </a:r>
            <a:endParaRPr lang="zh-CN" altLang="en-US" sz="4000" i="0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  <a:sym typeface="楷体_GB2312" pitchFamily="49" charset="-122"/>
            </a:endParaRPr>
          </a:p>
          <a:p>
            <a:endParaRPr lang="en-US" altLang="zh-CN" sz="2200" i="0" dirty="0">
              <a:solidFill>
                <a:schemeClr val="bg1"/>
              </a:solidFill>
              <a:sym typeface="Arial" charset="0"/>
            </a:endParaRPr>
          </a:p>
          <a:p>
            <a:endParaRPr lang="zh-CN" altLang="en-US" i="0" dirty="0">
              <a:solidFill>
                <a:schemeClr val="bg1"/>
              </a:solidFill>
              <a:sym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38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5" name="线形标注 2 4"/>
          <p:cNvSpPr/>
          <p:nvPr/>
        </p:nvSpPr>
        <p:spPr bwMode="auto">
          <a:xfrm>
            <a:off x="3419471" y="187515"/>
            <a:ext cx="1656759" cy="576264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i="0" dirty="0" smtClean="0"/>
              <a:t>点击</a:t>
            </a:r>
            <a:r>
              <a:rPr lang="en-US" altLang="zh-CN" sz="1200" i="0" dirty="0" smtClean="0"/>
              <a:t>Journals</a:t>
            </a:r>
            <a:r>
              <a:rPr lang="zh-CN" altLang="en-US" sz="1200" i="0" dirty="0" smtClean="0"/>
              <a:t>，进入全部期刊列表</a:t>
            </a:r>
          </a:p>
        </p:txBody>
      </p:sp>
      <p:sp>
        <p:nvSpPr>
          <p:cNvPr id="6" name="线形标注 2 5"/>
          <p:cNvSpPr/>
          <p:nvPr/>
        </p:nvSpPr>
        <p:spPr bwMode="auto">
          <a:xfrm>
            <a:off x="5148264" y="1844274"/>
            <a:ext cx="1944891" cy="576264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i="0" dirty="0" smtClean="0"/>
              <a:t>点击任意一本期刊，如：</a:t>
            </a:r>
            <a:r>
              <a:rPr lang="en-US" altLang="zh-CN" sz="1200" i="0" dirty="0"/>
              <a:t>《</a:t>
            </a:r>
            <a:r>
              <a:rPr lang="en-US" altLang="zh-CN" sz="1200" i="0" dirty="0" smtClean="0"/>
              <a:t>Nanotechnology》</a:t>
            </a:r>
            <a:r>
              <a:rPr lang="zh-CN" altLang="en-US" sz="1200" i="0" dirty="0"/>
              <a:t>（</a:t>
            </a:r>
            <a:r>
              <a:rPr lang="en-US" altLang="zh-CN" sz="1200" i="0" dirty="0" smtClean="0"/>
              <a:t>《</a:t>
            </a:r>
            <a:r>
              <a:rPr lang="zh-CN" altLang="en-US" sz="1200" i="0" dirty="0" smtClean="0"/>
              <a:t>纳米科技</a:t>
            </a:r>
            <a:r>
              <a:rPr lang="en-US" altLang="zh-CN" sz="1200" i="0" dirty="0" smtClean="0"/>
              <a:t>》</a:t>
            </a:r>
            <a:r>
              <a:rPr lang="zh-CN" altLang="en-US" sz="1200" i="0" dirty="0" smtClean="0"/>
              <a:t>）</a:t>
            </a: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156726" y="115881"/>
            <a:ext cx="1008062" cy="1008063"/>
          </a:xfrm>
          <a:prstGeom prst="wedgeRectCallout">
            <a:avLst>
              <a:gd name="adj1" fmla="val -82282"/>
              <a:gd name="adj2" fmla="val 4512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zh-CN" altLang="en-US" sz="1200" i="0" dirty="0" smtClean="0">
                <a:latin typeface="楷体_GB2312" pitchFamily="49" charset="-122"/>
              </a:rPr>
              <a:t>您</a:t>
            </a:r>
            <a:r>
              <a:rPr lang="zh-CN" altLang="en-GB" sz="1200" b="1" i="0" dirty="0" smtClean="0">
                <a:latin typeface="楷体_GB2312" pitchFamily="49" charset="-122"/>
              </a:rPr>
              <a:t>可以</a:t>
            </a:r>
            <a:r>
              <a:rPr lang="zh-CN" altLang="en-GB" sz="1200" b="1" i="0" dirty="0">
                <a:latin typeface="楷体_GB2312" pitchFamily="49" charset="-122"/>
              </a:rPr>
              <a:t>设置</a:t>
            </a:r>
            <a:r>
              <a:rPr lang="en-GB" altLang="zh-CN" sz="1200" b="1" i="0" dirty="0">
                <a:latin typeface="楷体_GB2312" pitchFamily="49" charset="-122"/>
              </a:rPr>
              <a:t>EMAIL</a:t>
            </a:r>
            <a:r>
              <a:rPr lang="zh-CN" altLang="en-GB" sz="1200" b="1" i="0" dirty="0">
                <a:latin typeface="楷体_GB2312" pitchFamily="49" charset="-122"/>
              </a:rPr>
              <a:t>提醒或者最新文章的</a:t>
            </a:r>
            <a:r>
              <a:rPr lang="en-GB" altLang="zh-CN" sz="1200" b="1" i="0" dirty="0">
                <a:latin typeface="楷体_GB2312" pitchFamily="49" charset="-122"/>
              </a:rPr>
              <a:t>RSS</a:t>
            </a:r>
            <a:r>
              <a:rPr lang="zh-CN" altLang="en-GB" sz="1200" b="1" i="0" dirty="0">
                <a:latin typeface="楷体_GB2312" pitchFamily="49" charset="-122"/>
              </a:rPr>
              <a:t>推送服务</a:t>
            </a:r>
            <a:endParaRPr lang="en-US" altLang="zh-CN" sz="800" i="0" dirty="0">
              <a:latin typeface="楷体_GB2312" pitchFamily="49" charset="-122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0" y="1700208"/>
            <a:ext cx="1762712" cy="1080494"/>
          </a:xfrm>
          <a:prstGeom prst="wedgeRectCallout">
            <a:avLst>
              <a:gd name="adj1" fmla="val 35426"/>
              <a:gd name="adj2" fmla="val 7504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CN" altLang="en-US" sz="1200" b="1" i="0" dirty="0" smtClean="0"/>
              <a:t>这里有</a:t>
            </a:r>
            <a:r>
              <a:rPr lang="zh-CN" altLang="en-GB" sz="1200" b="1" i="0" dirty="0" smtClean="0"/>
              <a:t>最新</a:t>
            </a:r>
            <a:r>
              <a:rPr lang="zh-CN" altLang="en-GB" sz="1200" b="1" i="0" dirty="0"/>
              <a:t>的</a:t>
            </a:r>
            <a:r>
              <a:rPr lang="zh-CN" altLang="en-GB" sz="1200" b="1" i="0" dirty="0" smtClean="0"/>
              <a:t>关于                </a:t>
            </a:r>
            <a:r>
              <a:rPr lang="en-US" altLang="zh-CN" sz="1200" b="1" i="0" dirty="0" smtClean="0"/>
              <a:t>《Nanotechnology》</a:t>
            </a:r>
            <a:r>
              <a:rPr lang="zh-CN" altLang="en-US" sz="1200" i="0" dirty="0"/>
              <a:t>（</a:t>
            </a:r>
            <a:r>
              <a:rPr lang="en-US" altLang="zh-CN" sz="1200" b="1" i="0" dirty="0" smtClean="0"/>
              <a:t>《</a:t>
            </a:r>
            <a:r>
              <a:rPr lang="zh-CN" altLang="en-US" sz="1200" b="1" i="0" dirty="0" smtClean="0"/>
              <a:t>纳米科技</a:t>
            </a:r>
            <a:r>
              <a:rPr lang="en-US" altLang="zh-CN" sz="1200" b="1" i="0" dirty="0" smtClean="0"/>
              <a:t>》</a:t>
            </a:r>
            <a:r>
              <a:rPr lang="zh-CN" altLang="en-US" sz="1200" b="1" i="0" dirty="0" smtClean="0"/>
              <a:t>）这本</a:t>
            </a:r>
            <a:r>
              <a:rPr lang="zh-CN" altLang="en-GB" sz="1200" b="1" i="0" dirty="0" smtClean="0"/>
              <a:t>期刊</a:t>
            </a:r>
            <a:r>
              <a:rPr lang="zh-CN" altLang="en-GB" sz="1200" b="1" i="0" dirty="0"/>
              <a:t>的新闻和信息</a:t>
            </a:r>
            <a:endParaRPr lang="en-US" altLang="zh-CN" sz="800" i="0" dirty="0"/>
          </a:p>
        </p:txBody>
      </p:sp>
      <p:sp>
        <p:nvSpPr>
          <p:cNvPr id="11" name="线形标注 2 10"/>
          <p:cNvSpPr/>
          <p:nvPr/>
        </p:nvSpPr>
        <p:spPr bwMode="auto">
          <a:xfrm>
            <a:off x="1042383" y="5301858"/>
            <a:ext cx="1296594" cy="792363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GB" sz="1200" i="0" dirty="0"/>
              <a:t>在</a:t>
            </a:r>
            <a:r>
              <a:rPr lang="zh-CN" altLang="en-GB" sz="1200" i="0" dirty="0" smtClean="0"/>
              <a:t>这里</a:t>
            </a:r>
            <a:r>
              <a:rPr lang="zh-CN" altLang="en-US" sz="1200" i="0" dirty="0" smtClean="0"/>
              <a:t>您</a:t>
            </a:r>
            <a:r>
              <a:rPr lang="zh-CN" altLang="en-GB" sz="1200" i="0" dirty="0" smtClean="0"/>
              <a:t>可以</a:t>
            </a:r>
            <a:r>
              <a:rPr lang="zh-CN" altLang="en-GB" sz="1200" i="0" dirty="0"/>
              <a:t>查看某个特定的</a:t>
            </a:r>
            <a:r>
              <a:rPr lang="zh-CN" altLang="en-GB" sz="1200" i="0" dirty="0" smtClean="0"/>
              <a:t>期刊</a:t>
            </a:r>
            <a:r>
              <a:rPr lang="zh-CN" altLang="en-US" sz="1200" i="0" dirty="0" smtClean="0"/>
              <a:t>阅读</a:t>
            </a:r>
            <a:r>
              <a:rPr lang="zh-CN" altLang="en-GB" sz="1200" i="0" dirty="0" smtClean="0"/>
              <a:t>次数最多</a:t>
            </a:r>
            <a:r>
              <a:rPr lang="zh-CN" altLang="en-US" sz="1200" i="0" dirty="0" smtClean="0"/>
              <a:t>的文章</a:t>
            </a:r>
            <a:endParaRPr lang="en-US" altLang="zh-CN" sz="1200" i="0" dirty="0"/>
          </a:p>
        </p:txBody>
      </p:sp>
      <p:sp>
        <p:nvSpPr>
          <p:cNvPr id="13" name="线形标注 2 12"/>
          <p:cNvSpPr/>
          <p:nvPr/>
        </p:nvSpPr>
        <p:spPr bwMode="auto">
          <a:xfrm>
            <a:off x="1906779" y="5662023"/>
            <a:ext cx="1296594" cy="504230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1200" i="0" dirty="0" smtClean="0"/>
              <a:t>或是</a:t>
            </a:r>
            <a:r>
              <a:rPr lang="zh-CN" altLang="en-GB" sz="1200" i="0" dirty="0" smtClean="0"/>
              <a:t>被</a:t>
            </a:r>
            <a:r>
              <a:rPr lang="zh-CN" altLang="en-GB" sz="1200" i="0" dirty="0"/>
              <a:t>引次数最多的文章</a:t>
            </a:r>
            <a:endParaRPr lang="en-US" altLang="zh-CN" sz="1200" i="0" dirty="0"/>
          </a:p>
        </p:txBody>
      </p:sp>
      <p:sp>
        <p:nvSpPr>
          <p:cNvPr id="14" name="线形标注 2 13"/>
          <p:cNvSpPr/>
          <p:nvPr/>
        </p:nvSpPr>
        <p:spPr bwMode="auto">
          <a:xfrm>
            <a:off x="2843208" y="5662023"/>
            <a:ext cx="1296594" cy="432197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1200" i="0" dirty="0" smtClean="0"/>
              <a:t>或是最新的文章</a:t>
            </a:r>
            <a:endParaRPr lang="en-US" altLang="zh-CN" sz="1200" i="0" dirty="0"/>
          </a:p>
        </p:txBody>
      </p:sp>
      <p:sp>
        <p:nvSpPr>
          <p:cNvPr id="15" name="线形标注 2 14"/>
          <p:cNvSpPr/>
          <p:nvPr/>
        </p:nvSpPr>
        <p:spPr bwMode="auto">
          <a:xfrm>
            <a:off x="3923703" y="5734056"/>
            <a:ext cx="1296594" cy="432197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1200" i="0" dirty="0" smtClean="0"/>
              <a:t>或是由</a:t>
            </a:r>
            <a:r>
              <a:rPr lang="en-US" altLang="zh-CN" sz="1200" i="0" dirty="0" smtClean="0"/>
              <a:t>IOP</a:t>
            </a:r>
            <a:r>
              <a:rPr lang="zh-CN" altLang="en-US" sz="1200" i="0" dirty="0" smtClean="0"/>
              <a:t>编辑选择推荐的文章</a:t>
            </a:r>
            <a:endParaRPr lang="en-US" altLang="zh-CN" sz="1200" i="0" dirty="0"/>
          </a:p>
        </p:txBody>
      </p:sp>
      <p:sp>
        <p:nvSpPr>
          <p:cNvPr id="16" name="线形标注 2 15"/>
          <p:cNvSpPr/>
          <p:nvPr/>
        </p:nvSpPr>
        <p:spPr bwMode="auto">
          <a:xfrm>
            <a:off x="5436396" y="5589990"/>
            <a:ext cx="1296594" cy="576263"/>
          </a:xfrm>
          <a:prstGeom prst="borderCallout2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1200" i="0" dirty="0" smtClean="0"/>
              <a:t>以及</a:t>
            </a:r>
            <a:r>
              <a:rPr lang="en-US" altLang="zh-CN" sz="1200" i="0" dirty="0" smtClean="0"/>
              <a:t>《</a:t>
            </a:r>
            <a:r>
              <a:rPr lang="zh-CN" altLang="en-US" sz="1200" i="0" dirty="0" smtClean="0"/>
              <a:t>纳米科技</a:t>
            </a:r>
            <a:r>
              <a:rPr lang="en-US" altLang="zh-CN" sz="1200" i="0" dirty="0" smtClean="0"/>
              <a:t>》</a:t>
            </a:r>
            <a:r>
              <a:rPr lang="zh-CN" altLang="en-US" sz="1200" i="0" dirty="0" smtClean="0"/>
              <a:t>这本期刊的评论文章</a:t>
            </a:r>
            <a:endParaRPr lang="en-US" altLang="zh-CN" sz="1200" i="0" dirty="0"/>
          </a:p>
        </p:txBody>
      </p:sp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4427934" y="3933231"/>
            <a:ext cx="2519362" cy="1295400"/>
          </a:xfrm>
          <a:prstGeom prst="wedgeRectCallout">
            <a:avLst>
              <a:gd name="adj1" fmla="val -44394"/>
              <a:gd name="adj2" fmla="val 6825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zh-CN" altLang="en-GB" sz="1200" b="1" i="0" dirty="0">
                <a:latin typeface="楷体_GB2312" pitchFamily="49" charset="-122"/>
              </a:rPr>
              <a:t>这里显示了</a:t>
            </a:r>
            <a:r>
              <a:rPr lang="en-GB" altLang="zh-CN" sz="1200" b="1" i="0" dirty="0">
                <a:latin typeface="楷体_GB2312" pitchFamily="49" charset="-122"/>
              </a:rPr>
              <a:t>《</a:t>
            </a:r>
            <a:r>
              <a:rPr lang="zh-CN" altLang="en-GB" sz="1200" b="1" i="0" dirty="0">
                <a:latin typeface="楷体_GB2312" pitchFamily="49" charset="-122"/>
              </a:rPr>
              <a:t>纳米技术</a:t>
            </a:r>
            <a:r>
              <a:rPr lang="en-GB" altLang="zh-CN" sz="1200" b="1" i="0" dirty="0">
                <a:latin typeface="楷体_GB2312" pitchFamily="49" charset="-122"/>
              </a:rPr>
              <a:t>》</a:t>
            </a:r>
            <a:r>
              <a:rPr lang="zh-CN" altLang="en-GB" sz="1200" b="1" i="0" dirty="0">
                <a:latin typeface="楷体_GB2312" pitchFamily="49" charset="-122"/>
              </a:rPr>
              <a:t>一刊的</a:t>
            </a:r>
            <a:r>
              <a:rPr lang="en-US" altLang="zh-CN" sz="1200" b="1" i="0" dirty="0">
                <a:latin typeface="楷体_GB2312" pitchFamily="49" charset="-122"/>
              </a:rPr>
              <a:t>PACS</a:t>
            </a:r>
            <a:r>
              <a:rPr lang="zh-CN" altLang="en-US" sz="1200" b="1" i="0" dirty="0">
                <a:latin typeface="楷体_GB2312" pitchFamily="49" charset="-122"/>
              </a:rPr>
              <a:t>云图，用户可以点击任何一个编号，得到这一编号对应的文章。</a:t>
            </a:r>
          </a:p>
          <a:p>
            <a:r>
              <a:rPr lang="zh-CN" altLang="en-US" sz="1200" i="0" smtClean="0">
                <a:latin typeface="楷体_GB2312" pitchFamily="49" charset="-122"/>
              </a:rPr>
              <a:t>例</a:t>
            </a:r>
            <a:r>
              <a:rPr lang="zh-CN" altLang="en-US" sz="1200" b="1" i="0" smtClean="0">
                <a:latin typeface="楷体_GB2312" pitchFamily="49" charset="-122"/>
              </a:rPr>
              <a:t>如</a:t>
            </a:r>
            <a:r>
              <a:rPr lang="zh-CN" altLang="en-US" sz="1200" b="1" i="0" dirty="0">
                <a:latin typeface="楷体_GB2312" pitchFamily="49" charset="-122"/>
              </a:rPr>
              <a:t>：</a:t>
            </a:r>
            <a:r>
              <a:rPr lang="en-US" altLang="zh-CN" sz="1200" b="1" i="0" dirty="0" smtClean="0">
                <a:latin typeface="楷体_GB2312" pitchFamily="49" charset="-122"/>
              </a:rPr>
              <a:t>61.46.-W=Structure of </a:t>
            </a:r>
            <a:r>
              <a:rPr lang="en-US" altLang="zh-CN" sz="1200" b="1" i="0" dirty="0" err="1" smtClean="0">
                <a:latin typeface="楷体_GB2312" pitchFamily="49" charset="-122"/>
              </a:rPr>
              <a:t>nanoscale</a:t>
            </a:r>
            <a:r>
              <a:rPr lang="en-US" altLang="zh-CN" sz="1200" b="1" i="0" dirty="0" smtClean="0">
                <a:latin typeface="楷体_GB2312" pitchFamily="49" charset="-122"/>
              </a:rPr>
              <a:t> materials</a:t>
            </a:r>
            <a:endParaRPr lang="en-US" altLang="zh-CN" sz="1200" b="1" i="0" dirty="0">
              <a:latin typeface="楷体_GB2312" pitchFamily="49" charset="-122"/>
            </a:endParaRPr>
          </a:p>
          <a:p>
            <a:endParaRPr lang="en-US" altLang="zh-CN" sz="1200" b="1" i="0" dirty="0">
              <a:latin typeface="楷体_GB2312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advTm="707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0" grpId="0" animBg="1"/>
      <p:bldP spid="2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251" y="2204439"/>
            <a:ext cx="7785100" cy="3548064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zh-CN" sz="2800" dirty="0" smtClean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800" dirty="0" smtClean="0">
                <a:latin typeface="楷体_GB2312" pitchFamily="49" charset="-122"/>
                <a:ea typeface="楷体_GB2312" pitchFamily="49" charset="-122"/>
              </a:rPr>
              <a:t>英国物理学会出版社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/>
            </a:r>
            <a:br>
              <a:rPr lang="zh-CN" altLang="en-US" sz="2800" dirty="0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800" dirty="0" smtClean="0">
                <a:latin typeface="楷体_GB2312" pitchFamily="49" charset="-122"/>
                <a:ea typeface="楷体_GB2312" pitchFamily="49" charset="-122"/>
              </a:rPr>
              <a:t>北京市朝阳区建国路乙</a:t>
            </a:r>
            <a:r>
              <a:rPr lang="en-US" altLang="zh-CN" sz="2800" dirty="0" smtClean="0">
                <a:latin typeface="楷体_GB2312" pitchFamily="49" charset="-122"/>
                <a:ea typeface="楷体_GB2312" pitchFamily="49" charset="-122"/>
              </a:rPr>
              <a:t>118</a:t>
            </a:r>
            <a:r>
              <a:rPr lang="zh-CN" altLang="en-US" sz="2800" dirty="0" smtClean="0">
                <a:latin typeface="楷体_GB2312" pitchFamily="49" charset="-122"/>
                <a:ea typeface="楷体_GB2312" pitchFamily="49" charset="-122"/>
              </a:rPr>
              <a:t>号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/>
            </a:r>
            <a:br>
              <a:rPr lang="zh-CN" altLang="en-US" sz="2800" dirty="0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800" dirty="0" smtClean="0">
                <a:latin typeface="楷体_GB2312" pitchFamily="49" charset="-122"/>
                <a:ea typeface="楷体_GB2312" pitchFamily="49" charset="-122"/>
              </a:rPr>
              <a:t>京汇大厦</a:t>
            </a:r>
            <a:r>
              <a:rPr lang="en-US" altLang="zh-CN" sz="2800" dirty="0" smtClean="0">
                <a:latin typeface="楷体_GB2312" pitchFamily="49" charset="-122"/>
                <a:ea typeface="楷体_GB2312" pitchFamily="49" charset="-122"/>
              </a:rPr>
              <a:t>1804</a:t>
            </a:r>
            <a:r>
              <a:rPr lang="zh-CN" altLang="en-US" sz="2800" dirty="0" smtClean="0">
                <a:latin typeface="楷体_GB2312" pitchFamily="49" charset="-122"/>
                <a:ea typeface="楷体_GB2312" pitchFamily="49" charset="-122"/>
              </a:rPr>
              <a:t>室  邮编：</a:t>
            </a:r>
            <a:r>
              <a:rPr lang="en-US" altLang="zh-CN" sz="2800" dirty="0" smtClean="0">
                <a:latin typeface="楷体_GB2312" pitchFamily="49" charset="-122"/>
                <a:ea typeface="楷体_GB2312" pitchFamily="49" charset="-122"/>
              </a:rPr>
              <a:t>100022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2800" dirty="0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电话：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010 </a:t>
            </a:r>
            <a:r>
              <a:rPr lang="en-US" altLang="zh-CN" sz="2800" dirty="0" smtClean="0">
                <a:latin typeface="楷体_GB2312" pitchFamily="49" charset="-122"/>
                <a:ea typeface="楷体_GB2312" pitchFamily="49" charset="-122"/>
              </a:rPr>
              <a:t>65682611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2800" dirty="0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电子信箱：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  <a:hlinkClick r:id="rId3"/>
              </a:rPr>
              <a:t>rick.liu@iop.org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en-US" altLang="zh-CN" sz="2800" dirty="0" smtClean="0">
                <a:latin typeface="楷体_GB2312" pitchFamily="49" charset="-122"/>
                <a:ea typeface="楷体_GB2312" pitchFamily="49" charset="-122"/>
              </a:rPr>
              <a:t>               </a:t>
            </a:r>
            <a:r>
              <a:rPr lang="zh-CN" altLang="en-US" sz="2800" dirty="0" smtClean="0">
                <a:latin typeface="楷体_GB2312" pitchFamily="49" charset="-122"/>
                <a:ea typeface="楷体_GB2312" pitchFamily="49" charset="-122"/>
              </a:rPr>
              <a:t>网址：</a:t>
            </a:r>
            <a:r>
              <a:rPr lang="en-US" altLang="zh-CN" sz="2800" dirty="0" smtClean="0">
                <a:latin typeface="楷体_GB2312" pitchFamily="49" charset="-122"/>
                <a:ea typeface="楷体_GB2312" pitchFamily="49" charset="-122"/>
                <a:hlinkClick r:id="rId4"/>
              </a:rPr>
              <a:t>www.iop.org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898525" y="1268413"/>
            <a:ext cx="3025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i="0" dirty="0" smtClean="0">
                <a:solidFill>
                  <a:srgbClr val="FF0000"/>
                </a:solidFill>
              </a:rPr>
              <a:t>联系方式</a:t>
            </a:r>
            <a:endParaRPr lang="zh-CN" altLang="en-US" sz="2400" i="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9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8152" y="1195977"/>
            <a:ext cx="8229600" cy="1143000"/>
          </a:xfrm>
        </p:spPr>
        <p:txBody>
          <a:bodyPr/>
          <a:lstStyle/>
          <a:p>
            <a:r>
              <a:rPr lang="en-GB" altLang="zh-CN" b="1" dirty="0">
                <a:latin typeface="楷体_GB2312" pitchFamily="49" charset="-122"/>
                <a:ea typeface="楷体_GB2312" pitchFamily="49" charset="-122"/>
              </a:rPr>
              <a:t>IOP</a:t>
            </a:r>
            <a:r>
              <a:rPr lang="zh-CN" altLang="en-GB" b="1" dirty="0">
                <a:latin typeface="楷体_GB2312" pitchFamily="49" charset="-122"/>
                <a:ea typeface="楷体_GB2312" pitchFamily="49" charset="-122"/>
              </a:rPr>
              <a:t>期刊的学科覆盖范围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827088" y="2708275"/>
            <a:ext cx="3960812" cy="324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</a:pPr>
            <a:r>
              <a:rPr lang="zh-CN" altLang="en-GB" sz="2400" i="0" dirty="0"/>
              <a:t>天文学及天体物理学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</a:pPr>
            <a:r>
              <a:rPr lang="zh-CN" altLang="en-GB" sz="2400" i="0" dirty="0"/>
              <a:t>生物学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</a:pPr>
            <a:r>
              <a:rPr lang="zh-CN" altLang="en-GB" sz="2400" i="0" dirty="0"/>
              <a:t>化学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</a:pPr>
            <a:r>
              <a:rPr lang="zh-CN" altLang="en-GB" sz="2400" i="0" dirty="0"/>
              <a:t>计算科学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</a:pPr>
            <a:r>
              <a:rPr lang="zh-CN" altLang="en-GB" sz="2400" i="0" dirty="0"/>
              <a:t>教育学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</a:pPr>
            <a:r>
              <a:rPr lang="zh-CN" altLang="en-GB" sz="2400" i="0" dirty="0"/>
              <a:t>工程学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</a:pPr>
            <a:endParaRPr lang="en-US" sz="2400" i="0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</a:pPr>
            <a:endParaRPr lang="en-US" sz="1800" b="1" i="0" dirty="0"/>
          </a:p>
        </p:txBody>
      </p:sp>
      <p:sp>
        <p:nvSpPr>
          <p:cNvPr id="323589" name="Rectangle 5"/>
          <p:cNvSpPr>
            <a:spLocks noChangeArrowheads="1"/>
          </p:cNvSpPr>
          <p:nvPr/>
        </p:nvSpPr>
        <p:spPr bwMode="auto">
          <a:xfrm>
            <a:off x="4859338" y="2708275"/>
            <a:ext cx="3960812" cy="324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</a:pPr>
            <a:r>
              <a:rPr lang="zh-CN" altLang="en-GB" sz="2400" i="0" dirty="0"/>
              <a:t>材料学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</a:pPr>
            <a:r>
              <a:rPr lang="zh-CN" altLang="en-GB" sz="2400" i="0" dirty="0"/>
              <a:t>数学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</a:pPr>
            <a:r>
              <a:rPr lang="zh-CN" altLang="en-GB" sz="2400" i="0" dirty="0"/>
              <a:t>测量学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</a:pPr>
            <a:r>
              <a:rPr lang="zh-CN" altLang="en-GB" sz="2400" i="0" dirty="0"/>
              <a:t>医学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</a:pPr>
            <a:r>
              <a:rPr lang="zh-CN" altLang="en-GB" sz="2400" i="0" dirty="0"/>
              <a:t>纳米技术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</a:pPr>
            <a:r>
              <a:rPr lang="zh-CN" altLang="en-GB" sz="2400" i="0" dirty="0"/>
              <a:t>物理学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</a:pPr>
            <a:endParaRPr lang="en-US" sz="2400" i="0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l"/>
            </a:pPr>
            <a:endParaRPr lang="en-US" sz="2400" i="0" dirty="0"/>
          </a:p>
        </p:txBody>
      </p:sp>
    </p:spTree>
    <p:custDataLst>
      <p:tags r:id="rId1"/>
    </p:custDataLst>
  </p:cSld>
  <p:clrMapOvr>
    <a:masterClrMapping/>
  </p:clrMapOvr>
  <p:transition advTm="211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23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23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23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323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23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23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23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323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323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323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23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218" y="1195977"/>
            <a:ext cx="8229600" cy="1143000"/>
          </a:xfrm>
        </p:spPr>
        <p:txBody>
          <a:bodyPr/>
          <a:lstStyle/>
          <a:p>
            <a:r>
              <a:rPr lang="en-GB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IOP</a:t>
            </a:r>
            <a:r>
              <a:rPr lang="zh-CN" altLang="en-GB" sz="2800" b="1" dirty="0">
                <a:solidFill>
                  <a:srgbClr val="FF0000"/>
                </a:solidFill>
                <a:ea typeface="楷体_GB2312" pitchFamily="49" charset="-122"/>
              </a:rPr>
              <a:t>出版下列学协会的期刊</a:t>
            </a:r>
          </a:p>
        </p:txBody>
      </p:sp>
      <p:graphicFrame>
        <p:nvGraphicFramePr>
          <p:cNvPr id="324746" name="Group 138"/>
          <p:cNvGraphicFramePr>
            <a:graphicFrameLocks noGrp="1"/>
          </p:cNvGraphicFramePr>
          <p:nvPr>
            <p:ph sz="half" idx="2"/>
          </p:nvPr>
        </p:nvGraphicFramePr>
        <p:xfrm>
          <a:off x="900113" y="1828800"/>
          <a:ext cx="7775575" cy="4763136"/>
        </p:xfrm>
        <a:graphic>
          <a:graphicData uri="http://schemas.openxmlformats.org/drawingml/2006/table">
            <a:tbl>
              <a:tblPr/>
              <a:tblGrid>
                <a:gridCol w="1871062"/>
                <a:gridCol w="2077050"/>
                <a:gridCol w="3827463"/>
              </a:tblGrid>
              <a:tr h="652463">
                <a:tc>
                  <a:txBody>
                    <a:bodyPr/>
                    <a:lstStyle/>
                    <a:p>
                      <a:pPr marL="0" marR="0" lvl="0" indent="0" algn="l" defTabSz="7620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英国物理学会</a:t>
                      </a:r>
                      <a:endParaRPr kumimoji="0" lang="zh-CN" alt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中国物理学会</a:t>
                      </a:r>
                      <a:endParaRPr kumimoji="0" lang="zh-CN" alt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欧洲物理学会</a:t>
                      </a:r>
                      <a:endParaRPr kumimoji="0" lang="zh-CN" alt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7620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德国物理学会</a:t>
                      </a:r>
                      <a:endParaRPr kumimoji="0" lang="zh-CN" alt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法国物理学会</a:t>
                      </a:r>
                      <a:endParaRPr kumimoji="0" lang="zh-CN" alt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俄罗斯科学院</a:t>
                      </a:r>
                      <a:endParaRPr kumimoji="0" lang="zh-CN" alt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7620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欧洲光学学会</a:t>
                      </a:r>
                      <a:endParaRPr kumimoji="0" lang="zh-CN" alt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国际计量局</a:t>
                      </a:r>
                      <a:endParaRPr kumimoji="0" lang="zh-CN" alt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伦敦数学学会</a:t>
                      </a:r>
                      <a:endParaRPr kumimoji="0" lang="zh-CN" alt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7620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国际原子能机构</a:t>
                      </a:r>
                      <a:endParaRPr kumimoji="0" lang="zh-CN" alt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瑞典皇家科学院</a:t>
                      </a:r>
                      <a:endParaRPr kumimoji="0" lang="zh-CN" alt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中科院等离子所和中国力学学会</a:t>
                      </a:r>
                      <a:endParaRPr kumimoji="0" lang="zh-CN" alt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7620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医学物理和工程学会</a:t>
                      </a:r>
                      <a:endParaRPr kumimoji="0" lang="zh-CN" alt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日本国家材料研究所</a:t>
                      </a:r>
                      <a:endParaRPr kumimoji="0" lang="zh-CN" alt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国际呼吸研究协会和国际呼吸气味研究学会 </a:t>
                      </a:r>
                      <a:endParaRPr kumimoji="0" lang="zh-CN" alt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7620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日本流体力学会</a:t>
                      </a:r>
                      <a:endParaRPr kumimoji="0" lang="zh-CN" alt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放射保护学会</a:t>
                      </a:r>
                      <a:endParaRPr kumimoji="0" lang="zh-CN" alt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意大利里雅斯特国际高级研究生院</a:t>
                      </a:r>
                      <a:endParaRPr kumimoji="0" lang="zh-CN" alt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7620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南京石油物探研究所</a:t>
                      </a:r>
                      <a:endParaRPr kumimoji="0" lang="zh-CN" alt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中国天文学会</a:t>
                      </a:r>
                      <a:endParaRPr kumimoji="0" lang="zh-CN" alt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美国天文学会　</a:t>
                      </a:r>
                      <a:endParaRPr kumimoji="0" lang="zh-CN" alt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209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32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218" y="1195977"/>
            <a:ext cx="8229600" cy="1143000"/>
          </a:xfrm>
        </p:spPr>
        <p:txBody>
          <a:bodyPr/>
          <a:lstStyle/>
          <a:p>
            <a:r>
              <a:rPr lang="en-GB" altLang="zh-CN" sz="2800" b="1" dirty="0" err="1">
                <a:latin typeface="楷体_GB2312" pitchFamily="49" charset="-122"/>
                <a:ea typeface="楷体_GB2312" pitchFamily="49" charset="-122"/>
              </a:rPr>
              <a:t>IOPscience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828800"/>
            <a:ext cx="6992938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GB" dirty="0">
                <a:latin typeface="楷体_GB2312" pitchFamily="49" charset="-122"/>
                <a:ea typeface="楷体_GB2312" pitchFamily="49" charset="-122"/>
              </a:rPr>
              <a:t>平台上有</a:t>
            </a:r>
            <a:r>
              <a:rPr lang="en-GB" altLang="zh-CN" dirty="0" smtClean="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en-US" altLang="zh-CN" dirty="0" smtClean="0"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GB" dirty="0" smtClean="0">
                <a:latin typeface="楷体_GB2312" pitchFamily="49" charset="-122"/>
                <a:ea typeface="楷体_GB2312" pitchFamily="49" charset="-122"/>
              </a:rPr>
              <a:t>多</a:t>
            </a:r>
            <a:r>
              <a:rPr lang="zh-CN" altLang="en-GB" dirty="0">
                <a:latin typeface="楷体_GB2312" pitchFamily="49" charset="-122"/>
                <a:ea typeface="楷体_GB2312" pitchFamily="49" charset="-122"/>
              </a:rPr>
              <a:t>万篇文章（每日更新）</a:t>
            </a:r>
          </a:p>
          <a:p>
            <a:pPr>
              <a:lnSpc>
                <a:spcPct val="90000"/>
              </a:lnSpc>
            </a:pPr>
            <a:endParaRPr lang="en-GB" altLang="zh-CN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</a:pPr>
            <a:r>
              <a:rPr lang="en-US" altLang="zh-CN" dirty="0" smtClean="0">
                <a:latin typeface="楷体_GB2312" pitchFamily="49" charset="-122"/>
                <a:ea typeface="楷体_GB2312" pitchFamily="49" charset="-122"/>
              </a:rPr>
              <a:t>60</a:t>
            </a:r>
            <a:r>
              <a:rPr lang="zh-CN" altLang="en-GB" dirty="0" smtClean="0">
                <a:latin typeface="楷体_GB2312" pitchFamily="49" charset="-122"/>
                <a:ea typeface="楷体_GB2312" pitchFamily="49" charset="-122"/>
              </a:rPr>
              <a:t>多种</a:t>
            </a:r>
            <a:r>
              <a:rPr lang="zh-CN" altLang="en-GB" dirty="0">
                <a:latin typeface="楷体_GB2312" pitchFamily="49" charset="-122"/>
                <a:ea typeface="楷体_GB2312" pitchFamily="49" charset="-122"/>
              </a:rPr>
              <a:t>期刊（包括所有回溯文档）</a:t>
            </a:r>
          </a:p>
          <a:p>
            <a:pPr>
              <a:lnSpc>
                <a:spcPct val="90000"/>
              </a:lnSpc>
            </a:pPr>
            <a:endParaRPr lang="zh-CN" altLang="en-GB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GB" dirty="0">
                <a:latin typeface="楷体_GB2312" pitchFamily="49" charset="-122"/>
                <a:ea typeface="楷体_GB2312" pitchFamily="49" charset="-122"/>
              </a:rPr>
              <a:t>提供</a:t>
            </a:r>
            <a:r>
              <a:rPr lang="en-GB" altLang="zh-CN" dirty="0">
                <a:latin typeface="楷体_GB2312" pitchFamily="49" charset="-122"/>
                <a:ea typeface="楷体_GB2312" pitchFamily="49" charset="-122"/>
              </a:rPr>
              <a:t>IOP</a:t>
            </a:r>
            <a:r>
              <a:rPr lang="zh-CN" altLang="en-GB" dirty="0">
                <a:latin typeface="楷体_GB2312" pitchFamily="49" charset="-122"/>
                <a:ea typeface="楷体_GB2312" pitchFamily="49" charset="-122"/>
              </a:rPr>
              <a:t>从</a:t>
            </a:r>
            <a:r>
              <a:rPr lang="en-GB" altLang="zh-CN" dirty="0">
                <a:latin typeface="楷体_GB2312" pitchFamily="49" charset="-122"/>
                <a:ea typeface="楷体_GB2312" pitchFamily="49" charset="-122"/>
              </a:rPr>
              <a:t>1874</a:t>
            </a:r>
            <a:r>
              <a:rPr lang="zh-CN" altLang="en-GB" dirty="0">
                <a:latin typeface="楷体_GB2312" pitchFamily="49" charset="-122"/>
                <a:ea typeface="楷体_GB2312" pitchFamily="49" charset="-122"/>
              </a:rPr>
              <a:t>年至今</a:t>
            </a:r>
            <a:r>
              <a:rPr lang="en-GB" altLang="zh-CN" dirty="0">
                <a:latin typeface="楷体_GB2312" pitchFamily="49" charset="-122"/>
                <a:ea typeface="楷体_GB2312" pitchFamily="49" charset="-122"/>
              </a:rPr>
              <a:t>130</a:t>
            </a:r>
            <a:r>
              <a:rPr lang="zh-CN" altLang="en-GB" dirty="0">
                <a:latin typeface="楷体_GB2312" pitchFamily="49" charset="-122"/>
                <a:ea typeface="楷体_GB2312" pitchFamily="49" charset="-122"/>
              </a:rPr>
              <a:t>多年出版的所有内容</a:t>
            </a:r>
          </a:p>
          <a:p>
            <a:pPr>
              <a:lnSpc>
                <a:spcPct val="90000"/>
              </a:lnSpc>
            </a:pPr>
            <a:endParaRPr lang="zh-CN" altLang="en-GB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楷体_GB2312" pitchFamily="49" charset="-122"/>
                <a:ea typeface="楷体_GB2312" pitchFamily="49" charset="-122"/>
              </a:rPr>
              <a:t>470,000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多篇来自 </a:t>
            </a:r>
            <a:r>
              <a:rPr lang="en-US" dirty="0">
                <a:latin typeface="楷体_GB2312" pitchFamily="49" charset="-122"/>
                <a:ea typeface="楷体_GB2312" pitchFamily="49" charset="-122"/>
              </a:rPr>
              <a:t>eprintweb.org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预印本文献</a:t>
            </a:r>
            <a:r>
              <a:rPr lang="en-US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基于 </a:t>
            </a:r>
            <a:r>
              <a:rPr lang="en-US" dirty="0">
                <a:latin typeface="楷体_GB2312" pitchFamily="49" charset="-122"/>
                <a:ea typeface="楷体_GB2312" pitchFamily="49" charset="-122"/>
              </a:rPr>
              <a:t>Cornell University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管理的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e-print </a:t>
            </a:r>
            <a:r>
              <a:rPr lang="en-US" altLang="zh-CN" dirty="0" err="1">
                <a:latin typeface="楷体_GB2312" pitchFamily="49" charset="-122"/>
                <a:ea typeface="楷体_GB2312" pitchFamily="49" charset="-122"/>
              </a:rPr>
              <a:t>arXiv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预印本文献库</a:t>
            </a:r>
            <a:r>
              <a:rPr lang="en-US" dirty="0">
                <a:latin typeface="楷体_GB2312" pitchFamily="49" charset="-122"/>
                <a:ea typeface="楷体_GB2312" pitchFamily="49" charset="-122"/>
              </a:rPr>
              <a:t>)</a:t>
            </a:r>
            <a:endParaRPr lang="en-US" altLang="zh-CN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</a:pPr>
            <a:endParaRPr lang="en-US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所有文章内容都按照 </a:t>
            </a:r>
            <a:r>
              <a:rPr lang="en-US" dirty="0">
                <a:latin typeface="楷体_GB2312" pitchFamily="49" charset="-122"/>
                <a:ea typeface="楷体_GB2312" pitchFamily="49" charset="-122"/>
              </a:rPr>
              <a:t>PACS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和</a:t>
            </a:r>
            <a:r>
              <a:rPr lang="en-US" dirty="0">
                <a:latin typeface="楷体_GB2312" pitchFamily="49" charset="-122"/>
                <a:ea typeface="楷体_GB2312" pitchFamily="49" charset="-122"/>
              </a:rPr>
              <a:t>MSC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分类法分为 </a:t>
            </a:r>
            <a:r>
              <a:rPr lang="en-US" dirty="0">
                <a:latin typeface="楷体_GB2312" pitchFamily="49" charset="-122"/>
                <a:ea typeface="楷体_GB2312" pitchFamily="49" charset="-122"/>
              </a:rPr>
              <a:t>6,000 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多种分类</a:t>
            </a:r>
          </a:p>
        </p:txBody>
      </p:sp>
    </p:spTree>
    <p:custDataLst>
      <p:tags r:id="rId1"/>
    </p:custDataLst>
  </p:cSld>
  <p:clrMapOvr>
    <a:masterClrMapping/>
  </p:clrMapOvr>
  <p:transition advTm="217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8152" y="1195977"/>
            <a:ext cx="8229600" cy="1143000"/>
          </a:xfrm>
        </p:spPr>
        <p:txBody>
          <a:bodyPr/>
          <a:lstStyle/>
          <a:p>
            <a:r>
              <a:rPr lang="en-GB" altLang="zh-CN" sz="2800" b="1" dirty="0" err="1">
                <a:latin typeface="楷体_GB2312" pitchFamily="49" charset="-122"/>
                <a:ea typeface="楷体_GB2312" pitchFamily="49" charset="-122"/>
              </a:rPr>
              <a:t>IOPscience</a:t>
            </a:r>
            <a:r>
              <a:rPr lang="zh-CN" altLang="en-GB" sz="2800" b="1" dirty="0">
                <a:latin typeface="楷体_GB2312" pitchFamily="49" charset="-122"/>
                <a:ea typeface="楷体_GB2312" pitchFamily="49" charset="-122"/>
              </a:rPr>
              <a:t>的访问方式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zh-CN" dirty="0">
              <a:ea typeface="宋体" pitchFamily="2" charset="-122"/>
            </a:endParaRPr>
          </a:p>
          <a:p>
            <a:endParaRPr lang="en-GB" altLang="zh-CN" dirty="0">
              <a:ea typeface="宋体" pitchFamily="2" charset="-122"/>
            </a:endParaRPr>
          </a:p>
          <a:p>
            <a:endParaRPr lang="en-GB" altLang="zh-CN" sz="3600" dirty="0">
              <a:ea typeface="宋体" pitchFamily="2" charset="-122"/>
            </a:endParaRPr>
          </a:p>
          <a:p>
            <a:r>
              <a:rPr lang="en-GB" altLang="zh-CN" sz="3600" u="sng" dirty="0">
                <a:ea typeface="宋体" pitchFamily="2" charset="-122"/>
                <a:hlinkClick r:id="rId3"/>
              </a:rPr>
              <a:t>http://iopscience.iop.org</a:t>
            </a:r>
            <a:endParaRPr lang="zh-CN" altLang="en-US" sz="3600" u="sng" dirty="0">
              <a:ea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advTm="63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322053" y="3068835"/>
            <a:ext cx="6500813" cy="1600438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i="0" dirty="0" err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IOPscience</a:t>
            </a:r>
            <a:r>
              <a:rPr lang="en-US" altLang="zh-CN" sz="4400" i="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—</a:t>
            </a:r>
            <a:r>
              <a:rPr lang="zh-CN" altLang="en-US" sz="4000" i="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首页（</a:t>
            </a:r>
            <a:r>
              <a:rPr lang="en-US" altLang="zh-CN" sz="4000" i="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HOME)</a:t>
            </a:r>
            <a:endParaRPr lang="zh-CN" altLang="en-US" sz="4000" i="0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  <a:sym typeface="楷体_GB2312" pitchFamily="49" charset="-122"/>
            </a:endParaRPr>
          </a:p>
          <a:p>
            <a:endParaRPr lang="en-US" altLang="zh-CN" sz="2200" i="0" dirty="0">
              <a:solidFill>
                <a:schemeClr val="bg1"/>
              </a:solidFill>
              <a:sym typeface="Arial" charset="0"/>
            </a:endParaRPr>
          </a:p>
          <a:p>
            <a:endParaRPr lang="zh-CN" altLang="en-US" i="0" dirty="0">
              <a:solidFill>
                <a:schemeClr val="bg1"/>
              </a:solidFill>
              <a:sym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33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346116" name="AutoShape 4"/>
          <p:cNvSpPr>
            <a:spLocks noChangeArrowheads="1"/>
          </p:cNvSpPr>
          <p:nvPr/>
        </p:nvSpPr>
        <p:spPr bwMode="auto">
          <a:xfrm>
            <a:off x="394086" y="2924769"/>
            <a:ext cx="2160587" cy="647700"/>
          </a:xfrm>
          <a:prstGeom prst="wedgeRectCallout">
            <a:avLst>
              <a:gd name="adj1" fmla="val -47356"/>
              <a:gd name="adj2" fmla="val 6299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/>
            <a:r>
              <a:rPr lang="zh-CN" altLang="en-GB" sz="1200" b="1" i="0" dirty="0"/>
              <a:t>登陆时，这个区域会显示出个人在注册时所选择的学科类别的最新的文章</a:t>
            </a:r>
            <a:endParaRPr lang="en-US" altLang="zh-CN" sz="1200" b="1" i="0" dirty="0"/>
          </a:p>
        </p:txBody>
      </p:sp>
      <p:sp>
        <p:nvSpPr>
          <p:cNvPr id="346117" name="AutoShape 5"/>
          <p:cNvSpPr>
            <a:spLocks noChangeArrowheads="1"/>
          </p:cNvSpPr>
          <p:nvPr/>
        </p:nvSpPr>
        <p:spPr bwMode="auto">
          <a:xfrm>
            <a:off x="1330515" y="1051911"/>
            <a:ext cx="2377089" cy="649288"/>
          </a:xfrm>
          <a:prstGeom prst="wedgeRectCallout">
            <a:avLst>
              <a:gd name="adj1" fmla="val -50259"/>
              <a:gd name="adj2" fmla="val 12232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1200" b="1" i="0" dirty="0">
                <a:latin typeface="楷体_GB2312" pitchFamily="49" charset="-122"/>
              </a:rPr>
              <a:t>使用自己设置的个人帐号来登陆时，主页上会显示你之前设置的文章标签云图 </a:t>
            </a:r>
            <a:endParaRPr lang="en-US" altLang="zh-CN" sz="1200" b="1" i="0" dirty="0">
              <a:latin typeface="楷体_GB2312" pitchFamily="49" charset="-122"/>
            </a:endParaRPr>
          </a:p>
        </p:txBody>
      </p:sp>
      <p:sp>
        <p:nvSpPr>
          <p:cNvPr id="346118" name="AutoShape 6"/>
          <p:cNvSpPr>
            <a:spLocks noChangeArrowheads="1"/>
          </p:cNvSpPr>
          <p:nvPr/>
        </p:nvSpPr>
        <p:spPr bwMode="auto">
          <a:xfrm>
            <a:off x="5508429" y="1484109"/>
            <a:ext cx="2449122" cy="936429"/>
          </a:xfrm>
          <a:prstGeom prst="wedgeRectCallout">
            <a:avLst>
              <a:gd name="adj1" fmla="val -47060"/>
              <a:gd name="adj2" fmla="val 7005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zh-CN" altLang="en-GB" sz="1200" b="1" i="0" dirty="0">
                <a:latin typeface="楷体_GB2312" pitchFamily="49" charset="-122"/>
              </a:rPr>
              <a:t>这个区域显示的</a:t>
            </a:r>
            <a:r>
              <a:rPr lang="zh-CN" altLang="en-GB" sz="1200" b="1" i="0" dirty="0" smtClean="0">
                <a:latin typeface="楷体_GB2312" pitchFamily="49" charset="-122"/>
              </a:rPr>
              <a:t>是</a:t>
            </a:r>
            <a:r>
              <a:rPr lang="en-US" altLang="zh-CN" sz="1200" i="0" dirty="0" smtClean="0">
                <a:latin typeface="楷体_GB2312" pitchFamily="49" charset="-122"/>
              </a:rPr>
              <a:t>IOP</a:t>
            </a:r>
            <a:r>
              <a:rPr lang="zh-CN" altLang="en-US" sz="1200" i="0" dirty="0" smtClean="0">
                <a:latin typeface="楷体_GB2312" pitchFamily="49" charset="-122"/>
              </a:rPr>
              <a:t>的最新新闻信息</a:t>
            </a:r>
            <a:r>
              <a:rPr lang="en-US" altLang="zh-CN" sz="1200" i="0" dirty="0" smtClean="0">
                <a:latin typeface="楷体_GB2312" pitchFamily="49" charset="-122"/>
              </a:rPr>
              <a:t>,</a:t>
            </a:r>
            <a:r>
              <a:rPr lang="zh-CN" altLang="en-US" sz="1200" i="0" dirty="0" smtClean="0">
                <a:latin typeface="楷体_GB2312" pitchFamily="49" charset="-122"/>
              </a:rPr>
              <a:t>例如：最近</a:t>
            </a:r>
            <a:r>
              <a:rPr lang="en-US" altLang="zh-CN" sz="1200" i="0" dirty="0" smtClean="0">
                <a:latin typeface="楷体_GB2312" pitchFamily="49" charset="-122"/>
              </a:rPr>
              <a:t>IOP</a:t>
            </a:r>
            <a:r>
              <a:rPr lang="zh-CN" altLang="en-US" sz="1200" i="0" dirty="0" smtClean="0">
                <a:latin typeface="楷体_GB2312" pitchFamily="49" charset="-122"/>
              </a:rPr>
              <a:t>与</a:t>
            </a:r>
            <a:r>
              <a:rPr lang="en-US" altLang="zh-CN" sz="1200" i="0" dirty="0" err="1" smtClean="0">
                <a:latin typeface="楷体_GB2312" pitchFamily="49" charset="-122"/>
              </a:rPr>
              <a:t>Astro</a:t>
            </a:r>
            <a:r>
              <a:rPr lang="en-US" altLang="zh-CN" sz="1200" i="0" dirty="0" smtClean="0">
                <a:latin typeface="楷体_GB2312" pitchFamily="49" charset="-122"/>
              </a:rPr>
              <a:t> Ltd</a:t>
            </a:r>
            <a:r>
              <a:rPr lang="zh-CN" altLang="en-US" sz="1200" i="0" dirty="0" smtClean="0">
                <a:latin typeface="楷体_GB2312" pitchFamily="49" charset="-122"/>
              </a:rPr>
              <a:t>宣布成为出版合作伙伴，</a:t>
            </a:r>
            <a:r>
              <a:rPr lang="en-US" altLang="zh-CN" sz="1200" i="0" dirty="0" smtClean="0">
                <a:latin typeface="楷体_GB2312" pitchFamily="49" charset="-122"/>
              </a:rPr>
              <a:t>IOP</a:t>
            </a:r>
            <a:r>
              <a:rPr lang="zh-CN" altLang="en-US" sz="1200" i="0" dirty="0" smtClean="0">
                <a:latin typeface="楷体_GB2312" pitchFamily="49" charset="-122"/>
              </a:rPr>
              <a:t>为</a:t>
            </a:r>
            <a:r>
              <a:rPr lang="en-US" altLang="zh-CN" sz="1200" i="0" dirty="0" err="1" smtClean="0">
                <a:latin typeface="楷体_GB2312" pitchFamily="49" charset="-122"/>
              </a:rPr>
              <a:t>Astro</a:t>
            </a:r>
            <a:r>
              <a:rPr lang="en-US" altLang="zh-CN" sz="1200" i="0" dirty="0" smtClean="0">
                <a:latin typeface="楷体_GB2312" pitchFamily="49" charset="-122"/>
              </a:rPr>
              <a:t> Ltd</a:t>
            </a:r>
            <a:r>
              <a:rPr lang="zh-CN" altLang="en-US" sz="1200" i="0" dirty="0" smtClean="0">
                <a:latin typeface="楷体_GB2312" pitchFamily="49" charset="-122"/>
              </a:rPr>
              <a:t>出版</a:t>
            </a:r>
            <a:r>
              <a:rPr lang="en-US" altLang="zh-CN" sz="1200" i="0" dirty="0" smtClean="0">
                <a:latin typeface="楷体_GB2312" pitchFamily="49" charset="-122"/>
              </a:rPr>
              <a:t>LASER PHYSICS LETTERS</a:t>
            </a:r>
            <a:endParaRPr lang="en-US" altLang="zh-CN" sz="1200" b="1" i="0" dirty="0">
              <a:latin typeface="楷体_GB2312" pitchFamily="49" charset="-122"/>
            </a:endParaRPr>
          </a:p>
        </p:txBody>
      </p:sp>
      <p:sp>
        <p:nvSpPr>
          <p:cNvPr id="346119" name="AutoShape 7"/>
          <p:cNvSpPr>
            <a:spLocks noChangeArrowheads="1"/>
          </p:cNvSpPr>
          <p:nvPr/>
        </p:nvSpPr>
        <p:spPr bwMode="auto">
          <a:xfrm>
            <a:off x="3923703" y="187515"/>
            <a:ext cx="1995689" cy="432198"/>
          </a:xfrm>
          <a:prstGeom prst="wedgeRectCallout">
            <a:avLst>
              <a:gd name="adj1" fmla="val 69787"/>
              <a:gd name="adj2" fmla="val -5019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zh-CN" altLang="en-GB" sz="1200" b="1" i="0" dirty="0"/>
              <a:t>每一页的右上角都可以看到我们的快速检索选项</a:t>
            </a:r>
            <a:endParaRPr lang="zh-CN" altLang="en-US" sz="1200" b="1" i="0" dirty="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1618647" y="2924769"/>
            <a:ext cx="2160587" cy="647700"/>
          </a:xfrm>
          <a:prstGeom prst="wedgeRectCallout">
            <a:avLst>
              <a:gd name="adj1" fmla="val -47356"/>
              <a:gd name="adj2" fmla="val 6299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/>
            <a:r>
              <a:rPr lang="zh-CN" altLang="en-US" sz="1200" i="0" dirty="0" smtClean="0"/>
              <a:t>点击</a:t>
            </a:r>
            <a:r>
              <a:rPr lang="en-US" altLang="zh-CN" sz="1200" i="0" dirty="0" smtClean="0"/>
              <a:t>Most read</a:t>
            </a:r>
            <a:r>
              <a:rPr lang="zh-CN" altLang="en-GB" sz="1200" b="1" i="0" dirty="0" smtClean="0"/>
              <a:t>会</a:t>
            </a:r>
            <a:r>
              <a:rPr lang="zh-CN" altLang="en-GB" sz="1200" b="1" i="0" dirty="0"/>
              <a:t>显示</a:t>
            </a:r>
            <a:r>
              <a:rPr lang="zh-CN" altLang="en-GB" sz="1200" b="1" i="0" dirty="0" smtClean="0"/>
              <a:t>出</a:t>
            </a:r>
            <a:r>
              <a:rPr lang="zh-CN" altLang="en-US" sz="1200" b="1" i="0" dirty="0" smtClean="0"/>
              <a:t>最近</a:t>
            </a:r>
            <a:r>
              <a:rPr lang="zh-CN" altLang="en-US" sz="1200" i="0" dirty="0" smtClean="0"/>
              <a:t>被阅读最多的期刊内容</a:t>
            </a:r>
            <a:endParaRPr lang="en-US" altLang="zh-CN" sz="1200" b="1" i="0" dirty="0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2338977" y="2996802"/>
            <a:ext cx="2160587" cy="647700"/>
          </a:xfrm>
          <a:prstGeom prst="wedgeRectCallout">
            <a:avLst>
              <a:gd name="adj1" fmla="val -47356"/>
              <a:gd name="adj2" fmla="val 6299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/>
            <a:r>
              <a:rPr lang="zh-CN" altLang="en-US" sz="1200" i="0" dirty="0" smtClean="0"/>
              <a:t>点击</a:t>
            </a:r>
            <a:r>
              <a:rPr lang="en-US" altLang="zh-CN" sz="1200" i="0" dirty="0" smtClean="0"/>
              <a:t>Most cited</a:t>
            </a:r>
            <a:r>
              <a:rPr lang="zh-CN" altLang="en-GB" sz="1200" b="1" i="0" dirty="0" smtClean="0"/>
              <a:t>会</a:t>
            </a:r>
            <a:r>
              <a:rPr lang="zh-CN" altLang="en-GB" sz="1200" b="1" i="0" dirty="0"/>
              <a:t>显示</a:t>
            </a:r>
            <a:r>
              <a:rPr lang="zh-CN" altLang="en-GB" sz="1200" b="1" i="0" dirty="0" smtClean="0"/>
              <a:t>出</a:t>
            </a:r>
            <a:r>
              <a:rPr lang="zh-CN" altLang="en-US" sz="1200" b="1" i="0" dirty="0" smtClean="0"/>
              <a:t>最近</a:t>
            </a:r>
            <a:r>
              <a:rPr lang="zh-CN" altLang="en-US" sz="1200" i="0" dirty="0" smtClean="0"/>
              <a:t>被引用最多的期刊内容</a:t>
            </a:r>
            <a:endParaRPr lang="en-US" altLang="zh-CN" sz="1200" b="1" i="0" dirty="0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3347439" y="2996802"/>
            <a:ext cx="2160587" cy="647700"/>
          </a:xfrm>
          <a:prstGeom prst="wedgeRectCallout">
            <a:avLst>
              <a:gd name="adj1" fmla="val -47356"/>
              <a:gd name="adj2" fmla="val 6299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/>
            <a:r>
              <a:rPr lang="zh-CN" altLang="en-US" sz="1200" b="1" i="0" dirty="0" smtClean="0"/>
              <a:t>点击</a:t>
            </a:r>
            <a:r>
              <a:rPr lang="en-US" altLang="zh-CN" sz="1200" b="1" i="0" dirty="0" smtClean="0"/>
              <a:t>Latest news</a:t>
            </a:r>
            <a:r>
              <a:rPr lang="zh-CN" altLang="en-GB" sz="1200" b="1" i="0" dirty="0" smtClean="0"/>
              <a:t>会</a:t>
            </a:r>
            <a:r>
              <a:rPr lang="zh-CN" altLang="en-GB" sz="1200" b="1" i="0" dirty="0"/>
              <a:t>显示</a:t>
            </a:r>
            <a:r>
              <a:rPr lang="zh-CN" altLang="en-GB" sz="1200" b="1" i="0" dirty="0" smtClean="0"/>
              <a:t>出</a:t>
            </a:r>
            <a:r>
              <a:rPr lang="zh-CN" altLang="en-US" sz="1200" b="1" i="0" dirty="0" smtClean="0"/>
              <a:t>物理领域研究的最新动态</a:t>
            </a:r>
            <a:endParaRPr lang="en-US" altLang="zh-CN" sz="1200" b="1" i="0" dirty="0"/>
          </a:p>
        </p:txBody>
      </p:sp>
      <p:sp>
        <p:nvSpPr>
          <p:cNvPr id="16" name="矩形标注 15"/>
          <p:cNvSpPr/>
          <p:nvPr/>
        </p:nvSpPr>
        <p:spPr bwMode="auto">
          <a:xfrm>
            <a:off x="322053" y="475647"/>
            <a:ext cx="1728792" cy="576264"/>
          </a:xfrm>
          <a:prstGeom prst="wedgeRect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i="0" dirty="0"/>
              <a:t>在新界面中，我们在页面的上方也设置了快速检索选项</a:t>
            </a:r>
          </a:p>
        </p:txBody>
      </p:sp>
    </p:spTree>
    <p:custDataLst>
      <p:tags r:id="rId1"/>
    </p:custDataLst>
  </p:cSld>
  <p:clrMapOvr>
    <a:masterClrMapping/>
  </p:clrMapOvr>
  <p:transition advTm="655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6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46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46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46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6" grpId="0" animBg="1"/>
      <p:bldP spid="346116" grpId="1" animBg="1"/>
      <p:bldP spid="346117" grpId="0" animBg="1"/>
      <p:bldP spid="346117" grpId="1" animBg="1"/>
      <p:bldP spid="346118" grpId="0" animBg="1"/>
      <p:bldP spid="346118" grpId="1" animBg="1"/>
      <p:bldP spid="346119" grpId="0" animBg="1"/>
      <p:bldP spid="346119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322053" y="3068835"/>
            <a:ext cx="6500813" cy="2215991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i="0" dirty="0" err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IOPscience</a:t>
            </a:r>
            <a:r>
              <a:rPr lang="en-US" altLang="zh-CN" sz="4400" i="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—  </a:t>
            </a:r>
            <a:r>
              <a:rPr lang="zh-CN" altLang="en-US" sz="4000" i="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搜索</a:t>
            </a:r>
            <a:endParaRPr lang="en-US" altLang="zh-CN" sz="4000" i="0" dirty="0" smtClean="0">
              <a:solidFill>
                <a:schemeClr val="bg1"/>
              </a:solidFill>
              <a:latin typeface="楷体_GB2312" pitchFamily="49" charset="-122"/>
              <a:ea typeface="楷体_GB2312" pitchFamily="49" charset="-122"/>
              <a:sym typeface="楷体_GB2312" pitchFamily="49" charset="-122"/>
            </a:endParaRPr>
          </a:p>
          <a:p>
            <a:r>
              <a:rPr lang="en-US" altLang="zh-CN" sz="4000" i="0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 </a:t>
            </a:r>
            <a:r>
              <a:rPr lang="en-US" altLang="zh-CN" sz="4000" i="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           </a:t>
            </a:r>
            <a:r>
              <a:rPr lang="zh-CN" altLang="en-US" sz="4000" i="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（</a:t>
            </a:r>
            <a:r>
              <a:rPr lang="en-US" altLang="zh-CN" sz="4000" i="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rPr>
              <a:t>Searches)</a:t>
            </a:r>
            <a:endParaRPr lang="zh-CN" altLang="en-US" sz="4000" i="0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  <a:sym typeface="楷体_GB2312" pitchFamily="49" charset="-122"/>
            </a:endParaRPr>
          </a:p>
          <a:p>
            <a:endParaRPr lang="en-US" altLang="zh-CN" sz="2200" i="0" dirty="0">
              <a:solidFill>
                <a:schemeClr val="bg1"/>
              </a:solidFill>
              <a:sym typeface="Arial" charset="0"/>
            </a:endParaRPr>
          </a:p>
          <a:p>
            <a:endParaRPr lang="zh-CN" altLang="en-US" i="0" dirty="0">
              <a:solidFill>
                <a:schemeClr val="bg1"/>
              </a:solidFill>
              <a:sym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41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9|1.3|3.7|1.5|2.7|2.8|5.3|0.9|1.2|2.8|1.7|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2|4.3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|3|3.5|1.4|1.4|1.8|4.8|2.6|3.5|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1|2.6|3.6|1.6|6|2.5|1.9|3.9|1.7|3.7|1.4|3.4|9.2|2.5|9.3|1.1|1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7|1.4|2.9|6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5|1.3|2.7|1.5|2.4|1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9.6|0.9|1.2|1.2|1.7|3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2.3|1.6|2.9|2.9|2.7|1.4|1.4|7.3|1.1|3.9|1.3|2|3.4|4.2|1.8|2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7|3.8|3.5|7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2|1.4|6.8|1.4|11|1|7.2|1.1|8.3|1|10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1|1.1|4|1.4|2.2|7.3|1.2|7|1.1|5.8|1.2|3.2|1|3.3|0.9|3.4|1.2|4.5|1.2|2.8|9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|4.3|5.7|1.6|1.5|7.4|1.7|7.3|1.1|4.3|1.2|4.3|1|6.4|1.3|1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12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298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200" i="0" dirty="0" smtClean="0"/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200" i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157257866</TotalTime>
  <Pages>0</Pages>
  <Words>1145</Words>
  <Characters>0</Characters>
  <Application>Microsoft Office PowerPoint</Application>
  <DocSecurity>0</DocSecurity>
  <PresentationFormat>全屏显示(4:3)</PresentationFormat>
  <Lines>0</Lines>
  <Paragraphs>136</Paragraphs>
  <Slides>23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1298</vt:lpstr>
      <vt:lpstr>幻灯片 1</vt:lpstr>
      <vt:lpstr>IOP出版历史</vt:lpstr>
      <vt:lpstr>IOP期刊的学科覆盖范围</vt:lpstr>
      <vt:lpstr>IOP出版下列学协会的期刊</vt:lpstr>
      <vt:lpstr>IOPscience</vt:lpstr>
      <vt:lpstr>IOPscience的访问方式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Manager>LAF</Manager>
  <Company>IoPP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IoPP on-screen PowerPoint slides</dc:title>
  <dc:subject>Corporate presentation template</dc:subject>
  <dc:creator>Lloyd Fletcher &amp; Andrew Giaquinto</dc:creator>
  <cp:keywords>iopp template powerpoint presentation house style</cp:keywords>
  <cp:lastModifiedBy>win 7</cp:lastModifiedBy>
  <cp:revision>480</cp:revision>
  <cp:lastPrinted>1899-12-30T00:00:00Z</cp:lastPrinted>
  <dcterms:created xsi:type="dcterms:W3CDTF">1998-06-17T10:47:00Z</dcterms:created>
  <dcterms:modified xsi:type="dcterms:W3CDTF">2012-09-05T14:29:48Z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2052-8.1.0.2998</vt:lpwstr>
  </property>
</Properties>
</file>