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12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207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414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913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0892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5895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19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8701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894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2025/3/11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517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09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953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31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457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1038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76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2025/3/11</a:t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053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2279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56" r:id="rId17"/>
    <p:sldLayoutId id="2147483658" r:id="rId18"/>
    <p:sldLayoutId id="214748365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91943" y="2150301"/>
            <a:ext cx="8596668" cy="2659693"/>
          </a:xfrm>
        </p:spPr>
        <p:txBody>
          <a:bodyPr>
            <a:noAutofit/>
          </a:bodyPr>
          <a:lstStyle/>
          <a:p>
            <a:pPr algn="ctr"/>
            <a:r>
              <a:rPr lang="zh-CN" altLang="zh-CN" sz="7200" dirty="0">
                <a:latin typeface="+mn-ea"/>
                <a:ea typeface="+mn-ea"/>
              </a:rPr>
              <a:t>文献传递与馆际互借</a:t>
            </a:r>
            <a:br>
              <a:rPr lang="zh-CN" altLang="zh-CN" sz="7200" dirty="0">
                <a:latin typeface="+mn-ea"/>
                <a:ea typeface="+mn-ea"/>
              </a:rPr>
            </a:br>
            <a:r>
              <a:rPr lang="en-US" altLang="zh-CN" sz="7200" dirty="0" smtClean="0">
                <a:latin typeface="+mn-ea"/>
                <a:ea typeface="+mn-ea"/>
              </a:rPr>
              <a:t>        </a:t>
            </a:r>
            <a:r>
              <a:rPr lang="zh-CN" altLang="zh-CN" sz="7200" dirty="0" smtClean="0">
                <a:latin typeface="+mn-ea"/>
                <a:ea typeface="+mn-ea"/>
              </a:rPr>
              <a:t>使</a:t>
            </a:r>
            <a:r>
              <a:rPr lang="zh-CN" altLang="zh-CN" sz="7200" dirty="0">
                <a:latin typeface="+mn-ea"/>
                <a:ea typeface="+mn-ea"/>
              </a:rPr>
              <a:t>用流程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333" y="422654"/>
            <a:ext cx="8596668" cy="818367"/>
          </a:xfrm>
        </p:spPr>
        <p:txBody>
          <a:bodyPr/>
          <a:lstStyle/>
          <a:p>
            <a:r>
              <a:rPr lang="en-US" altLang="zh-CN" dirty="0" smtClean="0">
                <a:latin typeface="+mn-ea"/>
                <a:ea typeface="+mn-ea"/>
              </a:rPr>
              <a:t>1</a:t>
            </a:r>
            <a:r>
              <a:rPr lang="zh-CN" altLang="en-US" dirty="0" smtClean="0">
                <a:latin typeface="+mn-ea"/>
                <a:ea typeface="+mn-ea"/>
              </a:rPr>
              <a:t>、点击图书馆主页的“文献传递”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3" y="1427967"/>
            <a:ext cx="8704661" cy="5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763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3732"/>
          </a:xfrm>
        </p:spPr>
        <p:txBody>
          <a:bodyPr/>
          <a:lstStyle/>
          <a:p>
            <a:r>
              <a:rPr lang="en-US" altLang="zh-CN" dirty="0" smtClean="0">
                <a:latin typeface="+mn-ea"/>
                <a:ea typeface="+mn-ea"/>
              </a:rPr>
              <a:t>2</a:t>
            </a:r>
            <a:r>
              <a:rPr lang="zh-CN" altLang="en-US" dirty="0" smtClean="0">
                <a:latin typeface="+mn-ea"/>
                <a:ea typeface="+mn-ea"/>
              </a:rPr>
              <a:t>、点击“文献传递注册与登录”</a:t>
            </a:r>
            <a:endParaRPr lang="zh-CN" altLang="en-US" dirty="0">
              <a:latin typeface="+mn-ea"/>
              <a:ea typeface="+mn-ea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3" y="1697125"/>
            <a:ext cx="8754765" cy="498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18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3732"/>
          </a:xfrm>
        </p:spPr>
        <p:txBody>
          <a:bodyPr/>
          <a:lstStyle/>
          <a:p>
            <a:r>
              <a:rPr lang="en-US" altLang="zh-CN" dirty="0" smtClean="0">
                <a:latin typeface="+mn-ea"/>
                <a:ea typeface="+mn-ea"/>
              </a:rPr>
              <a:t>3</a:t>
            </a:r>
            <a:r>
              <a:rPr lang="zh-CN" altLang="en-US" dirty="0" smtClean="0">
                <a:latin typeface="+mn-ea"/>
                <a:ea typeface="+mn-ea"/>
              </a:rPr>
              <a:t>、点击“馆际互借与文献传递”</a:t>
            </a:r>
            <a:endParaRPr lang="zh-CN" altLang="en-US" dirty="0">
              <a:latin typeface="+mn-ea"/>
              <a:ea typeface="+mn-ea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9103" y="1603332"/>
            <a:ext cx="8710831" cy="450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53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208757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+mn-ea"/>
                <a:ea typeface="+mn-ea"/>
              </a:rPr>
              <a:t>4</a:t>
            </a:r>
            <a:r>
              <a:rPr lang="zh-CN" altLang="en-US" dirty="0" smtClean="0">
                <a:latin typeface="+mn-ea"/>
                <a:ea typeface="+mn-ea"/>
              </a:rPr>
              <a:t>、输入“我的图书馆”的帐号、密码</a:t>
            </a:r>
            <a:r>
              <a:rPr lang="en-US" altLang="zh-CN" dirty="0" smtClean="0">
                <a:latin typeface="+mn-ea"/>
                <a:ea typeface="+mn-ea"/>
              </a:rPr>
              <a:t/>
            </a:r>
            <a:br>
              <a:rPr lang="en-US" altLang="zh-CN" dirty="0" smtClean="0">
                <a:latin typeface="+mn-ea"/>
                <a:ea typeface="+mn-ea"/>
              </a:rPr>
            </a:br>
            <a:r>
              <a:rPr lang="zh-CN" altLang="en-US" dirty="0" smtClean="0">
                <a:solidFill>
                  <a:srgbClr val="FF0000"/>
                </a:solidFill>
                <a:latin typeface="+mn-ea"/>
                <a:ea typeface="+mn-ea"/>
              </a:rPr>
              <a:t>（帐号为工号或学号，原始密码为“</a:t>
            </a:r>
            <a:r>
              <a:rPr lang="en-US" altLang="zh-CN" dirty="0" smtClean="0">
                <a:solidFill>
                  <a:srgbClr val="FF0000"/>
                </a:solidFill>
                <a:latin typeface="+mn-ea"/>
                <a:ea typeface="+mn-ea"/>
              </a:rPr>
              <a:t>@Fjnu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  <a:ea typeface="+mn-ea"/>
              </a:rPr>
              <a:t>工号或学号”）</a:t>
            </a:r>
            <a:r>
              <a:rPr lang="zh-CN" altLang="en-US" dirty="0" smtClean="0">
                <a:solidFill>
                  <a:srgbClr val="00B0F0"/>
                </a:solidFill>
                <a:latin typeface="+mn-ea"/>
                <a:ea typeface="+mn-ea"/>
              </a:rPr>
              <a:t>初次登录即注册，图书馆确认后再次登录即可提交申请。</a:t>
            </a:r>
            <a:endParaRPr lang="zh-CN" altLang="en-US" dirty="0">
              <a:solidFill>
                <a:srgbClr val="00B0F0"/>
              </a:solidFill>
              <a:latin typeface="+mn-ea"/>
              <a:ea typeface="+mn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77334" y="2993721"/>
            <a:ext cx="8596668" cy="3864279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514" y="3238952"/>
            <a:ext cx="3819048" cy="36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300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431170" cy="73877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+mn-ea"/>
                <a:ea typeface="+mn-ea"/>
              </a:rPr>
              <a:t>5</a:t>
            </a:r>
            <a:r>
              <a:rPr lang="zh-CN" altLang="en-US" dirty="0" smtClean="0">
                <a:latin typeface="+mn-ea"/>
                <a:ea typeface="+mn-ea"/>
              </a:rPr>
              <a:t>、点击“提交请求”并填写文献信息后“提交”</a:t>
            </a:r>
            <a:endParaRPr lang="zh-CN" altLang="en-US" dirty="0">
              <a:latin typeface="+mn-ea"/>
              <a:ea typeface="+mn-ea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799" y="1348370"/>
            <a:ext cx="5812077" cy="508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936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+mn-ea"/>
                <a:ea typeface="+mn-ea"/>
              </a:rPr>
              <a:t>6</a:t>
            </a:r>
            <a:r>
              <a:rPr lang="zh-CN" altLang="en-US" dirty="0" smtClean="0">
                <a:latin typeface="+mn-ea"/>
                <a:ea typeface="+mn-ea"/>
              </a:rPr>
              <a:t>、点击“我的请求”可查看申请列表、         当前处理状态及费用情况等。</a:t>
            </a:r>
            <a:endParaRPr lang="zh-CN" altLang="en-US" dirty="0">
              <a:latin typeface="+mn-ea"/>
              <a:ea typeface="+mn-ea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0956" y="2160588"/>
            <a:ext cx="7570518" cy="430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7369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平面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261</TotalTime>
  <Words>182</Words>
  <Application>Microsoft Office PowerPoint</Application>
  <PresentationFormat>宽屏</PresentationFormat>
  <Paragraphs>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方正姚体</vt:lpstr>
      <vt:lpstr>华文新魏</vt:lpstr>
      <vt:lpstr>Arial</vt:lpstr>
      <vt:lpstr>Trebuchet MS</vt:lpstr>
      <vt:lpstr>Wingdings 3</vt:lpstr>
      <vt:lpstr>平面</vt:lpstr>
      <vt:lpstr>文献传递与馆际互借         使用流程</vt:lpstr>
      <vt:lpstr>1、点击图书馆主页的“文献传递”</vt:lpstr>
      <vt:lpstr>2、点击“文献传递注册与登录”</vt:lpstr>
      <vt:lpstr>3、点击“馆际互借与文献传递”</vt:lpstr>
      <vt:lpstr>4、输入“我的图书馆”的帐号、密码 （帐号为工号或学号，原始密码为“@Fjnu工号或学号”）初次登录即注册，图书馆确认后再次登录即可提交申请。</vt:lpstr>
      <vt:lpstr>5、点击“提交请求”并填写文献信息后“提交”</vt:lpstr>
      <vt:lpstr>6、点击“我的请求”可查看申请列表、         当前处理状态及费用情况等。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Windows 用户</cp:lastModifiedBy>
  <cp:revision>162</cp:revision>
  <dcterms:created xsi:type="dcterms:W3CDTF">2019-06-19T02:08:00Z</dcterms:created>
  <dcterms:modified xsi:type="dcterms:W3CDTF">2025-03-11T07:26:08Z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51D85F8B5D404777B3946553F5B15B3E_11</vt:lpwstr>
  </property>
</Properties>
</file>