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6"/>
  </p:notesMasterIdLst>
  <p:handoutMasterIdLst>
    <p:handoutMasterId r:id="rId34"/>
  </p:handoutMasterIdLst>
  <p:sldIdLst>
    <p:sldId id="619" r:id="rId3"/>
    <p:sldId id="660" r:id="rId4"/>
    <p:sldId id="497" r:id="rId5"/>
    <p:sldId id="778" r:id="rId7"/>
    <p:sldId id="662" r:id="rId8"/>
    <p:sldId id="488" r:id="rId9"/>
    <p:sldId id="480" r:id="rId10"/>
    <p:sldId id="418" r:id="rId11"/>
    <p:sldId id="373" r:id="rId12"/>
    <p:sldId id="375" r:id="rId13"/>
    <p:sldId id="378" r:id="rId14"/>
    <p:sldId id="661" r:id="rId15"/>
    <p:sldId id="714" r:id="rId16"/>
    <p:sldId id="715" r:id="rId17"/>
    <p:sldId id="500" r:id="rId18"/>
    <p:sldId id="717" r:id="rId19"/>
    <p:sldId id="720" r:id="rId20"/>
    <p:sldId id="721" r:id="rId21"/>
    <p:sldId id="722" r:id="rId22"/>
    <p:sldId id="723" r:id="rId23"/>
    <p:sldId id="724" r:id="rId24"/>
    <p:sldId id="725" r:id="rId25"/>
    <p:sldId id="726" r:id="rId26"/>
    <p:sldId id="727" r:id="rId27"/>
    <p:sldId id="728" r:id="rId28"/>
    <p:sldId id="396" r:id="rId29"/>
    <p:sldId id="397" r:id="rId30"/>
    <p:sldId id="534" r:id="rId31"/>
    <p:sldId id="399" r:id="rId32"/>
    <p:sldId id="391" r:id="rId33"/>
  </p:sldIdLst>
  <p:sldSz cx="9144000" cy="6858000" type="screen4x3"/>
  <p:notesSz cx="6858000" cy="9144000"/>
  <p:custDataLst>
    <p:tags r:id="rId38"/>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50" userDrawn="1">
          <p15:clr>
            <a:srgbClr val="A4A3A4"/>
          </p15:clr>
        </p15:guide>
        <p15:guide id="2" pos="29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8517A"/>
    <a:srgbClr val="FF180D"/>
    <a:srgbClr val="FF4F49"/>
    <a:srgbClr val="FFF8FF"/>
    <a:srgbClr val="FFFF00"/>
    <a:srgbClr val="FE0000"/>
    <a:srgbClr val="CC0000"/>
    <a:srgbClr val="CC00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66" autoAdjust="0"/>
  </p:normalViewPr>
  <p:slideViewPr>
    <p:cSldViewPr showGuides="1">
      <p:cViewPr varScale="1">
        <p:scale>
          <a:sx n="114" d="100"/>
          <a:sy n="114" d="100"/>
        </p:scale>
        <p:origin x="1560" y="108"/>
      </p:cViewPr>
      <p:guideLst>
        <p:guide orient="horz" pos="2150"/>
        <p:guide pos="290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30.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864C6FF-607E-48C0-8756-FA38E578F787}"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FBAAA69D-6CAB-4E34-8E6C-B5DA3C97AC60}">
      <dgm:prSet phldrT="[Text]"/>
      <dgm:spPr/>
      <dgm:t>
        <a:bodyPr/>
        <a:lstStyle/>
        <a:p>
          <a:r>
            <a:rPr lang="zh-CN" altLang="en-US" b="1" dirty="0">
              <a:latin typeface="华文楷体" panose="02010600040101010101" pitchFamily="2" charset="-122"/>
              <a:ea typeface="华文楷体" panose="02010600040101010101" pitchFamily="2" charset="-122"/>
            </a:rPr>
            <a:t>多学科</a:t>
          </a:r>
          <a:endParaRPr lang="en-US" b="1" dirty="0">
            <a:latin typeface="华文楷体" panose="02010600040101010101" pitchFamily="2" charset="-122"/>
            <a:ea typeface="华文楷体" panose="02010600040101010101" pitchFamily="2" charset="-122"/>
          </a:endParaRPr>
        </a:p>
      </dgm:t>
    </dgm:pt>
    <dgm:pt modelId="{97C854AF-BB31-47CC-8750-EB4F94F56954}" cxnId="{F82BC52B-E891-444C-A6B6-6D6E68693A4D}" type="parTrans">
      <dgm:prSet/>
      <dgm:spPr/>
      <dgm:t>
        <a:bodyPr/>
        <a:lstStyle/>
        <a:p>
          <a:endParaRPr lang="en-US"/>
        </a:p>
      </dgm:t>
    </dgm:pt>
    <dgm:pt modelId="{065F45AA-C1C5-4A89-A388-875D09A4E94E}" cxnId="{F82BC52B-E891-444C-A6B6-6D6E68693A4D}" type="sibTrans">
      <dgm:prSet/>
      <dgm:spPr/>
      <dgm:t>
        <a:bodyPr/>
        <a:lstStyle/>
        <a:p>
          <a:endParaRPr lang="en-US"/>
        </a:p>
      </dgm:t>
    </dgm:pt>
    <dgm:pt modelId="{2CF0501B-95AB-404D-B84C-450B3B52673D}">
      <dgm:prSet phldrT="[Text]"/>
      <dgm:spPr/>
      <dgm:t>
        <a:bodyPr/>
        <a:lstStyle/>
        <a:p>
          <a:r>
            <a:rPr lang="zh-CN" altLang="en-US" b="1" dirty="0">
              <a:latin typeface="华文楷体" panose="02010600040101010101" pitchFamily="2" charset="-122"/>
              <a:ea typeface="华文楷体" panose="02010600040101010101" pitchFamily="2" charset="-122"/>
            </a:rPr>
            <a:t>多语言</a:t>
          </a:r>
          <a:endParaRPr lang="en-US" b="1" dirty="0">
            <a:latin typeface="华文楷体" panose="02010600040101010101" pitchFamily="2" charset="-122"/>
            <a:ea typeface="华文楷体" panose="02010600040101010101" pitchFamily="2" charset="-122"/>
          </a:endParaRPr>
        </a:p>
      </dgm:t>
    </dgm:pt>
    <dgm:pt modelId="{37B0964F-EDB3-464E-AE8A-A4E7678DD583}" cxnId="{C86971A3-568E-4639-8B9F-AE807BB90292}" type="parTrans">
      <dgm:prSet/>
      <dgm:spPr/>
      <dgm:t>
        <a:bodyPr/>
        <a:lstStyle/>
        <a:p>
          <a:endParaRPr lang="en-US"/>
        </a:p>
      </dgm:t>
    </dgm:pt>
    <dgm:pt modelId="{A8C5A1B6-4592-40C0-BAAB-9A244735DDB9}" cxnId="{C86971A3-568E-4639-8B9F-AE807BB90292}" type="sibTrans">
      <dgm:prSet/>
      <dgm:spPr/>
      <dgm:t>
        <a:bodyPr/>
        <a:lstStyle/>
        <a:p>
          <a:endParaRPr lang="en-US"/>
        </a:p>
      </dgm:t>
    </dgm:pt>
    <dgm:pt modelId="{E2C61E53-3AF9-4778-B1A4-2C4493FDB90F}" type="pres">
      <dgm:prSet presAssocID="{1864C6FF-607E-48C0-8756-FA38E578F787}" presName="Name0" presStyleCnt="0">
        <dgm:presLayoutVars>
          <dgm:chMax val="7"/>
          <dgm:chPref val="7"/>
          <dgm:dir/>
          <dgm:animLvl val="lvl"/>
        </dgm:presLayoutVars>
      </dgm:prSet>
      <dgm:spPr/>
    </dgm:pt>
    <dgm:pt modelId="{BBB4B004-DEC1-4D23-BB7C-1E874ED08CA9}" type="pres">
      <dgm:prSet presAssocID="{FBAAA69D-6CAB-4E34-8E6C-B5DA3C97AC60}" presName="Accent1" presStyleCnt="0"/>
      <dgm:spPr/>
    </dgm:pt>
    <dgm:pt modelId="{B458B53A-C344-4374-84A3-FB425D666076}" type="pres">
      <dgm:prSet presAssocID="{FBAAA69D-6CAB-4E34-8E6C-B5DA3C97AC60}" presName="Accent" presStyleLbl="node1" presStyleIdx="0" presStyleCnt="2" custScaleX="110242" custScaleY="100025"/>
      <dgm:spPr/>
    </dgm:pt>
    <dgm:pt modelId="{4991142A-1BE4-4B70-89CC-CFDE2ECC5A83}" type="pres">
      <dgm:prSet presAssocID="{FBAAA69D-6CAB-4E34-8E6C-B5DA3C97AC60}" presName="Parent1" presStyleLbl="revTx" presStyleIdx="0" presStyleCnt="2">
        <dgm:presLayoutVars>
          <dgm:chMax val="1"/>
          <dgm:chPref val="1"/>
          <dgm:bulletEnabled val="1"/>
        </dgm:presLayoutVars>
      </dgm:prSet>
      <dgm:spPr/>
    </dgm:pt>
    <dgm:pt modelId="{346C54C8-BBA7-4A52-932A-74417EDBBCBE}" type="pres">
      <dgm:prSet presAssocID="{2CF0501B-95AB-404D-B84C-450B3B52673D}" presName="Accent2" presStyleCnt="0"/>
      <dgm:spPr/>
    </dgm:pt>
    <dgm:pt modelId="{0361773A-6359-4E4E-AA10-797B265C54C1}" type="pres">
      <dgm:prSet presAssocID="{2CF0501B-95AB-404D-B84C-450B3B52673D}" presName="Accent" presStyleLbl="node1" presStyleIdx="1" presStyleCnt="2" custScaleX="113795" custScaleY="105027" custLinFactNeighborX="-11963" custLinFactNeighborY="135"/>
      <dgm:spPr/>
    </dgm:pt>
    <dgm:pt modelId="{F9ECB3C6-D662-4C35-9040-40D6869C225C}" type="pres">
      <dgm:prSet presAssocID="{2CF0501B-95AB-404D-B84C-450B3B52673D}" presName="Parent2" presStyleLbl="revTx" presStyleIdx="1" presStyleCnt="2" custLinFactNeighborX="-18918" custLinFactNeighborY="6533">
        <dgm:presLayoutVars>
          <dgm:chMax val="1"/>
          <dgm:chPref val="1"/>
          <dgm:bulletEnabled val="1"/>
        </dgm:presLayoutVars>
      </dgm:prSet>
      <dgm:spPr/>
    </dgm:pt>
  </dgm:ptLst>
  <dgm:cxnLst>
    <dgm:cxn modelId="{F82BC52B-E891-444C-A6B6-6D6E68693A4D}" srcId="{1864C6FF-607E-48C0-8756-FA38E578F787}" destId="{FBAAA69D-6CAB-4E34-8E6C-B5DA3C97AC60}" srcOrd="0" destOrd="0" parTransId="{97C854AF-BB31-47CC-8750-EB4F94F56954}" sibTransId="{065F45AA-C1C5-4A89-A388-875D09A4E94E}"/>
    <dgm:cxn modelId="{7479246E-FDC1-40EA-93C6-0FE58BD4AE41}" type="presOf" srcId="{FBAAA69D-6CAB-4E34-8E6C-B5DA3C97AC60}" destId="{4991142A-1BE4-4B70-89CC-CFDE2ECC5A83}" srcOrd="0" destOrd="0" presId="urn:microsoft.com/office/officeart/2009/layout/CircleArrowProcess"/>
    <dgm:cxn modelId="{820FD170-4300-4C87-B1FD-564E69ADA63D}" type="presOf" srcId="{2CF0501B-95AB-404D-B84C-450B3B52673D}" destId="{F9ECB3C6-D662-4C35-9040-40D6869C225C}" srcOrd="0" destOrd="0" presId="urn:microsoft.com/office/officeart/2009/layout/CircleArrowProcess"/>
    <dgm:cxn modelId="{C86971A3-568E-4639-8B9F-AE807BB90292}" srcId="{1864C6FF-607E-48C0-8756-FA38E578F787}" destId="{2CF0501B-95AB-404D-B84C-450B3B52673D}" srcOrd="1" destOrd="0" parTransId="{37B0964F-EDB3-464E-AE8A-A4E7678DD583}" sibTransId="{A8C5A1B6-4592-40C0-BAAB-9A244735DDB9}"/>
    <dgm:cxn modelId="{5372AADF-FF1B-4532-9D33-73F7480E933B}" type="presOf" srcId="{1864C6FF-607E-48C0-8756-FA38E578F787}" destId="{E2C61E53-3AF9-4778-B1A4-2C4493FDB90F}" srcOrd="0" destOrd="0" presId="urn:microsoft.com/office/officeart/2009/layout/CircleArrowProcess"/>
    <dgm:cxn modelId="{457FBEA7-1F27-449D-9D76-7F25D5FA5BEA}" type="presParOf" srcId="{E2C61E53-3AF9-4778-B1A4-2C4493FDB90F}" destId="{BBB4B004-DEC1-4D23-BB7C-1E874ED08CA9}" srcOrd="0" destOrd="0" presId="urn:microsoft.com/office/officeart/2009/layout/CircleArrowProcess"/>
    <dgm:cxn modelId="{B92AF1E1-6EC0-4254-9142-5072714FC435}" type="presParOf" srcId="{BBB4B004-DEC1-4D23-BB7C-1E874ED08CA9}" destId="{B458B53A-C344-4374-84A3-FB425D666076}" srcOrd="0" destOrd="0" presId="urn:microsoft.com/office/officeart/2009/layout/CircleArrowProcess"/>
    <dgm:cxn modelId="{A8F593DB-C606-4093-AF4F-C967C1AD69C6}" type="presParOf" srcId="{E2C61E53-3AF9-4778-B1A4-2C4493FDB90F}" destId="{4991142A-1BE4-4B70-89CC-CFDE2ECC5A83}" srcOrd="1" destOrd="0" presId="urn:microsoft.com/office/officeart/2009/layout/CircleArrowProcess"/>
    <dgm:cxn modelId="{CAAF1DAD-56B0-4041-944B-D5643312471F}" type="presParOf" srcId="{E2C61E53-3AF9-4778-B1A4-2C4493FDB90F}" destId="{346C54C8-BBA7-4A52-932A-74417EDBBCBE}" srcOrd="2" destOrd="0" presId="urn:microsoft.com/office/officeart/2009/layout/CircleArrowProcess"/>
    <dgm:cxn modelId="{62E56266-7A7D-49C2-B9ED-E1992548A2E8}" type="presParOf" srcId="{346C54C8-BBA7-4A52-932A-74417EDBBCBE}" destId="{0361773A-6359-4E4E-AA10-797B265C54C1}" srcOrd="0" destOrd="0" presId="urn:microsoft.com/office/officeart/2009/layout/CircleArrowProcess"/>
    <dgm:cxn modelId="{58C3A54D-DBCE-4410-AEDC-842428081088}" type="presParOf" srcId="{E2C61E53-3AF9-4778-B1A4-2C4493FDB90F}" destId="{F9ECB3C6-D662-4C35-9040-40D6869C225C}" srcOrd="3" destOrd="0" presId="urn:microsoft.com/office/officeart/2009/layout/CircleArrow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498287" cy="4572000"/>
        <a:chOff x="0" y="0"/>
        <a:chExt cx="5498287" cy="4572000"/>
      </a:xfrm>
    </dsp:grpSpPr>
    <dsp:sp modelId="{B458B53A-C344-4374-84A3-FB425D666076}">
      <dsp:nvSpPr>
        <dsp:cNvPr id="3" name="环形箭头 2"/>
        <dsp:cNvSpPr/>
      </dsp:nvSpPr>
      <dsp:spPr bwMode="white">
        <a:xfrm>
          <a:off x="2143727" y="0"/>
          <a:ext cx="3047151" cy="3047238"/>
        </a:xfrm>
        <a:prstGeom prst="circularArrow">
          <a:avLst>
            <a:gd name="adj1" fmla="val 10980"/>
            <a:gd name="adj2" fmla="val 1142322"/>
            <a:gd name="adj3" fmla="val 4500000"/>
            <a:gd name="adj4" fmla="val 10800000"/>
            <a:gd name="adj5" fmla="val 12500"/>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Xfrm>
        <a:off x="2143727" y="0"/>
        <a:ext cx="3047151" cy="3047238"/>
      </dsp:txXfrm>
    </dsp:sp>
    <dsp:sp modelId="{4991142A-1BE4-4B70-89CC-CFDE2ECC5A83}">
      <dsp:nvSpPr>
        <dsp:cNvPr id="4" name="矩形 3"/>
        <dsp:cNvSpPr/>
      </dsp:nvSpPr>
      <dsp:spPr bwMode="white">
        <a:xfrm>
          <a:off x="2816717" y="1103224"/>
          <a:ext cx="1700070" cy="84993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7305" tIns="27305" rIns="27305" bIns="27305" anchor="ctr"/>
        <a:lstStyle>
          <a:lvl1pPr algn="ctr">
            <a:defRPr sz="43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r>
            <a:rPr lang="zh-CN" altLang="en-US" b="1" dirty="0">
              <a:solidFill>
                <a:schemeClr val="tx1"/>
              </a:solidFill>
              <a:latin typeface="华文楷体" panose="02010600040101010101" pitchFamily="2" charset="-122"/>
              <a:ea typeface="华文楷体" panose="02010600040101010101" pitchFamily="2" charset="-122"/>
            </a:rPr>
            <a:t>多学科</a:t>
          </a:r>
          <a:endParaRPr lang="en-US" b="1" dirty="0">
            <a:solidFill>
              <a:schemeClr val="tx1"/>
            </a:solidFill>
            <a:latin typeface="华文楷体" panose="02010600040101010101" pitchFamily="2" charset="-122"/>
            <a:ea typeface="华文楷体" panose="02010600040101010101" pitchFamily="2" charset="-122"/>
          </a:endParaRPr>
        </a:p>
      </dsp:txBody>
      <dsp:txXfrm>
        <a:off x="2816717" y="1103224"/>
        <a:ext cx="1700070" cy="849935"/>
      </dsp:txXfrm>
    </dsp:sp>
    <dsp:sp modelId="{0361773A-6359-4E4E-AA10-797B265C54C1}">
      <dsp:nvSpPr>
        <dsp:cNvPr id="5" name="空心弧 4"/>
        <dsp:cNvSpPr/>
      </dsp:nvSpPr>
      <dsp:spPr bwMode="white">
        <a:xfrm>
          <a:off x="1239526" y="1953158"/>
          <a:ext cx="2617735" cy="2618842"/>
        </a:xfrm>
        <a:prstGeom prst="blockArc">
          <a:avLst>
            <a:gd name="adj1" fmla="val 0"/>
            <a:gd name="adj2" fmla="val 18900000"/>
            <a:gd name="adj3" fmla="val 12740"/>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Xfrm>
        <a:off x="1239526" y="1953158"/>
        <a:ext cx="2617735" cy="2618842"/>
      </dsp:txXfrm>
    </dsp:sp>
    <dsp:sp modelId="{F9ECB3C6-D662-4C35-9040-40D6869C225C}">
      <dsp:nvSpPr>
        <dsp:cNvPr id="6" name="矩形 5"/>
        <dsp:cNvSpPr/>
      </dsp:nvSpPr>
      <dsp:spPr bwMode="white">
        <a:xfrm>
          <a:off x="1645062" y="2913026"/>
          <a:ext cx="1700070" cy="84993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7305" tIns="27305" rIns="27305" bIns="27305" anchor="ctr"/>
        <a:lstStyle>
          <a:lvl1pPr algn="ctr">
            <a:defRPr sz="43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r>
            <a:rPr lang="zh-CN" altLang="en-US" b="1" dirty="0">
              <a:solidFill>
                <a:schemeClr val="tx1"/>
              </a:solidFill>
              <a:latin typeface="华文楷体" panose="02010600040101010101" pitchFamily="2" charset="-122"/>
              <a:ea typeface="华文楷体" panose="02010600040101010101" pitchFamily="2" charset="-122"/>
            </a:rPr>
            <a:t>多语言</a:t>
          </a:r>
          <a:endParaRPr lang="en-US" b="1" dirty="0">
            <a:solidFill>
              <a:schemeClr val="tx1"/>
            </a:solidFill>
            <a:latin typeface="华文楷体" panose="02010600040101010101" pitchFamily="2" charset="-122"/>
            <a:ea typeface="华文楷体" panose="02010600040101010101" pitchFamily="2" charset="-122"/>
          </a:endParaRPr>
        </a:p>
      </dsp:txBody>
      <dsp:txXfrm>
        <a:off x="1645062" y="2913026"/>
        <a:ext cx="1700070" cy="84993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ltLang="zh-CN"/>
          </a:p>
        </p:txBody>
      </p:sp>
      <p:sp>
        <p:nvSpPr>
          <p:cNvPr id="4100"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a:defRPr/>
            </a:pPr>
            <a:fld id="{24E3CA5D-E383-4345-8047-9665588B57E9}"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417638" y="1163638"/>
            <a:ext cx="4187825" cy="3141662"/>
          </a:xfrm>
          <a:ln>
            <a:solidFill>
              <a:srgbClr val="000000"/>
            </a:solidFill>
            <a:miter lim="800000"/>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en-US" altLang="zh-CN"/>
          </a:p>
          <a:p>
            <a:r>
              <a:rPr lang="en-US" altLang="zh-CN" b="1">
                <a:latin typeface="Open Sans"/>
                <a:ea typeface="Open Sans"/>
                <a:cs typeface="Open Sans"/>
              </a:rPr>
              <a:t>Results of lab experiments, field work, surveys and statistics </a:t>
            </a:r>
            <a:r>
              <a:rPr lang="en-US" altLang="zh-CN">
                <a:latin typeface="Open Sans"/>
                <a:ea typeface="Open Sans"/>
                <a:cs typeface="Open Sans"/>
              </a:rPr>
              <a:t>in the form of datasets, graphs, tables and figures</a:t>
            </a:r>
            <a:br>
              <a:rPr lang="en-US" altLang="zh-CN">
                <a:latin typeface="Open Sans"/>
                <a:ea typeface="Open Sans"/>
                <a:cs typeface="Open Sans"/>
              </a:rPr>
            </a:br>
            <a:endParaRPr lang="en-US" altLang="zh-CN">
              <a:latin typeface="Open Sans"/>
              <a:ea typeface="Open Sans"/>
              <a:cs typeface="Open Sans"/>
            </a:endParaRPr>
          </a:p>
          <a:p>
            <a:r>
              <a:rPr lang="en-US" altLang="zh-CN" b="1">
                <a:latin typeface="Open Sans"/>
                <a:ea typeface="Open Sans"/>
                <a:cs typeface="Open Sans"/>
              </a:rPr>
              <a:t>Detailed descriptions of methodology </a:t>
            </a:r>
            <a:r>
              <a:rPr lang="en-US" altLang="zh-CN">
                <a:latin typeface="Open Sans"/>
                <a:ea typeface="Open Sans"/>
                <a:cs typeface="Open Sans"/>
              </a:rPr>
              <a:t>not found in journal articles</a:t>
            </a:r>
            <a:endParaRPr lang="en-US" altLang="zh-CN">
              <a:latin typeface="Open Sans"/>
              <a:ea typeface="Open Sans"/>
              <a:cs typeface="Open Sans"/>
            </a:endParaRPr>
          </a:p>
          <a:p>
            <a:endParaRPr lang="en-US" altLang="zh-CN">
              <a:latin typeface="Open Sans"/>
              <a:ea typeface="Open Sans"/>
              <a:cs typeface="Open Sans"/>
            </a:endParaRPr>
          </a:p>
          <a:p>
            <a:r>
              <a:rPr lang="en-US" altLang="zh-CN">
                <a:latin typeface="Open Sans"/>
                <a:ea typeface="Open Sans"/>
                <a:cs typeface="Open Sans"/>
              </a:rPr>
              <a:t>Add context to journal articles </a:t>
            </a:r>
            <a:r>
              <a:rPr lang="en-US" altLang="zh-CN" b="1">
                <a:latin typeface="Open Sans"/>
                <a:ea typeface="Open Sans"/>
                <a:cs typeface="Open Sans"/>
              </a:rPr>
              <a:t>with hard-to-find data, including negative results</a:t>
            </a:r>
            <a:endParaRPr lang="en-US" altLang="zh-CN" b="1">
              <a:latin typeface="Open Sans"/>
              <a:ea typeface="Open Sans"/>
              <a:cs typeface="Open Sans"/>
            </a:endParaRPr>
          </a:p>
          <a:p>
            <a:endParaRPr lang="en-US" altLang="zh-CN"/>
          </a:p>
          <a:p>
            <a:r>
              <a:rPr lang="en-US" altLang="zh-CN" b="1">
                <a:latin typeface="Open Sans"/>
                <a:ea typeface="Open Sans"/>
                <a:cs typeface="Open Sans"/>
              </a:rPr>
              <a:t>Critical support for arts, humanities, and social sciences </a:t>
            </a:r>
            <a:r>
              <a:rPr lang="en-US" altLang="zh-CN">
                <a:latin typeface="Open Sans"/>
                <a:ea typeface="Open Sans"/>
                <a:cs typeface="Open Sans"/>
              </a:rPr>
              <a:t>with access to significant primary research and seminal ideas from notable scholars</a:t>
            </a:r>
            <a:br>
              <a:rPr lang="en-US" altLang="zh-CN">
                <a:latin typeface="Open Sans"/>
                <a:ea typeface="Open Sans"/>
                <a:cs typeface="Open Sans"/>
              </a:rPr>
            </a:br>
            <a:endParaRPr lang="en-US" altLang="zh-CN">
              <a:latin typeface="Open Sans"/>
              <a:ea typeface="Open Sans"/>
              <a:cs typeface="Open Sans"/>
            </a:endParaRPr>
          </a:p>
          <a:p>
            <a:r>
              <a:rPr lang="en-US" altLang="zh-CN" b="1">
                <a:latin typeface="Open Sans"/>
                <a:ea typeface="Open Sans"/>
                <a:cs typeface="Open Sans"/>
              </a:rPr>
              <a:t>New dimension to literature reviews: </a:t>
            </a:r>
            <a:r>
              <a:rPr lang="en-US" altLang="zh-CN">
                <a:latin typeface="Open Sans"/>
                <a:ea typeface="Open Sans"/>
                <a:cs typeface="Open Sans"/>
              </a:rPr>
              <a:t>deep coverage, extensive bibliographies, and ideas that otherwise may be missed</a:t>
            </a:r>
            <a:br>
              <a:rPr lang="en-US" altLang="zh-CN" b="1">
                <a:latin typeface="Open Sans"/>
                <a:ea typeface="Open Sans"/>
                <a:cs typeface="Open Sans"/>
              </a:rPr>
            </a:br>
            <a:endParaRPr lang="en-US" altLang="zh-CN" b="1">
              <a:latin typeface="Open Sans"/>
              <a:ea typeface="Open Sans"/>
              <a:cs typeface="Open Sans"/>
            </a:endParaRPr>
          </a:p>
          <a:p>
            <a:r>
              <a:rPr lang="en-US" altLang="zh-CN">
                <a:latin typeface="Open Sans"/>
                <a:ea typeface="Open Sans"/>
                <a:cs typeface="Open Sans"/>
              </a:rPr>
              <a:t>Expose research through </a:t>
            </a:r>
            <a:r>
              <a:rPr lang="en-US" altLang="zh-CN" b="1">
                <a:latin typeface="Open Sans"/>
                <a:ea typeface="Open Sans"/>
                <a:cs typeface="Open Sans"/>
              </a:rPr>
              <a:t>audio, video, data, survey instruments, and other types of digital files</a:t>
            </a:r>
            <a:r>
              <a:rPr lang="en-US" altLang="zh-CN">
                <a:latin typeface="Open Sans"/>
                <a:ea typeface="Open Sans"/>
                <a:cs typeface="Open Sans"/>
              </a:rPr>
              <a:t> included in thousands of works</a:t>
            </a:r>
            <a:endParaRPr lang="en-US" altLang="zh-CN">
              <a:latin typeface="Open Sans"/>
              <a:ea typeface="Open Sans"/>
              <a:cs typeface="Open Sans"/>
            </a:endParaRPr>
          </a:p>
          <a:p>
            <a:endParaRPr lang="en-US" altLang="zh-CN"/>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C46CC9-05E2-4D1A-A5D7-0BF6595D32F9}" type="slidenum">
              <a:rPr lang="en-US" altLang="zh-CN" smtClean="0">
                <a:latin typeface="Calibri" panose="020F0502020204030204" pitchFamily="34" charset="0"/>
              </a:rPr>
            </a:fld>
            <a:endParaRPr lang="en-US" altLang="zh-CN">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Rot="1" noChangeAspect="1" noChangeArrowheads="1" noTextEdit="1"/>
          </p:cNvSpPr>
          <p:nvPr>
            <p:ph type="sldImg"/>
          </p:nvPr>
        </p:nvSpPr>
        <p:spPr>
          <a:solidFill>
            <a:srgbClr val="FFFFFF"/>
          </a:solidFill>
          <a:ln>
            <a:solidFill>
              <a:srgbClr val="000000"/>
            </a:solidFill>
            <a:miter lim="800000"/>
          </a:ln>
        </p:spPr>
      </p:sp>
      <p:sp>
        <p:nvSpPr>
          <p:cNvPr id="1433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en-US" altLang="zh-CN">
                <a:solidFill>
                  <a:srgbClr val="333333"/>
                </a:solidFill>
                <a:cs typeface="Arial" panose="020B0604020202020204" pitchFamily="34" charset="0"/>
                <a:sym typeface="Arial" panose="020B0604020202020204" pitchFamily="34" charset="0"/>
              </a:rPr>
              <a:t>.</a:t>
            </a:r>
            <a:endParaRPr lang="en-US" altLang="zh-CN">
              <a:solidFill>
                <a:srgbClr val="333333"/>
              </a:solidFill>
              <a:cs typeface="Arial" panose="020B0604020202020204" pitchFamily="34" charset="0"/>
              <a:sym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a:solidFill>
              <a:srgbClr val="000000"/>
            </a:solidFill>
            <a:miter lim="800000"/>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zh-CN" altLang="zh-CN"/>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31319F1-7A45-4F79-A097-D6DF526CE3CA}" type="slidenum">
              <a:rPr lang="en-US" altLang="zh-CN"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r="5"/>
          <a:stretch>
            <a:fillRect/>
          </a:stretch>
        </p:blipFill>
        <p:spPr bwMode="auto">
          <a:xfrm>
            <a:off x="34925" y="2382838"/>
            <a:ext cx="90709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p:nvPr/>
        </p:nvGrpSpPr>
        <p:grpSpPr bwMode="auto">
          <a:xfrm>
            <a:off x="34925" y="4292600"/>
            <a:ext cx="9074150" cy="2520950"/>
            <a:chOff x="0" y="0"/>
            <a:chExt cx="5760" cy="1680"/>
          </a:xfrm>
        </p:grpSpPr>
        <p:sp>
          <p:nvSpPr>
            <p:cNvPr id="6" name="Rectangle 4"/>
            <p:cNvSpPr>
              <a:spLocks noChangeArrowheads="1"/>
            </p:cNvSpPr>
            <p:nvPr userDrawn="1"/>
          </p:nvSpPr>
          <p:spPr bwMode="auto">
            <a:xfrm>
              <a:off x="0" y="0"/>
              <a:ext cx="5760" cy="1680"/>
            </a:xfrm>
            <a:prstGeom prst="rect">
              <a:avLst/>
            </a:prstGeom>
            <a:solidFill>
              <a:schemeClr val="bg2"/>
            </a:solidFill>
            <a:ln>
              <a:noFill/>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zh-CN" altLang="en-US">
                <a:ea typeface="宋体" panose="02010600030101010101" pitchFamily="2" charset="-122"/>
              </a:endParaRPr>
            </a:p>
          </p:txBody>
        </p:sp>
        <p:sp>
          <p:nvSpPr>
            <p:cNvPr id="7" name="Rectangle 5"/>
            <p:cNvSpPr>
              <a:spLocks noChangeArrowheads="1"/>
            </p:cNvSpPr>
            <p:nvPr userDrawn="1"/>
          </p:nvSpPr>
          <p:spPr bwMode="auto">
            <a:xfrm>
              <a:off x="0" y="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ln>
            <a:effectLst/>
          </p:spPr>
          <p:txBody>
            <a:bodyPr wrap="none" anchor="ctr"/>
            <a:lstStyle/>
            <a:p>
              <a:pPr>
                <a:defRPr/>
              </a:pPr>
              <a:endParaRPr lang="zh-CN" altLang="en-US">
                <a:ea typeface="宋体" panose="02010600030101010101" pitchFamily="2" charset="-122"/>
              </a:endParaRPr>
            </a:p>
          </p:txBody>
        </p:sp>
      </p:grpSp>
      <p:sp>
        <p:nvSpPr>
          <p:cNvPr id="8" name="Rectangle 6"/>
          <p:cNvSpPr>
            <a:spLocks noChangeArrowheads="1"/>
          </p:cNvSpPr>
          <p:nvPr/>
        </p:nvSpPr>
        <p:spPr bwMode="auto">
          <a:xfrm>
            <a:off x="34925" y="44450"/>
            <a:ext cx="9074150" cy="2282825"/>
          </a:xfrm>
          <a:prstGeom prst="rect">
            <a:avLst/>
          </a:prstGeom>
          <a:gradFill rotWithShape="0">
            <a:gsLst>
              <a:gs pos="0">
                <a:schemeClr val="tx1"/>
              </a:gs>
              <a:gs pos="100000">
                <a:schemeClr val="tx1">
                  <a:gamma/>
                  <a:shade val="46275"/>
                  <a:invGamma/>
                </a:schemeClr>
              </a:gs>
            </a:gsLst>
            <a:lin ang="5400000" scaled="1"/>
          </a:gradFill>
          <a:ln w="9525">
            <a:noFill/>
            <a:miter lim="800000"/>
          </a:ln>
          <a:effectLst/>
        </p:spPr>
        <p:txBody>
          <a:bodyPr wrap="none" anchor="ctr"/>
          <a:lstStyle/>
          <a:p>
            <a:pPr>
              <a:defRPr/>
            </a:pPr>
            <a:endParaRPr lang="zh-CN" altLang="en-US">
              <a:ea typeface="宋体" panose="02010600030101010101" pitchFamily="2" charset="-122"/>
            </a:endParaRPr>
          </a:p>
        </p:txBody>
      </p:sp>
      <p:grpSp>
        <p:nvGrpSpPr>
          <p:cNvPr id="9" name="Group 7"/>
          <p:cNvGrpSpPr/>
          <p:nvPr/>
        </p:nvGrpSpPr>
        <p:grpSpPr bwMode="auto">
          <a:xfrm>
            <a:off x="0" y="0"/>
            <a:ext cx="9144000" cy="6856413"/>
            <a:chOff x="0" y="0"/>
            <a:chExt cx="5763" cy="4319"/>
          </a:xfrm>
        </p:grpSpPr>
        <p:sp>
          <p:nvSpPr>
            <p:cNvPr id="10" name="AutoShape 8"/>
            <p:cNvSpPr>
              <a:spLocks noChangeArrowheads="1"/>
            </p:cNvSpPr>
            <p:nvPr userDrawn="1"/>
          </p:nvSpPr>
          <p:spPr bwMode="auto">
            <a:xfrm>
              <a:off x="27" y="24"/>
              <a:ext cx="5712" cy="4272"/>
            </a:xfrm>
            <a:prstGeom prst="roundRect">
              <a:avLst>
                <a:gd name="adj" fmla="val 6227"/>
              </a:avLst>
            </a:prstGeom>
            <a:noFill/>
            <a:ln w="76200">
              <a:solidFill>
                <a:schemeClr val="bg1"/>
              </a:solidFill>
              <a:rou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zh-CN" altLang="en-US">
                <a:ea typeface="宋体" panose="02010600030101010101" pitchFamily="2" charset="-122"/>
              </a:endParaRPr>
            </a:p>
          </p:txBody>
        </p:sp>
        <p:sp>
          <p:nvSpPr>
            <p:cNvPr id="11" name="未知"/>
            <p:cNvSpPr/>
            <p:nvPr userDrawn="1"/>
          </p:nvSpPr>
          <p:spPr bwMode="auto">
            <a:xfrm>
              <a:off x="3" y="0"/>
              <a:ext cx="288" cy="288"/>
            </a:xfrm>
            <a:custGeom>
              <a:avLst/>
              <a:gdLst>
                <a:gd name="T0" fmla="*/ 0 w 336"/>
                <a:gd name="T1" fmla="*/ 2 h 384"/>
                <a:gd name="T2" fmla="*/ 0 w 336"/>
                <a:gd name="T3" fmla="*/ 2 h 384"/>
                <a:gd name="T4" fmla="*/ 5 w 336"/>
                <a:gd name="T5" fmla="*/ 2 h 384"/>
                <a:gd name="T6" fmla="*/ 10 w 336"/>
                <a:gd name="T7" fmla="*/ 2 h 384"/>
                <a:gd name="T8" fmla="*/ 1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未知"/>
            <p:cNvSpPr/>
            <p:nvPr userDrawn="1"/>
          </p:nvSpPr>
          <p:spPr bwMode="auto">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未知"/>
            <p:cNvSpPr/>
            <p:nvPr userDrawn="1"/>
          </p:nvSpPr>
          <p:spPr bwMode="auto">
            <a:xfrm rot="10769190">
              <a:off x="5522" y="4031"/>
              <a:ext cx="232" cy="287"/>
            </a:xfrm>
            <a:custGeom>
              <a:avLst/>
              <a:gdLst>
                <a:gd name="T0" fmla="*/ 0 w 336"/>
                <a:gd name="T1" fmla="*/ 1 h 384"/>
                <a:gd name="T2" fmla="*/ 0 w 336"/>
                <a:gd name="T3" fmla="*/ 1 h 384"/>
                <a:gd name="T4" fmla="*/ 1 w 336"/>
                <a:gd name="T5" fmla="*/ 1 h 384"/>
                <a:gd name="T6" fmla="*/ 1 w 336"/>
                <a:gd name="T7" fmla="*/ 1 h 384"/>
                <a:gd name="T8" fmla="*/ 1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未知"/>
            <p:cNvSpPr/>
            <p:nvPr userDrawn="1"/>
          </p:nvSpPr>
          <p:spPr bwMode="auto">
            <a:xfrm rot="5400000">
              <a:off x="5475" y="0"/>
              <a:ext cx="288" cy="288"/>
            </a:xfrm>
            <a:custGeom>
              <a:avLst/>
              <a:gdLst>
                <a:gd name="T0" fmla="*/ 0 w 336"/>
                <a:gd name="T1" fmla="*/ 2 h 384"/>
                <a:gd name="T2" fmla="*/ 0 w 336"/>
                <a:gd name="T3" fmla="*/ 2 h 384"/>
                <a:gd name="T4" fmla="*/ 5 w 336"/>
                <a:gd name="T5" fmla="*/ 2 h 384"/>
                <a:gd name="T6" fmla="*/ 10 w 336"/>
                <a:gd name="T7" fmla="*/ 2 h 384"/>
                <a:gd name="T8" fmla="*/ 1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061" name="Rectangle 13"/>
          <p:cNvSpPr>
            <a:spLocks noGrp="1" noChangeArrowheads="1"/>
          </p:cNvSpPr>
          <p:nvPr>
            <p:ph type="ctrTitle" sz="quarter"/>
          </p:nvPr>
        </p:nvSpPr>
        <p:spPr bwMode="auto">
          <a:xfrm>
            <a:off x="539750" y="1268413"/>
            <a:ext cx="8153400" cy="814387"/>
          </a:xfrm>
          <a:prstGeom prst="rect">
            <a:avLst/>
          </a:prstGeom>
          <a:noFill/>
          <a:ln>
            <a:miter lim="800000"/>
          </a:ln>
        </p:spPr>
        <p:txBody>
          <a:bodyPr vert="horz" wrap="square" lIns="91440" tIns="45720" rIns="91440" bIns="45720" numCol="1" anchor="ctr" anchorCtr="0" compatLnSpc="1"/>
          <a:lstStyle>
            <a:lvl1pPr algn="ctr">
              <a:defRPr sz="3600"/>
            </a:lvl1pPr>
          </a:lstStyle>
          <a:p>
            <a:r>
              <a:rPr lang="zh-CN" altLang="en-US"/>
              <a:t>单击此处编辑母版标题样式</a:t>
            </a:r>
            <a:endParaRPr lang="zh-CN" altLang="en-US"/>
          </a:p>
        </p:txBody>
      </p:sp>
      <p:sp>
        <p:nvSpPr>
          <p:cNvPr id="2062" name="Rectangle 14"/>
          <p:cNvSpPr>
            <a:spLocks noGrp="1" noChangeArrowheads="1"/>
          </p:cNvSpPr>
          <p:nvPr>
            <p:ph type="subTitle" sz="quarter" idx="1"/>
          </p:nvPr>
        </p:nvSpPr>
        <p:spPr bwMode="auto">
          <a:xfrm>
            <a:off x="1476375" y="5013325"/>
            <a:ext cx="6400800" cy="533400"/>
          </a:xfrm>
          <a:prstGeom prst="rect">
            <a:avLst/>
          </a:prstGeom>
          <a:noFill/>
          <a:ln>
            <a:miter lim="800000"/>
          </a:ln>
        </p:spPr>
        <p:txBody>
          <a:bodyPr vert="horz" wrap="square" lIns="91440" tIns="45720" rIns="91440" bIns="45720" numCol="1" anchor="t" anchorCtr="0" compatLnSpc="1"/>
          <a:lstStyle>
            <a:lvl1pPr marL="0" indent="0" algn="ctr">
              <a:buFont typeface="Wingdings" panose="05000000000000000000" pitchFamily="2" charset="2"/>
              <a:buNone/>
              <a:defRPr sz="1600" b="1">
                <a:solidFill>
                  <a:schemeClr val="tx2"/>
                </a:solidFill>
              </a:defRPr>
            </a:lvl1pPr>
          </a:lstStyle>
          <a:p>
            <a:r>
              <a:rPr lang="zh-CN" altLang="en-US"/>
              <a:t>单击此处编辑母版副标题样式</a:t>
            </a:r>
            <a:endParaRPr lang="zh-CN" altLang="en-US"/>
          </a:p>
        </p:txBody>
      </p:sp>
      <p:sp>
        <p:nvSpPr>
          <p:cNvPr id="15" name="Rectangle 15"/>
          <p:cNvSpPr>
            <a:spLocks noGrp="1" noChangeArrowheads="1"/>
          </p:cNvSpPr>
          <p:nvPr>
            <p:ph type="dt" sz="quarter" idx="10"/>
          </p:nvPr>
        </p:nvSpPr>
        <p:spPr bwMode="auto">
          <a:xfrm>
            <a:off x="457200" y="6519863"/>
            <a:ext cx="2133600" cy="152400"/>
          </a:xfrm>
          <a:prstGeom prst="rect">
            <a:avLst/>
          </a:prstGeom>
          <a:ln>
            <a:miter lim="800000"/>
          </a:ln>
        </p:spPr>
        <p:txBody>
          <a:bodyPr vert="horz" wrap="square" lIns="91440" tIns="45720" rIns="91440" bIns="45720" numCol="1" anchor="t" anchorCtr="0" compatLnSpc="1"/>
          <a:lstStyle>
            <a:lvl1pPr eaLnBrk="1" hangingPunct="1">
              <a:defRPr sz="1400">
                <a:effectLst>
                  <a:outerShdw blurRad="38100" dist="38100" dir="2700000" algn="tl">
                    <a:srgbClr val="C0C0C0"/>
                  </a:outerShdw>
                </a:effectLst>
                <a:ea typeface="Gulim" pitchFamily="34" charset="-127"/>
              </a:defRPr>
            </a:lvl1pPr>
          </a:lstStyle>
          <a:p>
            <a:pPr>
              <a:defRPr/>
            </a:pPr>
            <a:endParaRPr lang="en-US" altLang="zh-CN"/>
          </a:p>
        </p:txBody>
      </p:sp>
      <p:sp>
        <p:nvSpPr>
          <p:cNvPr id="16" name="Rectangle 16"/>
          <p:cNvSpPr>
            <a:spLocks noGrp="1" noChangeArrowheads="1"/>
          </p:cNvSpPr>
          <p:nvPr>
            <p:ph type="ftr" sz="quarter" idx="11"/>
          </p:nvPr>
        </p:nvSpPr>
        <p:spPr bwMode="auto">
          <a:xfrm>
            <a:off x="3124200" y="6519863"/>
            <a:ext cx="2895600" cy="152400"/>
          </a:xfrm>
          <a:prstGeom prst="rect">
            <a:avLst/>
          </a:prstGeom>
          <a:ln>
            <a:miter lim="800000"/>
          </a:ln>
        </p:spPr>
        <p:txBody>
          <a:bodyPr vert="horz" wrap="square" lIns="91440" tIns="45720" rIns="91440" bIns="45720" numCol="1" anchor="t" anchorCtr="0" compatLnSpc="1"/>
          <a:lstStyle>
            <a:lvl1pPr algn="ctr" eaLnBrk="1" hangingPunct="1">
              <a:defRPr sz="1400">
                <a:effectLst>
                  <a:outerShdw blurRad="38100" dist="38100" dir="2700000" algn="tl">
                    <a:srgbClr val="C0C0C0"/>
                  </a:outerShdw>
                </a:effectLst>
                <a:ea typeface="Gulim" pitchFamily="34" charset="-127"/>
              </a:defRPr>
            </a:lvl1pPr>
          </a:lstStyle>
          <a:p>
            <a:pPr>
              <a:defRPr/>
            </a:pPr>
            <a:endParaRPr lang="en-US" altLang="zh-CN"/>
          </a:p>
        </p:txBody>
      </p:sp>
      <p:sp>
        <p:nvSpPr>
          <p:cNvPr id="17" name="Rectangle 17"/>
          <p:cNvSpPr>
            <a:spLocks noGrp="1" noChangeArrowheads="1"/>
          </p:cNvSpPr>
          <p:nvPr>
            <p:ph type="sldNum" sz="quarter" idx="12"/>
          </p:nvPr>
        </p:nvSpPr>
        <p:spPr bwMode="auto">
          <a:xfrm>
            <a:off x="6553200" y="6519863"/>
            <a:ext cx="2133600" cy="152400"/>
          </a:xfrm>
          <a:prstGeom prst="rect">
            <a:avLst/>
          </a:prstGeom>
          <a:ln>
            <a:miter lim="800000"/>
          </a:ln>
        </p:spPr>
        <p:txBody>
          <a:bodyPr vert="horz" wrap="square" lIns="91440" tIns="45720" rIns="91440" bIns="45720" numCol="1" anchor="t" anchorCtr="0" compatLnSpc="1"/>
          <a:lstStyle>
            <a:lvl1pPr algn="r" eaLnBrk="1" hangingPunct="1">
              <a:defRPr sz="1400">
                <a:effectLst>
                  <a:outerShdw blurRad="38100" dist="38100" dir="2700000" algn="tl">
                    <a:srgbClr val="C0C0C0"/>
                  </a:outerShdw>
                </a:effectLst>
                <a:ea typeface="Gulim" pitchFamily="34" charset="-127"/>
              </a:defRPr>
            </a:lvl1pPr>
          </a:lstStyle>
          <a:p>
            <a:pPr>
              <a:defRPr/>
            </a:pPr>
            <a:fld id="{8A49859E-B0BE-4E51-8174-5C44EB467D57}" type="slidenum">
              <a:rPr lang="ko-KR" altLang="en-US"/>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648200" y="3938588"/>
            <a:ext cx="4038600" cy="218757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line and Content-No Q-Mktg bar">
    <p:bg>
      <p:bgPr>
        <a:solidFill>
          <a:schemeClr val="bg1"/>
        </a:solidFill>
        <a:effectLst/>
      </p:bgPr>
    </p:bg>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32550"/>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76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5740" y="182881"/>
            <a:ext cx="8229600" cy="680720"/>
          </a:xfrm>
        </p:spPr>
        <p:txBody>
          <a:bodyPr anchor="t">
            <a:noAutofit/>
          </a:bodyPr>
          <a:lstStyle>
            <a:lvl1pPr>
              <a:defRPr sz="3300" b="1" i="0" baseline="0">
                <a:solidFill>
                  <a:srgbClr val="C21C22"/>
                </a:solidFill>
                <a:latin typeface="+mn-lt"/>
                <a:ea typeface="Open Sans Semibold" charset="0"/>
                <a:cs typeface="Open Sans Semibold" charset="0"/>
              </a:defRPr>
            </a:lvl1pPr>
          </a:lstStyle>
          <a:p>
            <a:r>
              <a:rPr lang="en-US" dirty="0"/>
              <a:t>Click to edit Master title style</a:t>
            </a:r>
            <a:endParaRPr lang="en-US" dirty="0"/>
          </a:p>
        </p:txBody>
      </p:sp>
      <p:sp>
        <p:nvSpPr>
          <p:cNvPr id="3" name="Content Placeholder 2"/>
          <p:cNvSpPr>
            <a:spLocks noGrp="1"/>
          </p:cNvSpPr>
          <p:nvPr>
            <p:ph idx="1"/>
          </p:nvPr>
        </p:nvSpPr>
        <p:spPr>
          <a:xfrm>
            <a:off x="411481" y="1562688"/>
            <a:ext cx="7616852" cy="4404061"/>
          </a:xfrm>
        </p:spPr>
        <p:txBody>
          <a:bodyPr/>
          <a:lstStyle>
            <a:lvl1pPr>
              <a:lnSpc>
                <a:spcPct val="120000"/>
              </a:lnSpc>
              <a:spcBef>
                <a:spcPts val="0"/>
              </a:spcBef>
              <a:spcAft>
                <a:spcPts val="450"/>
              </a:spcAft>
              <a:defRPr b="0" i="0" spc="23" baseline="0">
                <a:latin typeface="+mj-lt"/>
                <a:ea typeface="Open Sans Light" charset="0"/>
                <a:cs typeface="Open Sans Light" charset="0"/>
              </a:defRPr>
            </a:lvl1pPr>
            <a:lvl2pPr>
              <a:lnSpc>
                <a:spcPct val="120000"/>
              </a:lnSpc>
              <a:spcBef>
                <a:spcPts val="0"/>
              </a:spcBef>
              <a:spcAft>
                <a:spcPts val="450"/>
              </a:spcAft>
              <a:defRPr b="0" i="0" spc="23" baseline="0">
                <a:latin typeface="+mj-lt"/>
                <a:ea typeface="Open Sans Light" charset="0"/>
                <a:cs typeface="Open Sans Light" charset="0"/>
              </a:defRPr>
            </a:lvl2pPr>
            <a:lvl3pPr>
              <a:lnSpc>
                <a:spcPct val="120000"/>
              </a:lnSpc>
              <a:spcBef>
                <a:spcPts val="0"/>
              </a:spcBef>
              <a:spcAft>
                <a:spcPts val="450"/>
              </a:spcAft>
              <a:defRPr b="0" i="0" spc="23" baseline="0">
                <a:latin typeface="+mj-lt"/>
                <a:ea typeface="Open Sans Light" charset="0"/>
                <a:cs typeface="Open Sans Light" charset="0"/>
              </a:defRPr>
            </a:lvl3pPr>
            <a:lvl4pPr>
              <a:lnSpc>
                <a:spcPct val="120000"/>
              </a:lnSpc>
              <a:spcBef>
                <a:spcPts val="0"/>
              </a:spcBef>
              <a:spcAft>
                <a:spcPts val="450"/>
              </a:spcAft>
              <a:defRPr b="0" i="0" spc="23" baseline="0">
                <a:latin typeface="+mj-lt"/>
                <a:ea typeface="Open Sans Light" charset="0"/>
                <a:cs typeface="Open Sans Light" charset="0"/>
              </a:defRPr>
            </a:lvl4pPr>
            <a:lvl5pPr>
              <a:lnSpc>
                <a:spcPct val="120000"/>
              </a:lnSpc>
              <a:spcBef>
                <a:spcPts val="0"/>
              </a:spcBef>
              <a:spcAft>
                <a:spcPts val="450"/>
              </a:spcAft>
              <a:defRPr b="0" i="0" spc="23" baseline="0">
                <a:latin typeface="+mj-lt"/>
                <a:ea typeface="Open Sans Light" charset="0"/>
                <a:cs typeface="Open Sans Light" charset="0"/>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9" name="Text Placeholder 8"/>
          <p:cNvSpPr>
            <a:spLocks noGrp="1"/>
          </p:cNvSpPr>
          <p:nvPr>
            <p:ph type="body" sz="quarter" idx="13"/>
          </p:nvPr>
        </p:nvSpPr>
        <p:spPr>
          <a:xfrm>
            <a:off x="205740" y="872785"/>
            <a:ext cx="8229839" cy="689902"/>
          </a:xfrm>
        </p:spPr>
        <p:txBody>
          <a:bodyPr/>
          <a:lstStyle>
            <a:lvl1pPr marL="0" indent="0">
              <a:buNone/>
              <a:defRPr i="1">
                <a:solidFill>
                  <a:srgbClr val="5D5B55"/>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endParaRPr lang="en-US" dirty="0"/>
          </a:p>
        </p:txBody>
      </p:sp>
      <p:sp>
        <p:nvSpPr>
          <p:cNvPr id="7" name="Slide Number Placeholder 5"/>
          <p:cNvSpPr>
            <a:spLocks noGrp="1"/>
          </p:cNvSpPr>
          <p:nvPr>
            <p:ph type="sldNum" sz="quarter" idx="14"/>
          </p:nvPr>
        </p:nvSpPr>
        <p:spPr>
          <a:xfrm>
            <a:off x="8780463" y="6419850"/>
            <a:ext cx="363537" cy="438150"/>
          </a:xfrm>
        </p:spPr>
        <p:txBody>
          <a:bodyPr vert="horz" wrap="square" lIns="91440" tIns="45720" rIns="91440" bIns="45720" numCol="1" anchor="t" anchorCtr="0" compatLnSpc="1"/>
          <a:lstStyle>
            <a:lvl1pPr>
              <a:defRPr b="1">
                <a:solidFill>
                  <a:schemeClr val="bg1"/>
                </a:solidFill>
                <a:ea typeface="Open Sans Semibold"/>
                <a:cs typeface="Open Sans Semibold"/>
              </a:defRPr>
            </a:lvl1pPr>
          </a:lstStyle>
          <a:p>
            <a:pPr>
              <a:defRPr/>
            </a:pPr>
            <a:fld id="{BC953280-DBDE-461F-B076-E89C5ED92BC9}" type="slidenum">
              <a:rPr lang="en-US" altLang="zh-CN"/>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3148" y="368828"/>
            <a:ext cx="8019431" cy="251885"/>
          </a:xfrm>
        </p:spPr>
        <p:txBody>
          <a:bodyPr/>
          <a:lstStyle>
            <a:lvl1pPr>
              <a:defRPr/>
            </a:lvl1pPr>
          </a:lstStyle>
          <a:p>
            <a:r>
              <a:rPr lang="en-US" dirty="0"/>
              <a:t>Header avenir demi 24pt</a:t>
            </a:r>
            <a:endParaRPr lang="en-GB" dirty="0"/>
          </a:p>
        </p:txBody>
      </p:sp>
      <p:sp>
        <p:nvSpPr>
          <p:cNvPr id="3" name="Footer Placeholder 2"/>
          <p:cNvSpPr>
            <a:spLocks noGrp="1"/>
          </p:cNvSpPr>
          <p:nvPr>
            <p:ph type="ftr" sz="quarter" idx="10"/>
          </p:nvPr>
        </p:nvSpPr>
        <p:spPr>
          <a:xfrm>
            <a:off x="6030516" y="6348353"/>
            <a:ext cx="2469355" cy="215901"/>
          </a:xfrm>
        </p:spPr>
        <p:txBody>
          <a:bodyPr/>
          <a:lstStyle/>
          <a:p>
            <a:endParaRPr lang="en-GB" dirty="0"/>
          </a:p>
        </p:txBody>
      </p:sp>
      <p:sp>
        <p:nvSpPr>
          <p:cNvPr id="4" name="Slide Number Placeholder 3"/>
          <p:cNvSpPr>
            <a:spLocks noGrp="1"/>
          </p:cNvSpPr>
          <p:nvPr>
            <p:ph type="sldNum" sz="quarter" idx="11"/>
          </p:nvPr>
        </p:nvSpPr>
        <p:spPr>
          <a:xfrm>
            <a:off x="8629650" y="6348353"/>
            <a:ext cx="162000" cy="215900"/>
          </a:xfrm>
        </p:spPr>
        <p:txBody>
          <a:bodyPr/>
          <a:lstStyle/>
          <a:p>
            <a:fld id="{F59CD943-D024-467A-B36E-F11E1285ED75}" type="slidenum">
              <a:rPr lang="en-GB" smtClean="0"/>
            </a:fld>
            <a:endParaRPr lang="en-GB" dirty="0"/>
          </a:p>
        </p:txBody>
      </p:sp>
      <p:sp>
        <p:nvSpPr>
          <p:cNvPr id="10" name="Text Placeholder 9"/>
          <p:cNvSpPr>
            <a:spLocks noGrp="1"/>
          </p:cNvSpPr>
          <p:nvPr>
            <p:ph type="body" sz="quarter" idx="13" hasCustomPrompt="1"/>
          </p:nvPr>
        </p:nvSpPr>
        <p:spPr>
          <a:xfrm>
            <a:off x="413148" y="753852"/>
            <a:ext cx="8019431" cy="336973"/>
          </a:xfrm>
          <a:prstGeom prst="rect">
            <a:avLst/>
          </a:prstGeom>
        </p:spPr>
        <p:txBody>
          <a:bodyPr lIns="0" tIns="0" rIns="0" bIns="0">
            <a:noAutofit/>
          </a:bodyPr>
          <a:lstStyle>
            <a:lvl1pPr marL="0" indent="0">
              <a:lnSpc>
                <a:spcPct val="90000"/>
              </a:lnSpc>
              <a:buNone/>
              <a:defRPr sz="1500"/>
            </a:lvl1pPr>
          </a:lstStyle>
          <a:p>
            <a:pPr lvl="0"/>
            <a:r>
              <a:rPr lang="en-US" dirty="0"/>
              <a:t>Subhead avenir pro 20pt</a:t>
            </a:r>
            <a:endParaRPr lang="en-GB" dirty="0"/>
          </a:p>
        </p:txBody>
      </p:sp>
      <p:sp>
        <p:nvSpPr>
          <p:cNvPr id="13" name="Text Placeholder 12"/>
          <p:cNvSpPr>
            <a:spLocks noGrp="1"/>
          </p:cNvSpPr>
          <p:nvPr>
            <p:ph type="body" sz="quarter" idx="14"/>
          </p:nvPr>
        </p:nvSpPr>
        <p:spPr>
          <a:xfrm>
            <a:off x="413148" y="1808163"/>
            <a:ext cx="3807000" cy="4321175"/>
          </a:xfrm>
        </p:spPr>
        <p:txBody>
          <a:bodyPr/>
          <a:lstStyle>
            <a:lvl3pPr>
              <a:defRPr/>
            </a:lvl3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p:txBody>
      </p:sp>
      <p:sp>
        <p:nvSpPr>
          <p:cNvPr id="5" name="Text Placeholder 12"/>
          <p:cNvSpPr>
            <a:spLocks noGrp="1"/>
          </p:cNvSpPr>
          <p:nvPr>
            <p:ph type="body" sz="quarter" idx="15"/>
          </p:nvPr>
        </p:nvSpPr>
        <p:spPr>
          <a:xfrm>
            <a:off x="4625579" y="1808163"/>
            <a:ext cx="3807000" cy="4321175"/>
          </a:xfrm>
        </p:spPr>
        <p:txBody>
          <a:bodyPr/>
          <a:lstStyle>
            <a:lvl3pPr>
              <a:defRPr/>
            </a:lvl3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Text / Char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3113484"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2" name="Title 1"/>
          <p:cNvSpPr>
            <a:spLocks noGrp="1"/>
          </p:cNvSpPr>
          <p:nvPr>
            <p:ph type="title" hasCustomPrompt="1"/>
          </p:nvPr>
        </p:nvSpPr>
        <p:spPr>
          <a:xfrm>
            <a:off x="413148" y="368828"/>
            <a:ext cx="2408633" cy="251885"/>
          </a:xfrm>
        </p:spPr>
        <p:txBody>
          <a:bodyPr/>
          <a:lstStyle>
            <a:lvl1pPr>
              <a:defRPr>
                <a:solidFill>
                  <a:schemeClr val="accent1"/>
                </a:solidFill>
              </a:defRPr>
            </a:lvl1pPr>
          </a:lstStyle>
          <a:p>
            <a:r>
              <a:rPr lang="en-US" dirty="0"/>
              <a:t>Header avenir demi </a:t>
            </a:r>
            <a:endParaRPr lang="en-GB" dirty="0"/>
          </a:p>
        </p:txBody>
      </p:sp>
      <p:sp>
        <p:nvSpPr>
          <p:cNvPr id="3" name="Footer Placeholder 2"/>
          <p:cNvSpPr>
            <a:spLocks noGrp="1"/>
          </p:cNvSpPr>
          <p:nvPr>
            <p:ph type="ftr" sz="quarter" idx="10"/>
          </p:nvPr>
        </p:nvSpPr>
        <p:spPr>
          <a:xfrm>
            <a:off x="6030516" y="6348353"/>
            <a:ext cx="2469355" cy="215901"/>
          </a:xfrm>
        </p:spPr>
        <p:txBody>
          <a:bodyPr/>
          <a:lstStyle/>
          <a:p>
            <a:endParaRPr lang="en-GB"/>
          </a:p>
        </p:txBody>
      </p:sp>
      <p:sp>
        <p:nvSpPr>
          <p:cNvPr id="4" name="Slide Number Placeholder 3"/>
          <p:cNvSpPr>
            <a:spLocks noGrp="1"/>
          </p:cNvSpPr>
          <p:nvPr>
            <p:ph type="sldNum" sz="quarter" idx="11"/>
          </p:nvPr>
        </p:nvSpPr>
        <p:spPr>
          <a:xfrm>
            <a:off x="8631900" y="6348353"/>
            <a:ext cx="161924" cy="215900"/>
          </a:xfrm>
        </p:spPr>
        <p:txBody>
          <a:bodyPr/>
          <a:lstStyle/>
          <a:p>
            <a:fld id="{F59CD943-D024-467A-B36E-F11E1285ED75}" type="slidenum">
              <a:rPr lang="en-GB" smtClean="0"/>
            </a:fld>
            <a:endParaRPr lang="en-GB"/>
          </a:p>
        </p:txBody>
      </p:sp>
      <p:sp>
        <p:nvSpPr>
          <p:cNvPr id="10" name="Text Placeholder 9"/>
          <p:cNvSpPr>
            <a:spLocks noGrp="1"/>
          </p:cNvSpPr>
          <p:nvPr>
            <p:ph type="body" sz="quarter" idx="13" hasCustomPrompt="1"/>
          </p:nvPr>
        </p:nvSpPr>
        <p:spPr>
          <a:xfrm>
            <a:off x="413148" y="753852"/>
            <a:ext cx="2408633" cy="336973"/>
          </a:xfrm>
          <a:prstGeom prst="rect">
            <a:avLst/>
          </a:prstGeom>
        </p:spPr>
        <p:txBody>
          <a:bodyPr lIns="0" tIns="0" rIns="0" bIns="0">
            <a:noAutofit/>
          </a:bodyPr>
          <a:lstStyle>
            <a:lvl1pPr marL="0" indent="0">
              <a:lnSpc>
                <a:spcPct val="90000"/>
              </a:lnSpc>
              <a:buNone/>
              <a:defRPr sz="1500">
                <a:solidFill>
                  <a:schemeClr val="tx1"/>
                </a:solidFill>
              </a:defRPr>
            </a:lvl1pPr>
          </a:lstStyle>
          <a:p>
            <a:pPr lvl="0"/>
            <a:r>
              <a:rPr lang="en-US" dirty="0"/>
              <a:t>Subhead avenir pro 20pt</a:t>
            </a:r>
            <a:endParaRPr lang="en-GB" dirty="0"/>
          </a:p>
        </p:txBody>
      </p:sp>
      <p:sp>
        <p:nvSpPr>
          <p:cNvPr id="13" name="Text Placeholder 12"/>
          <p:cNvSpPr>
            <a:spLocks noGrp="1"/>
          </p:cNvSpPr>
          <p:nvPr>
            <p:ph type="body" sz="quarter" idx="14"/>
          </p:nvPr>
        </p:nvSpPr>
        <p:spPr>
          <a:xfrm>
            <a:off x="413149" y="1808163"/>
            <a:ext cx="2408633" cy="4321175"/>
          </a:xfrm>
        </p:spPr>
        <p:txBody>
          <a:bodyPr/>
          <a:lstStyle>
            <a:lvl1pPr>
              <a:defRPr>
                <a:solidFill>
                  <a:schemeClr val="tx1"/>
                </a:solidFill>
              </a:defRPr>
            </a:lvl1pPr>
            <a:lvl2pPr>
              <a:defRPr>
                <a:solidFill>
                  <a:schemeClr val="tx1"/>
                </a:solidFill>
              </a:defRPr>
            </a:lvl2pPr>
            <a:lvl3pP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p:txBody>
      </p:sp>
      <p:sp>
        <p:nvSpPr>
          <p:cNvPr id="11" name="Chart Placeholder 10"/>
          <p:cNvSpPr>
            <a:spLocks noGrp="1"/>
          </p:cNvSpPr>
          <p:nvPr>
            <p:ph type="chart" sz="quarter" idx="15" hasCustomPrompt="1"/>
          </p:nvPr>
        </p:nvSpPr>
        <p:spPr>
          <a:xfrm>
            <a:off x="3518101" y="1089025"/>
            <a:ext cx="5212754" cy="3060700"/>
          </a:xfrm>
        </p:spPr>
        <p:txBody>
          <a:bodyPr tIns="108000"/>
          <a:lstStyle>
            <a:lvl1pPr marL="0" indent="0" algn="ctr">
              <a:buNone/>
              <a:defRPr sz="750">
                <a:solidFill>
                  <a:schemeClr val="accent1"/>
                </a:solidFill>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defRPr/>
            </a:pPr>
            <a:r>
              <a:rPr lang="en-US" dirty="0"/>
              <a:t>Click </a:t>
            </a:r>
            <a:r>
              <a:rPr lang="en-US" noProof="0" dirty="0"/>
              <a:t>center</a:t>
            </a:r>
            <a:r>
              <a:rPr lang="en-US" dirty="0"/>
              <a:t> icon to insert image </a:t>
            </a:r>
            <a:r>
              <a:rPr lang="en-GB" dirty="0"/>
              <a:t>graph or chart</a:t>
            </a:r>
            <a:endParaRPr lang="en-GB" dirty="0"/>
          </a:p>
        </p:txBody>
      </p:sp>
      <p:sp>
        <p:nvSpPr>
          <p:cNvPr id="12" name="Text Placeholder 9"/>
          <p:cNvSpPr>
            <a:spLocks noGrp="1"/>
          </p:cNvSpPr>
          <p:nvPr>
            <p:ph type="body" sz="quarter" idx="16" hasCustomPrompt="1"/>
          </p:nvPr>
        </p:nvSpPr>
        <p:spPr>
          <a:xfrm>
            <a:off x="3518101" y="368828"/>
            <a:ext cx="5212751" cy="359835"/>
          </a:xfrm>
          <a:prstGeom prst="rect">
            <a:avLst/>
          </a:prstGeom>
        </p:spPr>
        <p:txBody>
          <a:bodyPr lIns="0" tIns="0" rIns="0" bIns="0" anchor="t" anchorCtr="0">
            <a:noAutofit/>
          </a:bodyPr>
          <a:lstStyle>
            <a:lvl1pPr marL="0" indent="0" algn="l">
              <a:buNone/>
              <a:defRPr sz="1050">
                <a:solidFill>
                  <a:schemeClr val="tx1"/>
                </a:solidFill>
                <a:latin typeface="+mn-lt"/>
              </a:defRPr>
            </a:lvl1pPr>
          </a:lstStyle>
          <a:p>
            <a:pPr lvl="0"/>
            <a:r>
              <a:rPr lang="en-US"/>
              <a:t>Avenir Demi 14pt lorem ipsum dolor sit </a:t>
            </a:r>
            <a:r>
              <a:rPr lang="en-US" err="1"/>
              <a:t>amet</a:t>
            </a:r>
            <a:endParaRPr lang="en-US"/>
          </a:p>
        </p:txBody>
      </p:sp>
      <p:sp>
        <p:nvSpPr>
          <p:cNvPr id="14" name="Text Placeholder 9"/>
          <p:cNvSpPr>
            <a:spLocks noGrp="1"/>
          </p:cNvSpPr>
          <p:nvPr>
            <p:ph type="body" sz="quarter" idx="17" hasCustomPrompt="1"/>
          </p:nvPr>
        </p:nvSpPr>
        <p:spPr>
          <a:xfrm>
            <a:off x="3924300" y="4513789"/>
            <a:ext cx="1403748" cy="359835"/>
          </a:xfrm>
          <a:prstGeom prst="rect">
            <a:avLst/>
          </a:prstGeom>
        </p:spPr>
        <p:txBody>
          <a:bodyPr lIns="0" tIns="0" rIns="0" bIns="0" anchor="t" anchorCtr="0">
            <a:noAutofit/>
          </a:bodyPr>
          <a:lstStyle>
            <a:lvl1pPr marL="0" indent="0" algn="l">
              <a:buNone/>
              <a:defRPr sz="900">
                <a:solidFill>
                  <a:schemeClr val="tx1"/>
                </a:solidFill>
                <a:latin typeface="+mn-lt"/>
              </a:defRPr>
            </a:lvl1pPr>
          </a:lstStyle>
          <a:p>
            <a:pPr lvl="0"/>
            <a:r>
              <a:rPr lang="en-US"/>
              <a:t>Avenir Demi 12pt lorem ipsum dolor sit </a:t>
            </a:r>
            <a:r>
              <a:rPr lang="en-US" err="1"/>
              <a:t>amet</a:t>
            </a:r>
            <a:endParaRPr lang="en-US"/>
          </a:p>
        </p:txBody>
      </p:sp>
      <p:sp>
        <p:nvSpPr>
          <p:cNvPr id="15" name="Text Placeholder 9"/>
          <p:cNvSpPr>
            <a:spLocks noGrp="1"/>
          </p:cNvSpPr>
          <p:nvPr>
            <p:ph type="body" sz="quarter" idx="18" hasCustomPrompt="1"/>
          </p:nvPr>
        </p:nvSpPr>
        <p:spPr>
          <a:xfrm>
            <a:off x="6732983" y="4513789"/>
            <a:ext cx="1403748" cy="359835"/>
          </a:xfrm>
          <a:prstGeom prst="rect">
            <a:avLst/>
          </a:prstGeom>
        </p:spPr>
        <p:txBody>
          <a:bodyPr lIns="0" tIns="0" rIns="0" bIns="0" anchor="t" anchorCtr="0">
            <a:noAutofit/>
          </a:bodyPr>
          <a:lstStyle>
            <a:lvl1pPr marL="0" indent="0" algn="l">
              <a:buNone/>
              <a:defRPr sz="900">
                <a:solidFill>
                  <a:schemeClr val="tx1"/>
                </a:solidFill>
                <a:latin typeface="+mn-lt"/>
              </a:defRPr>
            </a:lvl1pPr>
          </a:lstStyle>
          <a:p>
            <a:pPr lvl="0"/>
            <a:r>
              <a:rPr lang="en-US"/>
              <a:t>Avenir Demi 12pt lorem ipsum dolor sit </a:t>
            </a:r>
            <a:r>
              <a:rPr lang="en-US" err="1"/>
              <a:t>amet</a:t>
            </a:r>
            <a:endParaRPr lang="en-US"/>
          </a:p>
        </p:txBody>
      </p:sp>
      <p:sp>
        <p:nvSpPr>
          <p:cNvPr id="16" name="Text Placeholder 9"/>
          <p:cNvSpPr>
            <a:spLocks noGrp="1"/>
          </p:cNvSpPr>
          <p:nvPr>
            <p:ph type="body" sz="quarter" idx="19" hasCustomPrompt="1"/>
          </p:nvPr>
        </p:nvSpPr>
        <p:spPr>
          <a:xfrm>
            <a:off x="3924300" y="5053539"/>
            <a:ext cx="1403748" cy="359835"/>
          </a:xfrm>
          <a:prstGeom prst="rect">
            <a:avLst/>
          </a:prstGeom>
        </p:spPr>
        <p:txBody>
          <a:bodyPr lIns="0" tIns="0" rIns="0" bIns="0" anchor="t" anchorCtr="0">
            <a:noAutofit/>
          </a:bodyPr>
          <a:lstStyle>
            <a:lvl1pPr marL="0" indent="0" algn="l">
              <a:buNone/>
              <a:defRPr sz="900">
                <a:solidFill>
                  <a:schemeClr val="tx1"/>
                </a:solidFill>
                <a:latin typeface="+mn-lt"/>
              </a:defRPr>
            </a:lvl1pPr>
          </a:lstStyle>
          <a:p>
            <a:pPr lvl="0"/>
            <a:r>
              <a:rPr lang="en-US"/>
              <a:t>Avenir Demi 12pt lorem ipsum dolor sit </a:t>
            </a:r>
            <a:r>
              <a:rPr lang="en-US" err="1"/>
              <a:t>amet</a:t>
            </a:r>
            <a:endParaRPr lang="en-US"/>
          </a:p>
        </p:txBody>
      </p:sp>
      <p:sp>
        <p:nvSpPr>
          <p:cNvPr id="17" name="Text Placeholder 9"/>
          <p:cNvSpPr>
            <a:spLocks noGrp="1"/>
          </p:cNvSpPr>
          <p:nvPr>
            <p:ph type="body" sz="quarter" idx="20" hasCustomPrompt="1"/>
          </p:nvPr>
        </p:nvSpPr>
        <p:spPr>
          <a:xfrm>
            <a:off x="6732983" y="5053539"/>
            <a:ext cx="1403748" cy="359835"/>
          </a:xfrm>
          <a:prstGeom prst="rect">
            <a:avLst/>
          </a:prstGeom>
        </p:spPr>
        <p:txBody>
          <a:bodyPr lIns="0" tIns="0" rIns="0" bIns="0" anchor="t" anchorCtr="0">
            <a:noAutofit/>
          </a:bodyPr>
          <a:lstStyle>
            <a:lvl1pPr marL="0" indent="0" algn="l">
              <a:buNone/>
              <a:defRPr sz="900">
                <a:solidFill>
                  <a:schemeClr val="tx1"/>
                </a:solidFill>
                <a:latin typeface="+mn-lt"/>
              </a:defRPr>
            </a:lvl1pPr>
          </a:lstStyle>
          <a:p>
            <a:pPr lvl="0"/>
            <a:r>
              <a:rPr lang="en-US"/>
              <a:t>Avenir Demi 12pt lorem ipsum dolor sit </a:t>
            </a:r>
            <a:r>
              <a:rPr lang="en-US" err="1"/>
              <a:t>amet</a:t>
            </a:r>
            <a:endParaRPr lang="en-US"/>
          </a:p>
        </p:txBody>
      </p:sp>
      <p:sp>
        <p:nvSpPr>
          <p:cNvPr id="18" name="Text Placeholder 9"/>
          <p:cNvSpPr>
            <a:spLocks noGrp="1"/>
          </p:cNvSpPr>
          <p:nvPr>
            <p:ph type="body" sz="quarter" idx="21" hasCustomPrompt="1"/>
          </p:nvPr>
        </p:nvSpPr>
        <p:spPr>
          <a:xfrm>
            <a:off x="3924300" y="5593818"/>
            <a:ext cx="1403748" cy="359835"/>
          </a:xfrm>
          <a:prstGeom prst="rect">
            <a:avLst/>
          </a:prstGeom>
        </p:spPr>
        <p:txBody>
          <a:bodyPr lIns="0" tIns="0" rIns="0" bIns="0" anchor="t" anchorCtr="0">
            <a:noAutofit/>
          </a:bodyPr>
          <a:lstStyle>
            <a:lvl1pPr marL="0" indent="0" algn="l">
              <a:buNone/>
              <a:defRPr sz="900">
                <a:solidFill>
                  <a:schemeClr val="tx1"/>
                </a:solidFill>
                <a:latin typeface="+mn-lt"/>
              </a:defRPr>
            </a:lvl1pPr>
          </a:lstStyle>
          <a:p>
            <a:pPr lvl="0"/>
            <a:r>
              <a:rPr lang="en-US"/>
              <a:t>Avenir Demi 12pt lorem ipsum dolor sit </a:t>
            </a:r>
            <a:r>
              <a:rPr lang="en-US" err="1"/>
              <a:t>amet</a:t>
            </a:r>
            <a:endParaRPr lang="en-US"/>
          </a:p>
        </p:txBody>
      </p:sp>
      <p:sp>
        <p:nvSpPr>
          <p:cNvPr id="19" name="Text Placeholder 9"/>
          <p:cNvSpPr>
            <a:spLocks noGrp="1"/>
          </p:cNvSpPr>
          <p:nvPr>
            <p:ph type="body" sz="quarter" idx="22" hasCustomPrompt="1"/>
          </p:nvPr>
        </p:nvSpPr>
        <p:spPr>
          <a:xfrm>
            <a:off x="6732983" y="5593818"/>
            <a:ext cx="1403748" cy="359835"/>
          </a:xfrm>
          <a:prstGeom prst="rect">
            <a:avLst/>
          </a:prstGeom>
        </p:spPr>
        <p:txBody>
          <a:bodyPr lIns="0" tIns="0" rIns="0" bIns="0" anchor="t" anchorCtr="0">
            <a:noAutofit/>
          </a:bodyPr>
          <a:lstStyle>
            <a:lvl1pPr marL="0" indent="0" algn="l">
              <a:buNone/>
              <a:defRPr sz="900">
                <a:solidFill>
                  <a:schemeClr val="tx1"/>
                </a:solidFill>
                <a:latin typeface="+mn-lt"/>
              </a:defRPr>
            </a:lvl1pPr>
          </a:lstStyle>
          <a:p>
            <a:pPr lvl="0"/>
            <a:r>
              <a:rPr lang="en-US"/>
              <a:t>Avenir Demi 12pt lorem ipsum dolor sit </a:t>
            </a:r>
            <a:r>
              <a:rPr lang="en-US" err="1"/>
              <a:t>amet</a:t>
            </a:r>
            <a:endParaRPr lang="en-US"/>
          </a:p>
        </p:txBody>
      </p:sp>
      <p:sp>
        <p:nvSpPr>
          <p:cNvPr id="20" name="Text Placeholder 9"/>
          <p:cNvSpPr>
            <a:spLocks noGrp="1"/>
          </p:cNvSpPr>
          <p:nvPr>
            <p:ph type="body" sz="quarter" idx="23" hasCustomPrompt="1"/>
          </p:nvPr>
        </p:nvSpPr>
        <p:spPr>
          <a:xfrm>
            <a:off x="3518101" y="4508500"/>
            <a:ext cx="162000" cy="216000"/>
          </a:xfrm>
          <a:prstGeom prst="rect">
            <a:avLst/>
          </a:prstGeom>
          <a:solidFill>
            <a:schemeClr val="accent1"/>
          </a:solidFill>
        </p:spPr>
        <p:txBody>
          <a:bodyPr lIns="0" tIns="0" rIns="0" bIns="0" anchor="ctr" anchorCtr="0">
            <a:noAutofit/>
          </a:bodyPr>
          <a:lstStyle>
            <a:lvl1pPr marL="0" indent="0" algn="ctr">
              <a:buNone/>
              <a:defRPr sz="900" cap="all" baseline="0">
                <a:solidFill>
                  <a:schemeClr val="bg1"/>
                </a:solidFill>
                <a:latin typeface="+mj-lt"/>
              </a:defRPr>
            </a:lvl1pPr>
          </a:lstStyle>
          <a:p>
            <a:pPr lvl="0"/>
            <a:r>
              <a:rPr lang="en-US"/>
              <a:t>a</a:t>
            </a:r>
            <a:endParaRPr lang="en-US"/>
          </a:p>
        </p:txBody>
      </p:sp>
      <p:sp>
        <p:nvSpPr>
          <p:cNvPr id="21" name="Text Placeholder 9"/>
          <p:cNvSpPr>
            <a:spLocks noGrp="1"/>
          </p:cNvSpPr>
          <p:nvPr>
            <p:ph type="body" sz="quarter" idx="24" hasCustomPrompt="1"/>
          </p:nvPr>
        </p:nvSpPr>
        <p:spPr>
          <a:xfrm>
            <a:off x="3518101" y="5053475"/>
            <a:ext cx="162000" cy="216000"/>
          </a:xfrm>
          <a:prstGeom prst="rect">
            <a:avLst/>
          </a:prstGeom>
          <a:solidFill>
            <a:schemeClr val="accent2"/>
          </a:solidFill>
        </p:spPr>
        <p:txBody>
          <a:bodyPr lIns="0" tIns="0" rIns="0" bIns="0" anchor="ctr" anchorCtr="0">
            <a:noAutofit/>
          </a:bodyPr>
          <a:lstStyle>
            <a:lvl1pPr marL="0" indent="0" algn="ctr">
              <a:buNone/>
              <a:defRPr sz="900" cap="all" baseline="0">
                <a:solidFill>
                  <a:schemeClr val="bg1"/>
                </a:solidFill>
                <a:latin typeface="+mj-lt"/>
              </a:defRPr>
            </a:lvl1pPr>
          </a:lstStyle>
          <a:p>
            <a:pPr lvl="0"/>
            <a:r>
              <a:rPr lang="en-US"/>
              <a:t>b</a:t>
            </a:r>
            <a:endParaRPr lang="en-US"/>
          </a:p>
        </p:txBody>
      </p:sp>
      <p:sp>
        <p:nvSpPr>
          <p:cNvPr id="22" name="Text Placeholder 9"/>
          <p:cNvSpPr>
            <a:spLocks noGrp="1"/>
          </p:cNvSpPr>
          <p:nvPr>
            <p:ph type="body" sz="quarter" idx="25" hasCustomPrompt="1"/>
          </p:nvPr>
        </p:nvSpPr>
        <p:spPr>
          <a:xfrm>
            <a:off x="3518101" y="5598450"/>
            <a:ext cx="162000" cy="216000"/>
          </a:xfrm>
          <a:prstGeom prst="rect">
            <a:avLst/>
          </a:prstGeom>
          <a:solidFill>
            <a:schemeClr val="accent3"/>
          </a:solidFill>
        </p:spPr>
        <p:txBody>
          <a:bodyPr lIns="0" tIns="0" rIns="0" bIns="0" anchor="ctr" anchorCtr="0">
            <a:noAutofit/>
          </a:bodyPr>
          <a:lstStyle>
            <a:lvl1pPr marL="0" indent="0" algn="ctr">
              <a:buNone/>
              <a:defRPr sz="900" cap="all" baseline="0">
                <a:solidFill>
                  <a:schemeClr val="bg1"/>
                </a:solidFill>
                <a:latin typeface="+mj-lt"/>
              </a:defRPr>
            </a:lvl1pPr>
          </a:lstStyle>
          <a:p>
            <a:pPr lvl="0"/>
            <a:r>
              <a:rPr lang="en-US"/>
              <a:t>c</a:t>
            </a:r>
            <a:endParaRPr lang="en-US"/>
          </a:p>
        </p:txBody>
      </p:sp>
      <p:sp>
        <p:nvSpPr>
          <p:cNvPr id="23" name="Text Placeholder 9"/>
          <p:cNvSpPr>
            <a:spLocks noGrp="1"/>
          </p:cNvSpPr>
          <p:nvPr>
            <p:ph type="body" sz="quarter" idx="26" hasCustomPrompt="1"/>
          </p:nvPr>
        </p:nvSpPr>
        <p:spPr>
          <a:xfrm>
            <a:off x="6331050" y="4508500"/>
            <a:ext cx="162000" cy="216000"/>
          </a:xfrm>
          <a:prstGeom prst="rect">
            <a:avLst/>
          </a:prstGeom>
          <a:solidFill>
            <a:schemeClr val="accent4"/>
          </a:solidFill>
        </p:spPr>
        <p:txBody>
          <a:bodyPr lIns="0" tIns="0" rIns="0" bIns="0" anchor="ctr" anchorCtr="0">
            <a:noAutofit/>
          </a:bodyPr>
          <a:lstStyle>
            <a:lvl1pPr marL="0" indent="0" algn="ctr">
              <a:buNone/>
              <a:defRPr sz="900" cap="all" baseline="0">
                <a:solidFill>
                  <a:schemeClr val="bg1"/>
                </a:solidFill>
                <a:latin typeface="+mj-lt"/>
              </a:defRPr>
            </a:lvl1pPr>
          </a:lstStyle>
          <a:p>
            <a:pPr lvl="0"/>
            <a:r>
              <a:rPr lang="en-US"/>
              <a:t>d</a:t>
            </a:r>
            <a:endParaRPr lang="en-US"/>
          </a:p>
        </p:txBody>
      </p:sp>
      <p:sp>
        <p:nvSpPr>
          <p:cNvPr id="24" name="Text Placeholder 9"/>
          <p:cNvSpPr>
            <a:spLocks noGrp="1"/>
          </p:cNvSpPr>
          <p:nvPr>
            <p:ph type="body" sz="quarter" idx="27" hasCustomPrompt="1"/>
          </p:nvPr>
        </p:nvSpPr>
        <p:spPr>
          <a:xfrm>
            <a:off x="6331050" y="5053475"/>
            <a:ext cx="162000" cy="216000"/>
          </a:xfrm>
          <a:prstGeom prst="rect">
            <a:avLst/>
          </a:prstGeom>
          <a:solidFill>
            <a:schemeClr val="accent5"/>
          </a:solidFill>
        </p:spPr>
        <p:txBody>
          <a:bodyPr lIns="0" tIns="0" rIns="0" bIns="0" anchor="ctr" anchorCtr="0">
            <a:noAutofit/>
          </a:bodyPr>
          <a:lstStyle>
            <a:lvl1pPr marL="0" indent="0" algn="ctr">
              <a:buNone/>
              <a:defRPr sz="900" cap="all" baseline="0">
                <a:solidFill>
                  <a:schemeClr val="bg1"/>
                </a:solidFill>
                <a:latin typeface="+mj-lt"/>
              </a:defRPr>
            </a:lvl1pPr>
          </a:lstStyle>
          <a:p>
            <a:pPr lvl="0"/>
            <a:r>
              <a:rPr lang="en-US"/>
              <a:t>e</a:t>
            </a:r>
            <a:endParaRPr lang="en-US"/>
          </a:p>
        </p:txBody>
      </p:sp>
      <p:sp>
        <p:nvSpPr>
          <p:cNvPr id="25" name="Text Placeholder 9"/>
          <p:cNvSpPr>
            <a:spLocks noGrp="1"/>
          </p:cNvSpPr>
          <p:nvPr>
            <p:ph type="body" sz="quarter" idx="28" hasCustomPrompt="1"/>
          </p:nvPr>
        </p:nvSpPr>
        <p:spPr>
          <a:xfrm>
            <a:off x="6331050" y="5598450"/>
            <a:ext cx="162000" cy="216000"/>
          </a:xfrm>
          <a:prstGeom prst="rect">
            <a:avLst/>
          </a:prstGeom>
          <a:solidFill>
            <a:schemeClr val="accent6"/>
          </a:solidFill>
        </p:spPr>
        <p:txBody>
          <a:bodyPr lIns="0" tIns="0" rIns="0" bIns="0" anchor="ctr" anchorCtr="0">
            <a:noAutofit/>
          </a:bodyPr>
          <a:lstStyle>
            <a:lvl1pPr marL="0" indent="0" algn="ctr">
              <a:buNone/>
              <a:defRPr sz="900" cap="all" baseline="0">
                <a:solidFill>
                  <a:schemeClr val="bg1"/>
                </a:solidFill>
                <a:latin typeface="+mj-lt"/>
              </a:defRPr>
            </a:lvl1pPr>
          </a:lstStyle>
          <a:p>
            <a:pPr lvl="0"/>
            <a:r>
              <a:rPr lang="en-US"/>
              <a:t>f</a:t>
            </a:r>
            <a:endParaRPr lang="en-US"/>
          </a:p>
        </p:txBody>
      </p:sp>
      <p:pic>
        <p:nvPicPr>
          <p:cNvPr id="6" name="Picture Placeholder 13"/>
          <p:cNvPicPr>
            <a:picLocks noChangeAspect="1"/>
          </p:cNvPicPr>
          <p:nvPr userDrawn="1"/>
        </p:nvPicPr>
        <p:blipFill rotWithShape="1">
          <a:blip r:embed="rId2" cstate="print">
            <a:extLst>
              <a:ext uri="{96DAC541-7B7A-43D3-8B79-37D633B846F1}">
                <asvg:svgBlip xmlns:asvg="http://schemas.microsoft.com/office/drawing/2016/SVG/main" r:embed="rId3"/>
              </a:ext>
            </a:extLst>
          </a:blip>
          <a:srcRect l="6945" t="19498" r="6909" b="15243"/>
          <a:stretch>
            <a:fillRect/>
          </a:stretch>
        </p:blipFill>
        <p:spPr>
          <a:xfrm>
            <a:off x="411362" y="6308725"/>
            <a:ext cx="1036064" cy="30976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8.jpeg"/><Relationship Id="rId17" Type="http://schemas.openxmlformats.org/officeDocument/2006/relationships/image" Target="../media/image7.png"/><Relationship Id="rId16" Type="http://schemas.openxmlformats.org/officeDocument/2006/relationships/image" Target="../media/image6.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bwMode="auto">
          <a:xfrm>
            <a:off x="0" y="285750"/>
            <a:ext cx="9155113" cy="911225"/>
            <a:chOff x="0" y="0"/>
            <a:chExt cx="5768" cy="635"/>
          </a:xfrm>
        </p:grpSpPr>
        <p:sp>
          <p:nvSpPr>
            <p:cNvPr id="1032" name="Rectangle 3"/>
            <p:cNvSpPr>
              <a:spLocks noChangeArrowheads="1"/>
            </p:cNvSpPr>
            <p:nvPr userDrawn="1"/>
          </p:nvSpPr>
          <p:spPr bwMode="auto">
            <a:xfrm>
              <a:off x="2" y="0"/>
              <a:ext cx="5766" cy="635"/>
            </a:xfrm>
            <a:prstGeom prst="rect">
              <a:avLst/>
            </a:prstGeom>
            <a:gradFill rotWithShape="1">
              <a:gsLst>
                <a:gs pos="0">
                  <a:schemeClr val="accent1"/>
                </a:gs>
                <a:gs pos="100000">
                  <a:schemeClr val="tx1"/>
                </a:gs>
              </a:gsLst>
              <a:lin ang="0" scaled="1"/>
            </a:gradFill>
            <a:ln>
              <a:noFill/>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zh-CN" altLang="en-US">
                <a:ea typeface="宋体" panose="02010600030101010101" pitchFamily="2" charset="-122"/>
              </a:endParaRPr>
            </a:p>
          </p:txBody>
        </p:sp>
        <p:sp>
          <p:nvSpPr>
            <p:cNvPr id="1028" name="未知"/>
            <p:cNvSpPr/>
            <p:nvPr userDrawn="1"/>
          </p:nvSpPr>
          <p:spPr bwMode="auto">
            <a:xfrm flipH="1" flipV="1">
              <a:off x="2266" y="0"/>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ln>
            <a:effectLst/>
          </p:spPr>
          <p:txBody>
            <a:bodyPr/>
            <a:lstStyle/>
            <a:p>
              <a:pPr>
                <a:defRPr/>
              </a:pPr>
              <a:endParaRPr lang="zh-CN" altLang="en-US">
                <a:ea typeface="宋体" panose="02010600030101010101" pitchFamily="2" charset="-122"/>
              </a:endParaRPr>
            </a:p>
          </p:txBody>
        </p:sp>
        <p:sp>
          <p:nvSpPr>
            <p:cNvPr id="2" name="未知"/>
            <p:cNvSpPr/>
            <p:nvPr userDrawn="1"/>
          </p:nvSpPr>
          <p:spPr bwMode="auto">
            <a:xfrm>
              <a:off x="0" y="318"/>
              <a:ext cx="3702" cy="312"/>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ln>
            <a:effectLst/>
          </p:spPr>
          <p:txBody>
            <a:bodyPr/>
            <a:lstStyle/>
            <a:p>
              <a:pPr>
                <a:defRPr/>
              </a:pPr>
              <a:endParaRPr lang="zh-CN" altLang="en-US">
                <a:ea typeface="宋体" panose="02010600030101010101" pitchFamily="2" charset="-122"/>
              </a:endParaRPr>
            </a:p>
          </p:txBody>
        </p:sp>
      </p:grpSp>
      <p:sp>
        <p:nvSpPr>
          <p:cNvPr id="1030" name="Rectangle 6"/>
          <p:cNvSpPr>
            <a:spLocks noChangeArrowheads="1"/>
          </p:cNvSpPr>
          <p:nvPr/>
        </p:nvSpPr>
        <p:spPr bwMode="auto">
          <a:xfrm>
            <a:off x="0"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ln>
          <a:effectLst/>
        </p:spPr>
        <p:txBody>
          <a:bodyPr wrap="none" anchor="ctr"/>
          <a:lstStyle/>
          <a:p>
            <a:pPr>
              <a:defRPr/>
            </a:pPr>
            <a:endParaRPr lang="zh-CN" altLang="en-US">
              <a:ea typeface="宋体" panose="02010600030101010101" pitchFamily="2" charset="-122"/>
            </a:endParaRPr>
          </a:p>
        </p:txBody>
      </p:sp>
      <p:sp>
        <p:nvSpPr>
          <p:cNvPr id="1031" name="Rectangle 7"/>
          <p:cNvSpPr>
            <a:spLocks noChangeArrowheads="1"/>
          </p:cNvSpPr>
          <p:nvPr/>
        </p:nvSpPr>
        <p:spPr bwMode="auto">
          <a:xfrm>
            <a:off x="11113" y="1235075"/>
            <a:ext cx="9132887" cy="158750"/>
          </a:xfrm>
          <a:prstGeom prst="rect">
            <a:avLst/>
          </a:prstGeom>
          <a:gradFill rotWithShape="0">
            <a:gsLst>
              <a:gs pos="0">
                <a:schemeClr val="bg2"/>
              </a:gs>
              <a:gs pos="100000">
                <a:schemeClr val="bg2">
                  <a:gamma/>
                  <a:tint val="0"/>
                  <a:invGamma/>
                </a:schemeClr>
              </a:gs>
            </a:gsLst>
            <a:lin ang="5400000" scaled="1"/>
          </a:gradFill>
          <a:ln w="9525">
            <a:noFill/>
            <a:miter lim="800000"/>
          </a:ln>
          <a:effectLst/>
        </p:spPr>
        <p:txBody>
          <a:bodyPr wrap="none" anchor="ctr"/>
          <a:lstStyle/>
          <a:p>
            <a:pPr>
              <a:defRPr/>
            </a:pPr>
            <a:endParaRPr lang="zh-CN" altLang="en-US">
              <a:ea typeface="宋体" panose="02010600030101010101" pitchFamily="2" charset="-122"/>
            </a:endParaRPr>
          </a:p>
        </p:txBody>
      </p:sp>
      <p:pic>
        <p:nvPicPr>
          <p:cNvPr id="1029" name="Picture 8" descr="Untitled-1 copy"/>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0825" y="3825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Untitled-1 copy"/>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1550" y="765175"/>
            <a:ext cx="3587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a 拷贝"/>
          <p:cNvPicPr>
            <a:picLocks noChangeAspect="1" noChangeArrowheads="1"/>
          </p:cNvPicPr>
          <p:nvPr userDrawn="1"/>
        </p:nvPicPr>
        <p:blipFill>
          <a:blip r:embed="rId18">
            <a:clrChange>
              <a:clrFrom>
                <a:srgbClr val="FDFDFD"/>
              </a:clrFrom>
              <a:clrTo>
                <a:srgbClr val="FDFDFD">
                  <a:alpha val="0"/>
                </a:srgbClr>
              </a:clrTo>
            </a:clrChange>
            <a:extLst>
              <a:ext uri="{28A0092B-C50C-407E-A947-70E740481C1C}">
                <a14:useLocalDpi xmlns:a14="http://schemas.microsoft.com/office/drawing/2010/main" val="0"/>
              </a:ext>
            </a:extLst>
          </a:blip>
          <a:srcRect l="11267" r="30153" b="9283"/>
          <a:stretch>
            <a:fillRect/>
          </a:stretch>
        </p:blipFill>
        <p:spPr bwMode="auto">
          <a:xfrm>
            <a:off x="8101013" y="260350"/>
            <a:ext cx="104298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200">
          <a:solidFill>
            <a:schemeClr val="bg1"/>
          </a:solidFill>
          <a:latin typeface="Verdana" panose="020B0604030504040204" pitchFamily="34" charset="0"/>
        </a:defRPr>
      </a:lvl2pPr>
      <a:lvl3pPr algn="r" rtl="0" eaLnBrk="0" fontAlgn="base" hangingPunct="0">
        <a:spcBef>
          <a:spcPct val="0"/>
        </a:spcBef>
        <a:spcAft>
          <a:spcPct val="0"/>
        </a:spcAft>
        <a:defRPr sz="3200">
          <a:solidFill>
            <a:schemeClr val="bg1"/>
          </a:solidFill>
          <a:latin typeface="Verdana" panose="020B0604030504040204" pitchFamily="34" charset="0"/>
        </a:defRPr>
      </a:lvl3pPr>
      <a:lvl4pPr algn="r" rtl="0" eaLnBrk="0" fontAlgn="base" hangingPunct="0">
        <a:spcBef>
          <a:spcPct val="0"/>
        </a:spcBef>
        <a:spcAft>
          <a:spcPct val="0"/>
        </a:spcAft>
        <a:defRPr sz="3200">
          <a:solidFill>
            <a:schemeClr val="bg1"/>
          </a:solidFill>
          <a:latin typeface="Verdana" panose="020B0604030504040204" pitchFamily="34" charset="0"/>
        </a:defRPr>
      </a:lvl4pPr>
      <a:lvl5pPr algn="r" rtl="0" eaLnBrk="0" fontAlgn="base" hangingPunct="0">
        <a:spcBef>
          <a:spcPct val="0"/>
        </a:spcBef>
        <a:spcAft>
          <a:spcPct val="0"/>
        </a:spcAft>
        <a:defRPr sz="3200">
          <a:solidFill>
            <a:schemeClr val="bg1"/>
          </a:solidFill>
          <a:latin typeface="Verdana" panose="020B0604030504040204" pitchFamily="34" charset="0"/>
        </a:defRPr>
      </a:lvl5pPr>
      <a:lvl6pPr marL="457200" algn="r" rtl="0" fontAlgn="base">
        <a:spcBef>
          <a:spcPct val="0"/>
        </a:spcBef>
        <a:spcAft>
          <a:spcPct val="0"/>
        </a:spcAft>
        <a:defRPr sz="3200">
          <a:solidFill>
            <a:schemeClr val="bg1"/>
          </a:solidFill>
          <a:latin typeface="Verdana" panose="020B0604030504040204" pitchFamily="34" charset="0"/>
        </a:defRPr>
      </a:lvl6pPr>
      <a:lvl7pPr marL="914400" algn="r" rtl="0" fontAlgn="base">
        <a:spcBef>
          <a:spcPct val="0"/>
        </a:spcBef>
        <a:spcAft>
          <a:spcPct val="0"/>
        </a:spcAft>
        <a:defRPr sz="3200">
          <a:solidFill>
            <a:schemeClr val="bg1"/>
          </a:solidFill>
          <a:latin typeface="Verdana" panose="020B0604030504040204" pitchFamily="34" charset="0"/>
        </a:defRPr>
      </a:lvl7pPr>
      <a:lvl8pPr marL="1371600" algn="r" rtl="0" fontAlgn="base">
        <a:spcBef>
          <a:spcPct val="0"/>
        </a:spcBef>
        <a:spcAft>
          <a:spcPct val="0"/>
        </a:spcAft>
        <a:defRPr sz="3200">
          <a:solidFill>
            <a:schemeClr val="bg1"/>
          </a:solidFill>
          <a:latin typeface="Verdana" panose="020B0604030504040204" pitchFamily="34" charset="0"/>
        </a:defRPr>
      </a:lvl8pPr>
      <a:lvl9pPr marL="1828800" algn="r" rtl="0" fontAlgn="base">
        <a:spcBef>
          <a:spcPct val="0"/>
        </a:spcBef>
        <a:spcAft>
          <a:spcPct val="0"/>
        </a:spcAft>
        <a:defRPr sz="3200">
          <a:solidFill>
            <a:schemeClr val="bg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tx1"/>
        </a:buClr>
        <a:buSzPct val="120000"/>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5000"/>
        <a:buFont typeface="Arial" panose="020B0604020202020204" pitchFamily="34" charset="0"/>
        <a:buChar char="–"/>
        <a:defRPr sz="2400">
          <a:solidFill>
            <a:schemeClr val="tx2"/>
          </a:solidFill>
          <a:latin typeface="+mn-lt"/>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SzPct val="75000"/>
        <a:buFont typeface="Arial" panose="020B0604020202020204"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5pPr>
      <a:lvl6pPr marL="2514600" indent="-228600" algn="l" rtl="0" fontAlgn="base">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6pPr>
      <a:lvl7pPr marL="2971800" indent="-228600" algn="l" rtl="0" fontAlgn="base">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7pPr>
      <a:lvl8pPr marL="3429000" indent="-228600" algn="l" rtl="0" fontAlgn="base">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8pPr>
      <a:lvl9pPr marL="3886200" indent="-228600" algn="l" rtl="0" fontAlgn="base">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jpeg"/></Relationships>
</file>

<file path=ppt/slides/_rels/slide10.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2" Type="http://schemas.openxmlformats.org/officeDocument/2006/relationships/notesSlide" Target="../notesSlides/notesSlide3.xml"/><Relationship Id="rId11" Type="http://schemas.openxmlformats.org/officeDocument/2006/relationships/slideLayout" Target="../slideLayouts/slideLayout2.xml"/><Relationship Id="rId10" Type="http://schemas.openxmlformats.org/officeDocument/2006/relationships/image" Target="../media/image31.pn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4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6" Type="http://schemas.openxmlformats.org/officeDocument/2006/relationships/slideLayout" Target="../slideLayouts/slideLayout2.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49.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tags" Target="../tags/tag28.xml"/><Relationship Id="rId3" Type="http://schemas.openxmlformats.org/officeDocument/2006/relationships/image" Target="../media/image12.png"/><Relationship Id="rId2" Type="http://schemas.openxmlformats.org/officeDocument/2006/relationships/tags" Target="../tags/tag27.xml"/><Relationship Id="rId1" Type="http://schemas.openxmlformats.org/officeDocument/2006/relationships/tags" Target="../tags/tag26.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hyperlink" Target="http://intlnet.pqilintl.net/sites/salesmarketing/marcomms/Marketing%20Image%20Bank/education.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35915" y="2636520"/>
            <a:ext cx="865314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sz="4000" dirty="0">
                <a:solidFill>
                  <a:schemeClr val="bg1"/>
                </a:solidFill>
                <a:effectLst>
                  <a:glow rad="63500">
                    <a:schemeClr val="accent1">
                      <a:satMod val="175000"/>
                      <a:alpha val="40000"/>
                    </a:schemeClr>
                  </a:glow>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PQDT帮您获取国外高校博硕士论文</a:t>
            </a:r>
            <a:endParaRPr sz="4000" dirty="0">
              <a:solidFill>
                <a:schemeClr val="bg1"/>
              </a:solidFill>
              <a:effectLst>
                <a:glow rad="63500">
                  <a:schemeClr val="accent1">
                    <a:satMod val="175000"/>
                    <a:alpha val="40000"/>
                  </a:schemeClr>
                </a:glow>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5123" name="Group 3"/>
          <p:cNvGrpSpPr/>
          <p:nvPr/>
        </p:nvGrpSpPr>
        <p:grpSpPr bwMode="auto">
          <a:xfrm>
            <a:off x="3635058" y="260668"/>
            <a:ext cx="5407025" cy="522287"/>
            <a:chOff x="201" y="-12"/>
            <a:chExt cx="3406" cy="329"/>
          </a:xfrm>
        </p:grpSpPr>
        <p:pic>
          <p:nvPicPr>
            <p:cNvPr id="5126" name="Picture 4" descr="a 拷贝"/>
            <p:cNvPicPr>
              <a:picLocks noChangeAspect="1" noChangeArrowheads="1"/>
            </p:cNvPicPr>
            <p:nvPr/>
          </p:nvPicPr>
          <p:blipFill>
            <a:blip r:embed="rId1">
              <a:clrChange>
                <a:clrFrom>
                  <a:srgbClr val="FDFDFD"/>
                </a:clrFrom>
                <a:clrTo>
                  <a:srgbClr val="FDFDFD">
                    <a:alpha val="0"/>
                  </a:srgbClr>
                </a:clrTo>
              </a:clrChange>
              <a:extLst>
                <a:ext uri="{28A0092B-C50C-407E-A947-70E740481C1C}">
                  <a14:useLocalDpi xmlns:a14="http://schemas.microsoft.com/office/drawing/2010/main" val="0"/>
                </a:ext>
              </a:extLst>
            </a:blip>
            <a:srcRect l="11267" r="30153" b="9283"/>
            <a:stretch>
              <a:fillRect/>
            </a:stretch>
          </p:blipFill>
          <p:spPr bwMode="auto">
            <a:xfrm>
              <a:off x="201" y="33"/>
              <a:ext cx="27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5"/>
            <p:cNvSpPr txBox="1">
              <a:spLocks noChangeArrowheads="1"/>
            </p:cNvSpPr>
            <p:nvPr/>
          </p:nvSpPr>
          <p:spPr bwMode="auto">
            <a:xfrm>
              <a:off x="369" y="-12"/>
              <a:ext cx="3238"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zh-TW" altLang="en-US" sz="2800">
                  <a:solidFill>
                    <a:schemeClr val="bg1"/>
                  </a:solidFill>
                  <a:latin typeface="Arial" panose="020B0604020202020204" pitchFamily="34" charset="0"/>
                  <a:ea typeface="华文隶书" panose="02010800040101010101" pitchFamily="2" charset="-122"/>
                </a:rPr>
                <a:t>北京中</a:t>
              </a:r>
              <a:r>
                <a:rPr lang="zh-CN" altLang="en-US" sz="2800">
                  <a:solidFill>
                    <a:schemeClr val="bg1"/>
                  </a:solidFill>
                  <a:latin typeface="Arial" panose="020B0604020202020204" pitchFamily="34" charset="0"/>
                  <a:ea typeface="华文隶书" panose="02010800040101010101" pitchFamily="2" charset="-122"/>
                </a:rPr>
                <a:t>科进出口有限责任公司</a:t>
              </a:r>
              <a:endParaRPr lang="zh-CN" altLang="en-US" sz="2800">
                <a:solidFill>
                  <a:schemeClr val="bg1"/>
                </a:solidFill>
                <a:latin typeface="Arial" panose="020B0604020202020204" pitchFamily="34" charset="0"/>
                <a:ea typeface="华文隶书" panose="02010800040101010101" pitchFamily="2" charset="-122"/>
              </a:endParaRPr>
            </a:p>
          </p:txBody>
        </p:sp>
      </p:grpSp>
      <p:sp>
        <p:nvSpPr>
          <p:cNvPr id="5124" name="TextBox 5"/>
          <p:cNvSpPr txBox="1">
            <a:spLocks noChangeArrowheads="1"/>
          </p:cNvSpPr>
          <p:nvPr/>
        </p:nvSpPr>
        <p:spPr bwMode="auto">
          <a:xfrm>
            <a:off x="6482081" y="5000496"/>
            <a:ext cx="2844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zh-CN" sz="3200" dirty="0">
                <a:ea typeface="宋体" panose="02010600030101010101" pitchFamily="2" charset="-122"/>
              </a:rPr>
              <a:t> </a:t>
            </a:r>
            <a:endParaRPr lang="en-US" altLang="zh-CN" sz="2400" dirty="0">
              <a:ea typeface="宋体" panose="02010600030101010101" pitchFamily="2" charset="-122"/>
            </a:endParaRPr>
          </a:p>
        </p:txBody>
      </p:sp>
      <p:sp>
        <p:nvSpPr>
          <p:cNvPr id="5125" name="文本框 1"/>
          <p:cNvSpPr txBox="1">
            <a:spLocks noChangeArrowheads="1"/>
          </p:cNvSpPr>
          <p:nvPr/>
        </p:nvSpPr>
        <p:spPr bwMode="auto">
          <a:xfrm>
            <a:off x="6902450" y="5000625"/>
            <a:ext cx="18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zh-CN" altLang="en-US" sz="2800">
              <a:ea typeface="宋体" panose="02010600030101010101" pitchFamily="2" charset="-122"/>
            </a:endParaRPr>
          </a:p>
        </p:txBody>
      </p:sp>
      <p:pic>
        <p:nvPicPr>
          <p:cNvPr id="2" name="图片 1" descr="logo"/>
          <p:cNvPicPr>
            <a:picLocks noChangeAspect="1"/>
          </p:cNvPicPr>
          <p:nvPr/>
        </p:nvPicPr>
        <p:blipFill>
          <a:blip r:embed="rId2"/>
          <a:srcRect r="42491"/>
          <a:stretch>
            <a:fillRect/>
          </a:stretch>
        </p:blipFill>
        <p:spPr>
          <a:xfrm>
            <a:off x="827405" y="188595"/>
            <a:ext cx="2448560" cy="619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8864600" y="6591300"/>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a:fld id="{1EA05EDC-E2B1-43AB-8E87-6D94F8F1FA6B}" type="slidenum">
              <a:rPr lang="en-US" altLang="zh-CN" sz="800">
                <a:solidFill>
                  <a:srgbClr val="FFFFFF"/>
                </a:solidFill>
                <a:ea typeface="宋体" panose="02010600030101010101" pitchFamily="2" charset="-122"/>
                <a:sym typeface="Arial" panose="020B0604020202020204" pitchFamily="34" charset="0"/>
              </a:rPr>
            </a:fld>
            <a:endParaRPr lang="en-US" altLang="zh-CN" sz="800">
              <a:solidFill>
                <a:srgbClr val="FFFFFF"/>
              </a:solidFill>
              <a:ea typeface="宋体" panose="02010600030101010101" pitchFamily="2" charset="-122"/>
              <a:sym typeface="Arial" panose="020B0604020202020204" pitchFamily="34" charset="0"/>
            </a:endParaRPr>
          </a:p>
        </p:txBody>
      </p:sp>
      <p:sp>
        <p:nvSpPr>
          <p:cNvPr id="17411" name="Rectangle 4"/>
          <p:cNvSpPr txBox="1">
            <a:spLocks noChangeArrowheads="1"/>
          </p:cNvSpPr>
          <p:nvPr/>
        </p:nvSpPr>
        <p:spPr bwMode="auto">
          <a:xfrm>
            <a:off x="1571625" y="347663"/>
            <a:ext cx="3224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sz="3200" b="1">
                <a:solidFill>
                  <a:schemeClr val="tx2"/>
                </a:solidFill>
                <a:latin typeface="Arial Unicode MS" panose="020B0604020202020204" pitchFamily="34" charset="-122"/>
                <a:ea typeface="Arial Unicode MS" panose="020B0604020202020204" pitchFamily="34" charset="-122"/>
              </a:rPr>
              <a:t>来自权威的学校</a:t>
            </a:r>
            <a:endParaRPr lang="zh-CN" altLang="en-US" sz="3200" b="1">
              <a:solidFill>
                <a:schemeClr val="tx2"/>
              </a:solidFill>
              <a:latin typeface="Arial Unicode MS" panose="020B0604020202020204" pitchFamily="34" charset="-122"/>
              <a:ea typeface="Arial Unicode MS" panose="020B0604020202020204" pitchFamily="34" charset="-122"/>
            </a:endParaRPr>
          </a:p>
        </p:txBody>
      </p:sp>
      <p:pic>
        <p:nvPicPr>
          <p:cNvPr id="808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1371600"/>
            <a:ext cx="32242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648200"/>
            <a:ext cx="320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7800"/>
            <a:ext cx="3505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40386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038600"/>
            <a:ext cx="2971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667000"/>
            <a:ext cx="3857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5334000"/>
            <a:ext cx="39243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2590800"/>
            <a:ext cx="42767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7150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3505200"/>
            <a:ext cx="13811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 to="" calcmode="lin" valueType="num">
                                      <p:cBhvr>
                                        <p:cTn id="7" dur="1" fill="hold"/>
                                        <p:tgtEl>
                                          <p:spTgt spid="80898"/>
                                        </p:tgtEl>
                                      </p:cBhvr>
                                    </p:anim>
                                  </p:childTnLst>
                                </p:cTn>
                              </p:par>
                              <p:par>
                                <p:cTn id="8" presetID="24" presetClass="entr" presetSubtype="0" fill="hold" nodeType="withEffect">
                                  <p:stCondLst>
                                    <p:cond delay="0"/>
                                  </p:stCondLst>
                                  <p:childTnLst>
                                    <p:set>
                                      <p:cBhvr>
                                        <p:cTn id="9" dur="1" fill="hold">
                                          <p:stCondLst>
                                            <p:cond delay="0"/>
                                          </p:stCondLst>
                                        </p:cTn>
                                        <p:tgtEl>
                                          <p:spTgt spid="80900"/>
                                        </p:tgtEl>
                                        <p:attrNameLst>
                                          <p:attrName>style.visibility</p:attrName>
                                        </p:attrNameLst>
                                      </p:cBhvr>
                                      <p:to>
                                        <p:strVal val="visible"/>
                                      </p:to>
                                    </p:set>
                                    <p:anim to="" calcmode="lin" valueType="num">
                                      <p:cBhvr>
                                        <p:cTn id="10" dur="1" fill="hold"/>
                                        <p:tgtEl>
                                          <p:spTgt spid="80900"/>
                                        </p:tgtEl>
                                      </p:cBhvr>
                                    </p:anim>
                                  </p:childTnLst>
                                </p:cTn>
                              </p:par>
                              <p:par>
                                <p:cTn id="11" presetID="24" presetClass="entr" presetSubtype="0" fill="hold" nodeType="withEffect">
                                  <p:stCondLst>
                                    <p:cond delay="0"/>
                                  </p:stCondLst>
                                  <p:childTnLst>
                                    <p:set>
                                      <p:cBhvr>
                                        <p:cTn id="12" dur="1" fill="hold">
                                          <p:stCondLst>
                                            <p:cond delay="0"/>
                                          </p:stCondLst>
                                        </p:cTn>
                                        <p:tgtEl>
                                          <p:spTgt spid="80903"/>
                                        </p:tgtEl>
                                        <p:attrNameLst>
                                          <p:attrName>style.visibility</p:attrName>
                                        </p:attrNameLst>
                                      </p:cBhvr>
                                      <p:to>
                                        <p:strVal val="visible"/>
                                      </p:to>
                                    </p:set>
                                    <p:anim to="" calcmode="lin" valueType="num">
                                      <p:cBhvr>
                                        <p:cTn id="13" dur="1" fill="hold"/>
                                        <p:tgtEl>
                                          <p:spTgt spid="80903"/>
                                        </p:tgtEl>
                                      </p:cBhvr>
                                    </p:anim>
                                  </p:childTnLst>
                                </p:cTn>
                              </p:par>
                              <p:par>
                                <p:cTn id="14" presetID="24" presetClass="entr" presetSubtype="0" fill="hold" nodeType="withEffect">
                                  <p:stCondLst>
                                    <p:cond delay="0"/>
                                  </p:stCondLst>
                                  <p:childTnLst>
                                    <p:set>
                                      <p:cBhvr>
                                        <p:cTn id="15" dur="1" fill="hold">
                                          <p:stCondLst>
                                            <p:cond delay="0"/>
                                          </p:stCondLst>
                                        </p:cTn>
                                        <p:tgtEl>
                                          <p:spTgt spid="80905"/>
                                        </p:tgtEl>
                                        <p:attrNameLst>
                                          <p:attrName>style.visibility</p:attrName>
                                        </p:attrNameLst>
                                      </p:cBhvr>
                                      <p:to>
                                        <p:strVal val="visible"/>
                                      </p:to>
                                    </p:set>
                                    <p:anim to="" calcmode="lin" valueType="num">
                                      <p:cBhvr>
                                        <p:cTn id="16" dur="1" fill="hold"/>
                                        <p:tgtEl>
                                          <p:spTgt spid="80905"/>
                                        </p:tgtEl>
                                      </p:cBhvr>
                                    </p:anim>
                                  </p:childTnLst>
                                </p:cTn>
                              </p:par>
                              <p:par>
                                <p:cTn id="17" presetID="24" presetClass="entr" presetSubtype="0" fill="hold" nodeType="withEffect">
                                  <p:stCondLst>
                                    <p:cond delay="0"/>
                                  </p:stCondLst>
                                  <p:childTnLst>
                                    <p:set>
                                      <p:cBhvr>
                                        <p:cTn id="18" dur="1" fill="hold">
                                          <p:stCondLst>
                                            <p:cond delay="0"/>
                                          </p:stCondLst>
                                        </p:cTn>
                                        <p:tgtEl>
                                          <p:spTgt spid="80907"/>
                                        </p:tgtEl>
                                        <p:attrNameLst>
                                          <p:attrName>style.visibility</p:attrName>
                                        </p:attrNameLst>
                                      </p:cBhvr>
                                      <p:to>
                                        <p:strVal val="visible"/>
                                      </p:to>
                                    </p:set>
                                    <p:anim to="" calcmode="lin" valueType="num">
                                      <p:cBhvr>
                                        <p:cTn id="19" dur="1" fill="hold"/>
                                        <p:tgtEl>
                                          <p:spTgt spid="80907"/>
                                        </p:tgtEl>
                                      </p:cBhvr>
                                    </p:anim>
                                  </p:childTnLst>
                                </p:cTn>
                              </p:par>
                              <p:par>
                                <p:cTn id="20" presetID="24" presetClass="entr" presetSubtype="0" fill="hold" nodeType="withEffect">
                                  <p:stCondLst>
                                    <p:cond delay="0"/>
                                  </p:stCondLst>
                                  <p:childTnLst>
                                    <p:set>
                                      <p:cBhvr>
                                        <p:cTn id="21" dur="1" fill="hold">
                                          <p:stCondLst>
                                            <p:cond delay="0"/>
                                          </p:stCondLst>
                                        </p:cTn>
                                        <p:tgtEl>
                                          <p:spTgt spid="80901"/>
                                        </p:tgtEl>
                                        <p:attrNameLst>
                                          <p:attrName>style.visibility</p:attrName>
                                        </p:attrNameLst>
                                      </p:cBhvr>
                                      <p:to>
                                        <p:strVal val="visible"/>
                                      </p:to>
                                    </p:set>
                                    <p:anim to="" calcmode="lin" valueType="num">
                                      <p:cBhvr>
                                        <p:cTn id="22" dur="1" fill="hold"/>
                                        <p:tgtEl>
                                          <p:spTgt spid="80901"/>
                                        </p:tgtEl>
                                      </p:cBhvr>
                                    </p:anim>
                                  </p:childTnLst>
                                </p:cTn>
                              </p:par>
                              <p:par>
                                <p:cTn id="23" presetID="24" presetClass="entr" presetSubtype="0" fill="hold" nodeType="withEffect">
                                  <p:stCondLst>
                                    <p:cond delay="0"/>
                                  </p:stCondLst>
                                  <p:childTnLst>
                                    <p:set>
                                      <p:cBhvr>
                                        <p:cTn id="24" dur="1" fill="hold">
                                          <p:stCondLst>
                                            <p:cond delay="0"/>
                                          </p:stCondLst>
                                        </p:cTn>
                                        <p:tgtEl>
                                          <p:spTgt spid="80902"/>
                                        </p:tgtEl>
                                        <p:attrNameLst>
                                          <p:attrName>style.visibility</p:attrName>
                                        </p:attrNameLst>
                                      </p:cBhvr>
                                      <p:to>
                                        <p:strVal val="visible"/>
                                      </p:to>
                                    </p:set>
                                    <p:anim to="" calcmode="lin" valueType="num">
                                      <p:cBhvr>
                                        <p:cTn id="25" dur="1" fill="hold"/>
                                        <p:tgtEl>
                                          <p:spTgt spid="80902"/>
                                        </p:tgtEl>
                                      </p:cBhvr>
                                    </p:anim>
                                  </p:childTnLst>
                                </p:cTn>
                              </p:par>
                              <p:par>
                                <p:cTn id="26" presetID="24" presetClass="entr" presetSubtype="0" fill="hold" nodeType="withEffect">
                                  <p:stCondLst>
                                    <p:cond delay="0"/>
                                  </p:stCondLst>
                                  <p:childTnLst>
                                    <p:set>
                                      <p:cBhvr>
                                        <p:cTn id="27" dur="1" fill="hold">
                                          <p:stCondLst>
                                            <p:cond delay="0"/>
                                          </p:stCondLst>
                                        </p:cTn>
                                        <p:tgtEl>
                                          <p:spTgt spid="80899"/>
                                        </p:tgtEl>
                                        <p:attrNameLst>
                                          <p:attrName>style.visibility</p:attrName>
                                        </p:attrNameLst>
                                      </p:cBhvr>
                                      <p:to>
                                        <p:strVal val="visible"/>
                                      </p:to>
                                    </p:set>
                                    <p:anim to="" calcmode="lin" valueType="num">
                                      <p:cBhvr>
                                        <p:cTn id="28" dur="1" fill="hold"/>
                                        <p:tgtEl>
                                          <p:spTgt spid="80899"/>
                                        </p:tgtEl>
                                      </p:cBhvr>
                                    </p:anim>
                                  </p:childTnLst>
                                </p:cTn>
                              </p:par>
                              <p:par>
                                <p:cTn id="29" presetID="24" presetClass="entr" presetSubtype="0" fill="hold" nodeType="withEffect">
                                  <p:stCondLst>
                                    <p:cond delay="0"/>
                                  </p:stCondLst>
                                  <p:childTnLst>
                                    <p:set>
                                      <p:cBhvr>
                                        <p:cTn id="30" dur="1" fill="hold">
                                          <p:stCondLst>
                                            <p:cond delay="0"/>
                                          </p:stCondLst>
                                        </p:cTn>
                                        <p:tgtEl>
                                          <p:spTgt spid="80906"/>
                                        </p:tgtEl>
                                        <p:attrNameLst>
                                          <p:attrName>style.visibility</p:attrName>
                                        </p:attrNameLst>
                                      </p:cBhvr>
                                      <p:to>
                                        <p:strVal val="visible"/>
                                      </p:to>
                                    </p:set>
                                    <p:anim to="" calcmode="lin" valueType="num">
                                      <p:cBhvr>
                                        <p:cTn id="31" dur="1" fill="hold"/>
                                        <p:tgtEl>
                                          <p:spTgt spid="80906"/>
                                        </p:tgtEl>
                                      </p:cBhvr>
                                    </p:anim>
                                  </p:childTnLst>
                                </p:cTn>
                              </p:par>
                              <p:par>
                                <p:cTn id="32" presetID="24" presetClass="entr" presetSubtype="0" fill="hold" nodeType="withEffect">
                                  <p:stCondLst>
                                    <p:cond delay="0"/>
                                  </p:stCondLst>
                                  <p:childTnLst>
                                    <p:set>
                                      <p:cBhvr>
                                        <p:cTn id="33" dur="1" fill="hold">
                                          <p:stCondLst>
                                            <p:cond delay="0"/>
                                          </p:stCondLst>
                                        </p:cTn>
                                        <p:tgtEl>
                                          <p:spTgt spid="80904"/>
                                        </p:tgtEl>
                                        <p:attrNameLst>
                                          <p:attrName>style.visibility</p:attrName>
                                        </p:attrNameLst>
                                      </p:cBhvr>
                                      <p:to>
                                        <p:strVal val="visible"/>
                                      </p:to>
                                    </p:set>
                                    <p:anim to="" calcmode="lin" valueType="num">
                                      <p:cBhvr>
                                        <p:cTn id="34" dur="1" fill="hold"/>
                                        <p:tgtEl>
                                          <p:spTgt spid="8090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txBox="1">
            <a:spLocks noChangeArrowheads="1"/>
          </p:cNvSpPr>
          <p:nvPr/>
        </p:nvSpPr>
        <p:spPr bwMode="auto">
          <a:xfrm>
            <a:off x="1270000" y="260350"/>
            <a:ext cx="327818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zh-CN" sz="3200" b="1">
                <a:solidFill>
                  <a:schemeClr val="tx2"/>
                </a:solidFill>
                <a:latin typeface="Arial Unicode MS" panose="020B0604020202020204" pitchFamily="34" charset="-122"/>
                <a:ea typeface="Arial Unicode MS" panose="020B0604020202020204" pitchFamily="34" charset="-122"/>
              </a:rPr>
              <a:t>PQDT</a:t>
            </a:r>
            <a:r>
              <a:rPr lang="zh-CN" altLang="en-US" sz="3200" b="1">
                <a:solidFill>
                  <a:schemeClr val="tx2"/>
                </a:solidFill>
                <a:latin typeface="Arial Unicode MS" panose="020B0604020202020204" pitchFamily="34" charset="-122"/>
                <a:ea typeface="Arial Unicode MS" panose="020B0604020202020204" pitchFamily="34" charset="-122"/>
              </a:rPr>
              <a:t>内容构成</a:t>
            </a:r>
            <a:endParaRPr lang="zh-CN" altLang="en-US" sz="3200" b="1">
              <a:solidFill>
                <a:schemeClr val="tx2"/>
              </a:solidFill>
              <a:latin typeface="Arial Unicode MS" panose="020B0604020202020204" pitchFamily="34" charset="-122"/>
              <a:ea typeface="Arial Unicode MS" panose="020B0604020202020204" pitchFamily="34" charset="-122"/>
            </a:endParaRPr>
          </a:p>
        </p:txBody>
      </p:sp>
      <p:graphicFrame>
        <p:nvGraphicFramePr>
          <p:cNvPr id="6" name="Diagram 5"/>
          <p:cNvGraphicFramePr/>
          <p:nvPr/>
        </p:nvGraphicFramePr>
        <p:xfrm>
          <a:off x="1142606" y="1484784"/>
          <a:ext cx="6705600" cy="4572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400"/>
                                        <p:tgtEl>
                                          <p:spTgt spid="6"/>
                                        </p:tgtEl>
                                      </p:cBhvr>
                                    </p:animEffect>
                                    <p:anim calcmode="lin" valueType="num">
                                      <p:cBhvr>
                                        <p:cTn id="8" dur="1400" fill="hold"/>
                                        <p:tgtEl>
                                          <p:spTgt spid="6"/>
                                        </p:tgtEl>
                                        <p:attrNameLst>
                                          <p:attrName>ppt_x</p:attrName>
                                        </p:attrNameLst>
                                      </p:cBhvr>
                                      <p:tavLst>
                                        <p:tav tm="0">
                                          <p:val>
                                            <p:strVal val="#ppt_x"/>
                                          </p:val>
                                        </p:tav>
                                        <p:tav tm="100000">
                                          <p:val>
                                            <p:strVal val="#ppt_x"/>
                                          </p:val>
                                        </p:tav>
                                      </p:tavLst>
                                    </p:anim>
                                    <p:anim calcmode="lin" valueType="num">
                                      <p:cBhvr>
                                        <p:cTn id="9" dur="14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1563688" y="333375"/>
            <a:ext cx="6016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zh-CN" altLang="en-US" sz="2800" kern="0">
                <a:solidFill>
                  <a:schemeClr val="bg1"/>
                </a:solidFill>
                <a:latin typeface="+mj-lt"/>
                <a:ea typeface="宋体" panose="02010600030101010101" pitchFamily="2" charset="-122"/>
                <a:cs typeface="+mj-cs"/>
              </a:rPr>
              <a:t>学科分布情况</a:t>
            </a:r>
            <a:endParaRPr lang="zh-CN" altLang="en-US" sz="4000">
              <a:solidFill>
                <a:schemeClr val="bg1"/>
              </a:solidFill>
              <a:latin typeface="红豆幼黑体" panose="02000509000000000000" charset="-122"/>
              <a:ea typeface="汉仪铁山隶书繁" panose="00020600040101010101" charset="-122"/>
            </a:endParaRPr>
          </a:p>
        </p:txBody>
      </p:sp>
      <p:pic>
        <p:nvPicPr>
          <p:cNvPr id="7" name="图片 6" descr="学科分布"/>
          <p:cNvPicPr/>
          <p:nvPr>
            <p:custDataLst>
              <p:tags r:id="rId1"/>
            </p:custDataLst>
          </p:nvPr>
        </p:nvPicPr>
        <p:blipFill rotWithShape="1">
          <a:blip r:embed="rId2"/>
          <a:srcRect l="3900" t="1321" r="1207" b="3965"/>
          <a:stretch>
            <a:fillRect/>
          </a:stretch>
        </p:blipFill>
        <p:spPr>
          <a:xfrm>
            <a:off x="827449" y="1412611"/>
            <a:ext cx="8090442" cy="52863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PQDT首页"/>
          <p:cNvPicPr>
            <a:picLocks noChangeAspect="1"/>
          </p:cNvPicPr>
          <p:nvPr/>
        </p:nvPicPr>
        <p:blipFill>
          <a:blip r:embed="rId1"/>
          <a:stretch>
            <a:fillRect/>
          </a:stretch>
        </p:blipFill>
        <p:spPr>
          <a:xfrm>
            <a:off x="0" y="1196975"/>
            <a:ext cx="9143365" cy="5660390"/>
          </a:xfrm>
          <a:prstGeom prst="rect">
            <a:avLst/>
          </a:prstGeom>
        </p:spPr>
      </p:pic>
      <p:sp>
        <p:nvSpPr>
          <p:cNvPr id="29699"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en-US" altLang="zh-CN" sz="2800">
                <a:ea typeface="宋体" panose="02010600030101010101" pitchFamily="2" charset="-122"/>
              </a:rPr>
              <a:t>PQDT</a:t>
            </a:r>
            <a:r>
              <a:rPr lang="zh-CN" altLang="en-US" sz="2800">
                <a:ea typeface="宋体" panose="02010600030101010101" pitchFamily="2" charset="-122"/>
              </a:rPr>
              <a:t>新平台首页</a:t>
            </a:r>
            <a:br>
              <a:rPr lang="en-US" altLang="zh-CN" sz="2800">
                <a:ea typeface="宋体" panose="02010600030101010101" pitchFamily="2" charset="-122"/>
              </a:rPr>
            </a:br>
            <a:r>
              <a:rPr lang="en-US" altLang="zh-CN" sz="2800">
                <a:ea typeface="宋体" panose="02010600030101010101" pitchFamily="2" charset="-122"/>
              </a:rPr>
              <a:t>www.pqdtcn.com</a:t>
            </a:r>
            <a:endParaRPr lang="zh-CN" altLang="en-US" sz="2800">
              <a:ea typeface="宋体" panose="02010600030101010101" pitchFamily="2" charset="-122"/>
            </a:endParaRPr>
          </a:p>
        </p:txBody>
      </p:sp>
      <p:cxnSp>
        <p:nvCxnSpPr>
          <p:cNvPr id="29700" name="直接箭头连接符 6"/>
          <p:cNvCxnSpPr>
            <a:cxnSpLocks noChangeShapeType="1"/>
          </p:cNvCxnSpPr>
          <p:nvPr/>
        </p:nvCxnSpPr>
        <p:spPr bwMode="auto">
          <a:xfrm flipV="1">
            <a:off x="2124075" y="4077019"/>
            <a:ext cx="302260" cy="396240"/>
          </a:xfrm>
          <a:prstGeom prst="straightConnector1">
            <a:avLst/>
          </a:prstGeom>
          <a:noFill/>
          <a:ln w="9525" algn="ctr">
            <a:solidFill>
              <a:srgbClr val="FF0000"/>
            </a:solidFill>
            <a:round/>
            <a:tailEnd type="arrow" w="med" len="med"/>
          </a:ln>
          <a:extLst>
            <a:ext uri="{909E8E84-426E-40DD-AFC4-6F175D3DCCD1}">
              <a14:hiddenFill xmlns:a14="http://schemas.microsoft.com/office/drawing/2010/main">
                <a:noFill/>
              </a14:hiddenFill>
            </a:ext>
          </a:extLst>
        </p:spPr>
      </p:cxnSp>
      <p:sp>
        <p:nvSpPr>
          <p:cNvPr id="29701" name="TextBox 7"/>
          <p:cNvSpPr txBox="1">
            <a:spLocks noChangeArrowheads="1"/>
          </p:cNvSpPr>
          <p:nvPr/>
        </p:nvSpPr>
        <p:spPr bwMode="auto">
          <a:xfrm>
            <a:off x="611188" y="4431665"/>
            <a:ext cx="157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新增舆情分析</a:t>
            </a:r>
            <a:endParaRPr lang="zh-CN" altLang="en-US">
              <a:solidFill>
                <a:srgbClr val="FF0000"/>
              </a:solidFill>
              <a:ea typeface="宋体" panose="02010600030101010101" pitchFamily="2" charset="-122"/>
            </a:endParaRPr>
          </a:p>
        </p:txBody>
      </p:sp>
      <p:cxnSp>
        <p:nvCxnSpPr>
          <p:cNvPr id="29702" name="直接箭头连接符 9"/>
          <p:cNvCxnSpPr>
            <a:cxnSpLocks noChangeShapeType="1"/>
          </p:cNvCxnSpPr>
          <p:nvPr/>
        </p:nvCxnSpPr>
        <p:spPr bwMode="auto">
          <a:xfrm flipH="1" flipV="1">
            <a:off x="5293360" y="3937635"/>
            <a:ext cx="1584960" cy="93662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29703" name="TextBox 10"/>
          <p:cNvSpPr txBox="1">
            <a:spLocks noChangeArrowheads="1"/>
          </p:cNvSpPr>
          <p:nvPr/>
        </p:nvSpPr>
        <p:spPr bwMode="auto">
          <a:xfrm>
            <a:off x="6876733" y="4801553"/>
            <a:ext cx="20116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新论文上线情况、</a:t>
            </a:r>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平台新闻通告等</a:t>
            </a:r>
            <a:endParaRPr lang="zh-CN" altLang="en-US">
              <a:solidFill>
                <a:srgbClr val="FF0000"/>
              </a:solidFill>
              <a:ea typeface="宋体" panose="02010600030101010101" pitchFamily="2" charset="-122"/>
            </a:endParaRPr>
          </a:p>
        </p:txBody>
      </p:sp>
      <p:cxnSp>
        <p:nvCxnSpPr>
          <p:cNvPr id="29704" name="直接箭头连接符 11"/>
          <p:cNvCxnSpPr>
            <a:cxnSpLocks noChangeShapeType="1"/>
          </p:cNvCxnSpPr>
          <p:nvPr/>
        </p:nvCxnSpPr>
        <p:spPr bwMode="auto">
          <a:xfrm>
            <a:off x="1835468" y="2462530"/>
            <a:ext cx="720090" cy="1038860"/>
          </a:xfrm>
          <a:prstGeom prst="straightConnector1">
            <a:avLst/>
          </a:prstGeom>
          <a:noFill/>
          <a:ln w="9525" algn="ctr">
            <a:solidFill>
              <a:srgbClr val="FF0000"/>
            </a:solidFill>
            <a:round/>
            <a:tailEnd type="arrow" w="med" len="med"/>
          </a:ln>
          <a:extLst>
            <a:ext uri="{909E8E84-426E-40DD-AFC4-6F175D3DCCD1}">
              <a14:hiddenFill xmlns:a14="http://schemas.microsoft.com/office/drawing/2010/main">
                <a:noFill/>
              </a14:hiddenFill>
            </a:ext>
          </a:extLst>
        </p:spPr>
      </p:cxnSp>
      <p:sp>
        <p:nvSpPr>
          <p:cNvPr id="29705" name="TextBox 13"/>
          <p:cNvSpPr txBox="1">
            <a:spLocks noChangeArrowheads="1"/>
          </p:cNvSpPr>
          <p:nvPr/>
        </p:nvSpPr>
        <p:spPr bwMode="auto">
          <a:xfrm>
            <a:off x="251460" y="2060258"/>
            <a:ext cx="295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新增精确检索锁定专业词汇</a:t>
            </a:r>
            <a:endParaRPr lang="zh-CN" altLang="en-US">
              <a:solidFill>
                <a:srgbClr val="FF0000"/>
              </a:solidFill>
              <a:ea typeface="宋体" panose="02010600030101010101" pitchFamily="2" charset="-122"/>
            </a:endParaRPr>
          </a:p>
        </p:txBody>
      </p:sp>
      <p:sp>
        <p:nvSpPr>
          <p:cNvPr id="29706" name="TextBox 7"/>
          <p:cNvSpPr txBox="1">
            <a:spLocks noChangeArrowheads="1"/>
          </p:cNvSpPr>
          <p:nvPr/>
        </p:nvSpPr>
        <p:spPr bwMode="auto">
          <a:xfrm>
            <a:off x="3491865" y="1629093"/>
            <a:ext cx="272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读者个性化账号注册入口</a:t>
            </a:r>
            <a:endParaRPr lang="zh-CN" altLang="en-US">
              <a:solidFill>
                <a:srgbClr val="FF0000"/>
              </a:solidFill>
              <a:ea typeface="宋体" panose="02010600030101010101" pitchFamily="2" charset="-122"/>
            </a:endParaRPr>
          </a:p>
        </p:txBody>
      </p:sp>
      <p:cxnSp>
        <p:nvCxnSpPr>
          <p:cNvPr id="29707" name="直接箭头连接符 6"/>
          <p:cNvCxnSpPr>
            <a:cxnSpLocks noChangeShapeType="1"/>
          </p:cNvCxnSpPr>
          <p:nvPr/>
        </p:nvCxnSpPr>
        <p:spPr bwMode="auto">
          <a:xfrm flipV="1">
            <a:off x="6119495" y="1484630"/>
            <a:ext cx="2197100" cy="321945"/>
          </a:xfrm>
          <a:prstGeom prst="straightConnector1">
            <a:avLst/>
          </a:prstGeom>
          <a:noFill/>
          <a:ln w="9525" algn="ctr">
            <a:solidFill>
              <a:srgbClr val="FF0000"/>
            </a:solidFill>
            <a:round/>
            <a:tailEnd type="arrow" w="med" len="med"/>
          </a:ln>
          <a:extLst>
            <a:ext uri="{909E8E84-426E-40DD-AFC4-6F175D3DCCD1}">
              <a14:hiddenFill xmlns:a14="http://schemas.microsoft.com/office/drawing/2010/main">
                <a:noFill/>
              </a14:hiddenFill>
            </a:ext>
          </a:extLst>
        </p:spPr>
      </p:cxnSp>
      <p:sp>
        <p:nvSpPr>
          <p:cNvPr id="29708" name="TextBox 7"/>
          <p:cNvSpPr txBox="1">
            <a:spLocks noChangeArrowheads="1"/>
          </p:cNvSpPr>
          <p:nvPr/>
        </p:nvSpPr>
        <p:spPr bwMode="auto">
          <a:xfrm>
            <a:off x="6300153" y="1711960"/>
            <a:ext cx="272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机构管理员账号注册入口</a:t>
            </a:r>
            <a:endParaRPr lang="zh-CN" altLang="en-US">
              <a:solidFill>
                <a:srgbClr val="FF0000"/>
              </a:solidFill>
              <a:ea typeface="宋体" panose="02010600030101010101" pitchFamily="2" charset="-122"/>
            </a:endParaRPr>
          </a:p>
        </p:txBody>
      </p:sp>
      <p:cxnSp>
        <p:nvCxnSpPr>
          <p:cNvPr id="29709" name="直接箭头连接符 6"/>
          <p:cNvCxnSpPr>
            <a:cxnSpLocks noChangeShapeType="1"/>
          </p:cNvCxnSpPr>
          <p:nvPr/>
        </p:nvCxnSpPr>
        <p:spPr bwMode="auto">
          <a:xfrm flipV="1">
            <a:off x="8316595" y="1484630"/>
            <a:ext cx="215900" cy="216535"/>
          </a:xfrm>
          <a:prstGeom prst="straightConnector1">
            <a:avLst/>
          </a:prstGeom>
          <a:noFill/>
          <a:ln w="9525" algn="ctr">
            <a:solidFill>
              <a:srgbClr val="FF0000"/>
            </a:solidFill>
            <a:round/>
            <a:tailEnd type="arrow" w="med" len="med"/>
          </a:ln>
          <a:extLst>
            <a:ext uri="{909E8E84-426E-40DD-AFC4-6F175D3DCCD1}">
              <a14:hiddenFill xmlns:a14="http://schemas.microsoft.com/office/drawing/2010/main">
                <a:noFill/>
              </a14:hiddenFill>
            </a:ext>
          </a:extLst>
        </p:spPr>
      </p:cxnSp>
      <p:sp>
        <p:nvSpPr>
          <p:cNvPr id="29710" name="TextBox 10"/>
          <p:cNvSpPr txBox="1">
            <a:spLocks noChangeArrowheads="1"/>
          </p:cNvSpPr>
          <p:nvPr/>
        </p:nvSpPr>
        <p:spPr bwMode="auto">
          <a:xfrm>
            <a:off x="5901055" y="2132965"/>
            <a:ext cx="2987675" cy="17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l"/>
            <a:r>
              <a:rPr lang="zh-CN" altLang="en-US" sz="1600">
                <a:solidFill>
                  <a:srgbClr val="FF0000"/>
                </a:solidFill>
                <a:ea typeface="宋体" panose="02010600030101010101" pitchFamily="2" charset="-122"/>
              </a:rPr>
              <a:t>以中国现代理论化学的开拓者</a:t>
            </a:r>
            <a:endParaRPr lang="zh-CN" altLang="en-US" sz="1600">
              <a:solidFill>
                <a:srgbClr val="FF0000"/>
              </a:solidFill>
              <a:ea typeface="宋体" panose="02010600030101010101" pitchFamily="2" charset="-122"/>
            </a:endParaRPr>
          </a:p>
          <a:p>
            <a:pPr algn="l"/>
            <a:r>
              <a:rPr lang="zh-CN" altLang="en-US" sz="1600">
                <a:solidFill>
                  <a:srgbClr val="FF0000"/>
                </a:solidFill>
                <a:ea typeface="宋体" panose="02010600030101010101" pitchFamily="2" charset="-122"/>
              </a:rPr>
              <a:t>和奠基人唐敖庆院士的博士论文</a:t>
            </a:r>
            <a:endParaRPr lang="zh-CN" altLang="en-US" sz="1600">
              <a:solidFill>
                <a:srgbClr val="FF0000"/>
              </a:solidFill>
              <a:ea typeface="宋体" panose="02010600030101010101" pitchFamily="2" charset="-122"/>
            </a:endParaRPr>
          </a:p>
          <a:p>
            <a:pPr algn="l"/>
            <a:r>
              <a:rPr lang="zh-CN" altLang="en-US" sz="1600">
                <a:solidFill>
                  <a:srgbClr val="FF0000"/>
                </a:solidFill>
                <a:ea typeface="宋体" panose="02010600030101010101" pitchFamily="2" charset="-122"/>
              </a:rPr>
              <a:t>题材</a:t>
            </a:r>
            <a:r>
              <a:rPr lang="en-US" altLang="zh-CN" sz="1600">
                <a:solidFill>
                  <a:srgbClr val="FF0000"/>
                </a:solidFill>
                <a:ea typeface="宋体" panose="02010600030101010101" pitchFamily="2" charset="-122"/>
              </a:rPr>
              <a:t>“</a:t>
            </a:r>
            <a:r>
              <a:rPr lang="zh-CN" altLang="en-US" sz="1600">
                <a:solidFill>
                  <a:srgbClr val="FF0000"/>
                </a:solidFill>
                <a:ea typeface="宋体" panose="02010600030101010101" pitchFamily="2" charset="-122"/>
              </a:rPr>
              <a:t>相互依赖粒子的集合</a:t>
            </a:r>
            <a:r>
              <a:rPr lang="en-US" altLang="zh-CN" sz="1600">
                <a:solidFill>
                  <a:srgbClr val="FF0000"/>
                </a:solidFill>
                <a:ea typeface="宋体" panose="02010600030101010101" pitchFamily="2" charset="-122"/>
              </a:rPr>
              <a:t>”</a:t>
            </a:r>
            <a:r>
              <a:rPr lang="zh-CN" altLang="en-US" sz="1600">
                <a:solidFill>
                  <a:srgbClr val="FF0000"/>
                </a:solidFill>
                <a:ea typeface="宋体" panose="02010600030101010101" pitchFamily="2" charset="-122"/>
              </a:rPr>
              <a:t>为例</a:t>
            </a:r>
            <a:endParaRPr lang="zh-CN" altLang="en-US" sz="1600">
              <a:solidFill>
                <a:srgbClr val="FF0000"/>
              </a:solidFill>
              <a:ea typeface="宋体" panose="02010600030101010101" pitchFamily="2" charset="-122"/>
            </a:endParaRPr>
          </a:p>
          <a:p>
            <a:pPr algn="l"/>
            <a:r>
              <a:rPr sz="1600">
                <a:solidFill>
                  <a:srgbClr val="FF0000"/>
                </a:solidFill>
                <a:ea typeface="宋体" panose="02010600030101010101" pitchFamily="2" charset="-122"/>
              </a:rPr>
              <a:t>Collections of Interdependent Particles</a:t>
            </a:r>
            <a:endParaRPr sz="1600">
              <a:solidFill>
                <a:srgbClr val="FF0000"/>
              </a:solidFill>
              <a:ea typeface="宋体" panose="02010600030101010101" pitchFamily="2" charset="-122"/>
            </a:endParaRPr>
          </a:p>
        </p:txBody>
      </p:sp>
      <p:cxnSp>
        <p:nvCxnSpPr>
          <p:cNvPr id="29711" name="直接箭头连接符 9"/>
          <p:cNvCxnSpPr>
            <a:cxnSpLocks noChangeShapeType="1"/>
          </p:cNvCxnSpPr>
          <p:nvPr/>
        </p:nvCxnSpPr>
        <p:spPr bwMode="auto">
          <a:xfrm flipH="1">
            <a:off x="3636010" y="2637155"/>
            <a:ext cx="2232025" cy="57594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02--PQDT检索结果页面"/>
          <p:cNvPicPr>
            <a:picLocks noChangeAspect="1"/>
          </p:cNvPicPr>
          <p:nvPr/>
        </p:nvPicPr>
        <p:blipFill>
          <a:blip r:embed="rId1"/>
          <a:stretch>
            <a:fillRect/>
          </a:stretch>
        </p:blipFill>
        <p:spPr>
          <a:xfrm>
            <a:off x="0" y="1124585"/>
            <a:ext cx="9144000" cy="5713095"/>
          </a:xfrm>
          <a:prstGeom prst="rect">
            <a:avLst/>
          </a:prstGeom>
        </p:spPr>
      </p:pic>
      <p:cxnSp>
        <p:nvCxnSpPr>
          <p:cNvPr id="30723" name="直接箭头连接符 8"/>
          <p:cNvCxnSpPr>
            <a:cxnSpLocks noChangeShapeType="1"/>
          </p:cNvCxnSpPr>
          <p:nvPr/>
        </p:nvCxnSpPr>
        <p:spPr bwMode="auto">
          <a:xfrm rot="5400000" flipH="1" flipV="1">
            <a:off x="8322469" y="1607344"/>
            <a:ext cx="285750" cy="71438"/>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30724" name="TextBox 9"/>
          <p:cNvSpPr txBox="1">
            <a:spLocks noChangeArrowheads="1"/>
          </p:cNvSpPr>
          <p:nvPr/>
        </p:nvSpPr>
        <p:spPr bwMode="auto">
          <a:xfrm>
            <a:off x="7429500" y="1785938"/>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个性化账号注册</a:t>
            </a:r>
            <a:endParaRPr lang="zh-CN" altLang="en-US">
              <a:solidFill>
                <a:srgbClr val="FF0000"/>
              </a:solidFill>
              <a:ea typeface="宋体" panose="02010600030101010101" pitchFamily="2" charset="-122"/>
            </a:endParaRPr>
          </a:p>
        </p:txBody>
      </p:sp>
      <p:cxnSp>
        <p:nvCxnSpPr>
          <p:cNvPr id="30725" name="直接箭头连接符 11"/>
          <p:cNvCxnSpPr>
            <a:cxnSpLocks noChangeShapeType="1"/>
          </p:cNvCxnSpPr>
          <p:nvPr/>
        </p:nvCxnSpPr>
        <p:spPr bwMode="auto">
          <a:xfrm flipH="1">
            <a:off x="4932680" y="3946525"/>
            <a:ext cx="503555" cy="18034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30726" name="TextBox 12"/>
          <p:cNvSpPr txBox="1">
            <a:spLocks noChangeArrowheads="1"/>
          </p:cNvSpPr>
          <p:nvPr/>
        </p:nvSpPr>
        <p:spPr bwMode="auto">
          <a:xfrm>
            <a:off x="5435918" y="3716973"/>
            <a:ext cx="272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支持第三方文献整理软件</a:t>
            </a:r>
            <a:endParaRPr lang="zh-CN" altLang="en-US">
              <a:solidFill>
                <a:srgbClr val="FF0000"/>
              </a:solidFill>
              <a:ea typeface="宋体" panose="02010600030101010101" pitchFamily="2" charset="-122"/>
            </a:endParaRPr>
          </a:p>
        </p:txBody>
      </p:sp>
      <p:cxnSp>
        <p:nvCxnSpPr>
          <p:cNvPr id="30727" name="直接箭头连接符 14"/>
          <p:cNvCxnSpPr>
            <a:cxnSpLocks noChangeShapeType="1"/>
            <a:stCxn id="30728" idx="1"/>
          </p:cNvCxnSpPr>
          <p:nvPr/>
        </p:nvCxnSpPr>
        <p:spPr bwMode="auto">
          <a:xfrm flipH="1" flipV="1">
            <a:off x="5546725" y="4300220"/>
            <a:ext cx="648335" cy="18478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30728" name="TextBox 15"/>
          <p:cNvSpPr txBox="1">
            <a:spLocks noChangeArrowheads="1"/>
          </p:cNvSpPr>
          <p:nvPr/>
        </p:nvSpPr>
        <p:spPr bwMode="auto">
          <a:xfrm>
            <a:off x="6195060" y="4299903"/>
            <a:ext cx="295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支持部分引文格式复制引用</a:t>
            </a:r>
            <a:endParaRPr lang="zh-CN" altLang="en-US">
              <a:solidFill>
                <a:srgbClr val="FF0000"/>
              </a:solidFill>
              <a:ea typeface="宋体" panose="02010600030101010101" pitchFamily="2" charset="-122"/>
            </a:endParaRPr>
          </a:p>
        </p:txBody>
      </p:sp>
      <p:sp>
        <p:nvSpPr>
          <p:cNvPr id="30729" name="TextBox 15"/>
          <p:cNvSpPr txBox="1">
            <a:spLocks noChangeArrowheads="1"/>
          </p:cNvSpPr>
          <p:nvPr/>
        </p:nvSpPr>
        <p:spPr bwMode="auto">
          <a:xfrm>
            <a:off x="4859973" y="4848860"/>
            <a:ext cx="3646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可在检索结果页直接查看摘要信息</a:t>
            </a:r>
            <a:endParaRPr lang="zh-CN" altLang="en-US">
              <a:solidFill>
                <a:srgbClr val="FF0000"/>
              </a:solidFill>
              <a:ea typeface="宋体" panose="02010600030101010101" pitchFamily="2" charset="-122"/>
            </a:endParaRPr>
          </a:p>
        </p:txBody>
      </p:sp>
      <p:cxnSp>
        <p:nvCxnSpPr>
          <p:cNvPr id="30730" name="直接箭头连接符 14"/>
          <p:cNvCxnSpPr>
            <a:cxnSpLocks noChangeShapeType="1"/>
          </p:cNvCxnSpPr>
          <p:nvPr/>
        </p:nvCxnSpPr>
        <p:spPr bwMode="auto">
          <a:xfrm>
            <a:off x="7310120" y="5154930"/>
            <a:ext cx="502285" cy="29019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30731"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新平台检索结果页面</a:t>
            </a:r>
            <a:endParaRPr lang="zh-CN" altLang="en-US" sz="280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7524115" y="2326640"/>
            <a:ext cx="1456690" cy="1716405"/>
          </a:xfrm>
          <a:prstGeom prst="rect">
            <a:avLst/>
          </a:prstGeom>
        </p:spPr>
      </p:pic>
      <p:pic>
        <p:nvPicPr>
          <p:cNvPr id="9" name="图片 8"/>
          <p:cNvPicPr>
            <a:picLocks noChangeAspect="1"/>
          </p:cNvPicPr>
          <p:nvPr/>
        </p:nvPicPr>
        <p:blipFill>
          <a:blip r:embed="rId3"/>
          <a:stretch>
            <a:fillRect/>
          </a:stretch>
        </p:blipFill>
        <p:spPr>
          <a:xfrm>
            <a:off x="179705" y="3408680"/>
            <a:ext cx="4020000" cy="144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nodeType="clickEffect">
                                  <p:stCondLst>
                                    <p:cond delay="0"/>
                                  </p:stCondLst>
                                  <p:childTnLst>
                                    <p:animEffect transition="out" filter="wipe(down)">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新平台检索结果页面</a:t>
            </a:r>
            <a:endParaRPr lang="zh-CN" altLang="en-US" sz="2800">
              <a:ea typeface="宋体" panose="02010600030101010101" pitchFamily="2" charset="-122"/>
            </a:endParaRPr>
          </a:p>
        </p:txBody>
      </p:sp>
      <p:pic>
        <p:nvPicPr>
          <p:cNvPr id="31747"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5262" y="1462088"/>
            <a:ext cx="1314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43" y="2506663"/>
            <a:ext cx="14859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74" y="4729956"/>
            <a:ext cx="1495425"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60" y="3609181"/>
            <a:ext cx="1314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文本框 7"/>
          <p:cNvSpPr txBox="1">
            <a:spLocks noChangeArrowheads="1"/>
          </p:cNvSpPr>
          <p:nvPr/>
        </p:nvSpPr>
        <p:spPr bwMode="auto">
          <a:xfrm>
            <a:off x="2268538" y="1916113"/>
            <a:ext cx="6646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ea typeface="宋体" panose="02010600030101010101" pitchFamily="2" charset="-122"/>
              </a:rPr>
              <a:t>此篇论文读者可向机构申请使用机构额度购买，论文上线后读者</a:t>
            </a:r>
            <a:endParaRPr lang="en-US" altLang="zh-CN">
              <a:ea typeface="宋体" panose="02010600030101010101" pitchFamily="2" charset="-122"/>
            </a:endParaRPr>
          </a:p>
          <a:p>
            <a:r>
              <a:rPr lang="zh-CN" altLang="en-US">
                <a:ea typeface="宋体" panose="02010600030101010101" pitchFamily="2" charset="-122"/>
              </a:rPr>
              <a:t>免费使用全文。</a:t>
            </a:r>
            <a:endParaRPr lang="zh-CN" altLang="en-US">
              <a:ea typeface="宋体" panose="02010600030101010101" pitchFamily="2" charset="-122"/>
            </a:endParaRPr>
          </a:p>
        </p:txBody>
      </p:sp>
      <p:sp>
        <p:nvSpPr>
          <p:cNvPr id="31752" name="文本框 22"/>
          <p:cNvSpPr txBox="1">
            <a:spLocks noChangeArrowheads="1"/>
          </p:cNvSpPr>
          <p:nvPr/>
        </p:nvSpPr>
        <p:spPr bwMode="auto">
          <a:xfrm>
            <a:off x="2268538" y="2938463"/>
            <a:ext cx="6621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ea typeface="宋体" panose="02010600030101010101" pitchFamily="2" charset="-122"/>
              </a:rPr>
              <a:t>此篇论文机构已经购买全文权限，读者在机构</a:t>
            </a:r>
            <a:r>
              <a:rPr lang="en-US" altLang="zh-CN">
                <a:ea typeface="宋体" panose="02010600030101010101" pitchFamily="2" charset="-122"/>
              </a:rPr>
              <a:t>IP</a:t>
            </a:r>
            <a:r>
              <a:rPr lang="zh-CN" altLang="en-US">
                <a:ea typeface="宋体" panose="02010600030101010101" pitchFamily="2" charset="-122"/>
              </a:rPr>
              <a:t>范围可免费使用</a:t>
            </a:r>
            <a:endParaRPr lang="en-US" altLang="zh-CN">
              <a:ea typeface="宋体" panose="02010600030101010101" pitchFamily="2" charset="-122"/>
            </a:endParaRPr>
          </a:p>
          <a:p>
            <a:r>
              <a:rPr lang="zh-CN" altLang="en-US">
                <a:ea typeface="宋体" panose="02010600030101010101" pitchFamily="2" charset="-122"/>
              </a:rPr>
              <a:t>全文。</a:t>
            </a:r>
            <a:endParaRPr lang="zh-CN" altLang="en-US">
              <a:ea typeface="宋体" panose="02010600030101010101" pitchFamily="2" charset="-122"/>
            </a:endParaRPr>
          </a:p>
        </p:txBody>
      </p:sp>
      <p:sp>
        <p:nvSpPr>
          <p:cNvPr id="31753" name="文本框 23"/>
          <p:cNvSpPr txBox="1">
            <a:spLocks noChangeArrowheads="1"/>
          </p:cNvSpPr>
          <p:nvPr/>
        </p:nvSpPr>
        <p:spPr bwMode="auto">
          <a:xfrm>
            <a:off x="2268538" y="4059238"/>
            <a:ext cx="641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ea typeface="宋体" panose="02010600030101010101" pitchFamily="2" charset="-122"/>
              </a:rPr>
              <a:t>此篇论文中国集团已经购买全文权限，读者可与图书馆联络。</a:t>
            </a:r>
            <a:endParaRPr lang="zh-CN" altLang="en-US">
              <a:ea typeface="宋体" panose="02010600030101010101" pitchFamily="2" charset="-122"/>
            </a:endParaRPr>
          </a:p>
        </p:txBody>
      </p:sp>
      <p:sp>
        <p:nvSpPr>
          <p:cNvPr id="31754" name="文本框 24"/>
          <p:cNvSpPr txBox="1">
            <a:spLocks noChangeArrowheads="1"/>
          </p:cNvSpPr>
          <p:nvPr/>
        </p:nvSpPr>
        <p:spPr bwMode="auto">
          <a:xfrm>
            <a:off x="2268538" y="5157192"/>
            <a:ext cx="6648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dirty="0">
                <a:ea typeface="宋体" panose="02010600030101010101" pitchFamily="2" charset="-122"/>
              </a:rPr>
              <a:t>此篇论文可能因作者设置的论文保密期尚未结束，暂时无法获取</a:t>
            </a:r>
            <a:endParaRPr lang="en-US" altLang="zh-CN" dirty="0">
              <a:ea typeface="宋体" panose="02010600030101010101" pitchFamily="2" charset="-122"/>
            </a:endParaRPr>
          </a:p>
          <a:p>
            <a:r>
              <a:rPr lang="zh-CN" altLang="en-US" dirty="0">
                <a:ea typeface="宋体" panose="02010600030101010101" pitchFamily="2" charset="-122"/>
              </a:rPr>
              <a:t>全文。</a:t>
            </a:r>
            <a:endParaRPr lang="zh-CN" altLang="en-US" dirty="0">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user\Desktop\06--PQDT检索结果页面荐购.jpg06--PQDT检索结果页面荐购"/>
          <p:cNvPicPr>
            <a:picLocks noChangeAspect="1"/>
          </p:cNvPicPr>
          <p:nvPr/>
        </p:nvPicPr>
        <p:blipFill>
          <a:blip r:embed="rId1"/>
          <a:srcRect/>
          <a:stretch>
            <a:fillRect/>
          </a:stretch>
        </p:blipFill>
        <p:spPr>
          <a:xfrm>
            <a:off x="0" y="1189990"/>
            <a:ext cx="9152890" cy="5665470"/>
          </a:xfrm>
          <a:prstGeom prst="rect">
            <a:avLst/>
          </a:prstGeom>
        </p:spPr>
      </p:pic>
      <p:cxnSp>
        <p:nvCxnSpPr>
          <p:cNvPr id="32771" name="直接箭头连接符 5"/>
          <p:cNvCxnSpPr>
            <a:cxnSpLocks noChangeShapeType="1"/>
          </p:cNvCxnSpPr>
          <p:nvPr/>
        </p:nvCxnSpPr>
        <p:spPr bwMode="auto">
          <a:xfrm flipH="1">
            <a:off x="3131820" y="3212465"/>
            <a:ext cx="1036320" cy="93662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32772" name="TextBox 6"/>
          <p:cNvSpPr txBox="1">
            <a:spLocks noChangeArrowheads="1"/>
          </p:cNvSpPr>
          <p:nvPr/>
        </p:nvSpPr>
        <p:spPr bwMode="auto">
          <a:xfrm>
            <a:off x="4067810" y="2924493"/>
            <a:ext cx="503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读者登陆个性化账号可一键式向图书馆推送需求</a:t>
            </a:r>
            <a:endParaRPr lang="zh-CN" altLang="en-US">
              <a:solidFill>
                <a:srgbClr val="FF0000"/>
              </a:solidFill>
              <a:ea typeface="宋体" panose="02010600030101010101" pitchFamily="2" charset="-122"/>
            </a:endParaRPr>
          </a:p>
        </p:txBody>
      </p:sp>
      <p:sp>
        <p:nvSpPr>
          <p:cNvPr id="32773"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新平台检索结果页面</a:t>
            </a:r>
            <a:endParaRPr lang="zh-CN" altLang="en-US" sz="2800">
              <a:ea typeface="宋体" panose="02010600030101010101" pitchFamily="2" charset="-122"/>
            </a:endParaRPr>
          </a:p>
        </p:txBody>
      </p:sp>
      <p:cxnSp>
        <p:nvCxnSpPr>
          <p:cNvPr id="32774" name="直接箭头连接符 8"/>
          <p:cNvCxnSpPr>
            <a:cxnSpLocks noChangeShapeType="1"/>
          </p:cNvCxnSpPr>
          <p:nvPr/>
        </p:nvCxnSpPr>
        <p:spPr bwMode="auto">
          <a:xfrm rot="5400000" flipH="1" flipV="1">
            <a:off x="8322469" y="1607344"/>
            <a:ext cx="285750" cy="71438"/>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32775" name="TextBox 9"/>
          <p:cNvSpPr txBox="1">
            <a:spLocks noChangeArrowheads="1"/>
          </p:cNvSpPr>
          <p:nvPr/>
        </p:nvSpPr>
        <p:spPr bwMode="auto">
          <a:xfrm>
            <a:off x="7019925" y="1744663"/>
            <a:ext cx="203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*个性化账号注册*</a:t>
            </a:r>
            <a:endParaRPr lang="zh-CN" altLang="en-US">
              <a:solidFill>
                <a:srgbClr val="FF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525" y="1236345"/>
            <a:ext cx="9131300" cy="5648325"/>
          </a:xfrm>
          <a:prstGeom prst="rect">
            <a:avLst/>
          </a:prstGeom>
        </p:spPr>
      </p:pic>
      <p:sp>
        <p:nvSpPr>
          <p:cNvPr id="35843"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新平台检索结果页面</a:t>
            </a:r>
            <a:endParaRPr lang="zh-CN" altLang="en-US" sz="2800">
              <a:ea typeface="宋体" panose="02010600030101010101" pitchFamily="2" charset="-122"/>
            </a:endParaRPr>
          </a:p>
        </p:txBody>
      </p:sp>
      <p:sp>
        <p:nvSpPr>
          <p:cNvPr id="35844" name="TextBox 6"/>
          <p:cNvSpPr txBox="1">
            <a:spLocks noChangeArrowheads="1"/>
          </p:cNvSpPr>
          <p:nvPr/>
        </p:nvSpPr>
        <p:spPr bwMode="auto">
          <a:xfrm>
            <a:off x="4211955" y="2204720"/>
            <a:ext cx="4550410" cy="122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b="1">
                <a:solidFill>
                  <a:srgbClr val="FF0000"/>
                </a:solidFill>
                <a:ea typeface="宋体" panose="02010600030101010101" pitchFamily="2" charset="-122"/>
              </a:rPr>
              <a:t>每十年为一个立柱，鼠标停留立柱上，显示</a:t>
            </a:r>
            <a:endParaRPr lang="zh-CN" altLang="en-US" b="1">
              <a:solidFill>
                <a:srgbClr val="FF0000"/>
              </a:solidFill>
              <a:ea typeface="宋体" panose="02010600030101010101" pitchFamily="2" charset="-122"/>
            </a:endParaRPr>
          </a:p>
          <a:p>
            <a:endParaRPr lang="zh-CN" altLang="en-US" sz="1000"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此立柱代表年度范围及论文数量，点击立柱</a:t>
            </a:r>
            <a:endParaRPr lang="zh-CN" altLang="en-US" b="1">
              <a:solidFill>
                <a:srgbClr val="FF0000"/>
              </a:solidFill>
              <a:ea typeface="宋体" panose="02010600030101010101" pitchFamily="2" charset="-122"/>
            </a:endParaRPr>
          </a:p>
          <a:p>
            <a:endParaRPr lang="zh-CN" altLang="en-US" sz="1000"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可细分十年论文分布</a:t>
            </a:r>
            <a:endParaRPr lang="zh-CN" altLang="en-US" b="1">
              <a:solidFill>
                <a:srgbClr val="FF0000"/>
              </a:solidFill>
              <a:ea typeface="宋体" panose="02010600030101010101" pitchFamily="2" charset="-122"/>
            </a:endParaRPr>
          </a:p>
        </p:txBody>
      </p:sp>
      <p:cxnSp>
        <p:nvCxnSpPr>
          <p:cNvPr id="35845" name="直接箭头连接符 5"/>
          <p:cNvCxnSpPr>
            <a:cxnSpLocks noChangeShapeType="1"/>
          </p:cNvCxnSpPr>
          <p:nvPr/>
        </p:nvCxnSpPr>
        <p:spPr bwMode="auto">
          <a:xfrm flipH="1">
            <a:off x="2390140" y="2708910"/>
            <a:ext cx="1821815" cy="115189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cxnSp>
        <p:nvCxnSpPr>
          <p:cNvPr id="35847" name="直接箭头连接符 5"/>
          <p:cNvCxnSpPr>
            <a:cxnSpLocks noChangeShapeType="1"/>
          </p:cNvCxnSpPr>
          <p:nvPr/>
        </p:nvCxnSpPr>
        <p:spPr bwMode="auto">
          <a:xfrm>
            <a:off x="7230110" y="3068955"/>
            <a:ext cx="6350" cy="50419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pic>
        <p:nvPicPr>
          <p:cNvPr id="3" name="图片 2"/>
          <p:cNvPicPr>
            <a:picLocks noChangeAspect="1"/>
          </p:cNvPicPr>
          <p:nvPr/>
        </p:nvPicPr>
        <p:blipFill>
          <a:blip r:embed="rId2"/>
          <a:stretch>
            <a:fillRect/>
          </a:stretch>
        </p:blipFill>
        <p:spPr>
          <a:xfrm>
            <a:off x="5868035" y="3716655"/>
            <a:ext cx="2724150" cy="2962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wipe(down)">
                                      <p:cBhvr>
                                        <p:cTn id="7" dur="580">
                                          <p:stCondLst>
                                            <p:cond delay="0"/>
                                          </p:stCondLst>
                                        </p:cTn>
                                        <p:tgtEl>
                                          <p:spTgt spid="35844"/>
                                        </p:tgtEl>
                                      </p:cBhvr>
                                    </p:animEffect>
                                    <p:anim calcmode="lin" valueType="num">
                                      <p:cBhvr>
                                        <p:cTn id="8" dur="1822" tmFilter="0,0; 0.14,0.36; 0.43,0.73; 0.71,0.91; 1.0,1.0">
                                          <p:stCondLst>
                                            <p:cond delay="0"/>
                                          </p:stCondLst>
                                        </p:cTn>
                                        <p:tgtEl>
                                          <p:spTgt spid="358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8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8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8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844"/>
                                        </p:tgtEl>
                                        <p:attrNameLst>
                                          <p:attrName>ppt_y</p:attrName>
                                        </p:attrNameLst>
                                      </p:cBhvr>
                                      <p:tavLst>
                                        <p:tav tm="0" fmla="#ppt_y-sin(pi*$)/81">
                                          <p:val>
                                            <p:fltVal val="0"/>
                                          </p:val>
                                        </p:tav>
                                        <p:tav tm="100000">
                                          <p:val>
                                            <p:fltVal val="1"/>
                                          </p:val>
                                        </p:tav>
                                      </p:tavLst>
                                    </p:anim>
                                    <p:animScale>
                                      <p:cBhvr>
                                        <p:cTn id="13" dur="26">
                                          <p:stCondLst>
                                            <p:cond delay="650"/>
                                          </p:stCondLst>
                                        </p:cTn>
                                        <p:tgtEl>
                                          <p:spTgt spid="35844"/>
                                        </p:tgtEl>
                                      </p:cBhvr>
                                      <p:to x="100000" y="60000"/>
                                    </p:animScale>
                                    <p:animScale>
                                      <p:cBhvr>
                                        <p:cTn id="14" dur="166" decel="50000">
                                          <p:stCondLst>
                                            <p:cond delay="676"/>
                                          </p:stCondLst>
                                        </p:cTn>
                                        <p:tgtEl>
                                          <p:spTgt spid="35844"/>
                                        </p:tgtEl>
                                      </p:cBhvr>
                                      <p:to x="100000" y="100000"/>
                                    </p:animScale>
                                    <p:animScale>
                                      <p:cBhvr>
                                        <p:cTn id="15" dur="26">
                                          <p:stCondLst>
                                            <p:cond delay="1312"/>
                                          </p:stCondLst>
                                        </p:cTn>
                                        <p:tgtEl>
                                          <p:spTgt spid="35844"/>
                                        </p:tgtEl>
                                      </p:cBhvr>
                                      <p:to x="100000" y="80000"/>
                                    </p:animScale>
                                    <p:animScale>
                                      <p:cBhvr>
                                        <p:cTn id="16" dur="166" decel="50000">
                                          <p:stCondLst>
                                            <p:cond delay="1338"/>
                                          </p:stCondLst>
                                        </p:cTn>
                                        <p:tgtEl>
                                          <p:spTgt spid="35844"/>
                                        </p:tgtEl>
                                      </p:cBhvr>
                                      <p:to x="100000" y="100000"/>
                                    </p:animScale>
                                    <p:animScale>
                                      <p:cBhvr>
                                        <p:cTn id="17" dur="26">
                                          <p:stCondLst>
                                            <p:cond delay="1642"/>
                                          </p:stCondLst>
                                        </p:cTn>
                                        <p:tgtEl>
                                          <p:spTgt spid="35844"/>
                                        </p:tgtEl>
                                      </p:cBhvr>
                                      <p:to x="100000" y="90000"/>
                                    </p:animScale>
                                    <p:animScale>
                                      <p:cBhvr>
                                        <p:cTn id="18" dur="166" decel="50000">
                                          <p:stCondLst>
                                            <p:cond delay="1668"/>
                                          </p:stCondLst>
                                        </p:cTn>
                                        <p:tgtEl>
                                          <p:spTgt spid="35844"/>
                                        </p:tgtEl>
                                      </p:cBhvr>
                                      <p:to x="100000" y="100000"/>
                                    </p:animScale>
                                    <p:animScale>
                                      <p:cBhvr>
                                        <p:cTn id="19" dur="26">
                                          <p:stCondLst>
                                            <p:cond delay="1808"/>
                                          </p:stCondLst>
                                        </p:cTn>
                                        <p:tgtEl>
                                          <p:spTgt spid="35844"/>
                                        </p:tgtEl>
                                      </p:cBhvr>
                                      <p:to x="100000" y="95000"/>
                                    </p:animScale>
                                    <p:animScale>
                                      <p:cBhvr>
                                        <p:cTn id="20" dur="166" decel="50000">
                                          <p:stCondLst>
                                            <p:cond delay="1834"/>
                                          </p:stCondLst>
                                        </p:cTn>
                                        <p:tgtEl>
                                          <p:spTgt spid="3584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5845"/>
                                        </p:tgtEl>
                                        <p:attrNameLst>
                                          <p:attrName>style.visibility</p:attrName>
                                        </p:attrNameLst>
                                      </p:cBhvr>
                                      <p:to>
                                        <p:strVal val="visible"/>
                                      </p:to>
                                    </p:set>
                                    <p:animEffect transition="in" filter="wipe(down)">
                                      <p:cBhvr>
                                        <p:cTn id="23" dur="580">
                                          <p:stCondLst>
                                            <p:cond delay="0"/>
                                          </p:stCondLst>
                                        </p:cTn>
                                        <p:tgtEl>
                                          <p:spTgt spid="35845"/>
                                        </p:tgtEl>
                                      </p:cBhvr>
                                    </p:animEffect>
                                    <p:anim calcmode="lin" valueType="num">
                                      <p:cBhvr>
                                        <p:cTn id="24" dur="1822" tmFilter="0,0; 0.14,0.36; 0.43,0.73; 0.71,0.91; 1.0,1.0">
                                          <p:stCondLst>
                                            <p:cond delay="0"/>
                                          </p:stCondLst>
                                        </p:cTn>
                                        <p:tgtEl>
                                          <p:spTgt spid="3584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84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84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84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845"/>
                                        </p:tgtEl>
                                        <p:attrNameLst>
                                          <p:attrName>ppt_y</p:attrName>
                                        </p:attrNameLst>
                                      </p:cBhvr>
                                      <p:tavLst>
                                        <p:tav tm="0" fmla="#ppt_y-sin(pi*$)/81">
                                          <p:val>
                                            <p:fltVal val="0"/>
                                          </p:val>
                                        </p:tav>
                                        <p:tav tm="100000">
                                          <p:val>
                                            <p:fltVal val="1"/>
                                          </p:val>
                                        </p:tav>
                                      </p:tavLst>
                                    </p:anim>
                                    <p:animScale>
                                      <p:cBhvr>
                                        <p:cTn id="29" dur="26">
                                          <p:stCondLst>
                                            <p:cond delay="650"/>
                                          </p:stCondLst>
                                        </p:cTn>
                                        <p:tgtEl>
                                          <p:spTgt spid="35845"/>
                                        </p:tgtEl>
                                      </p:cBhvr>
                                      <p:to x="100000" y="60000"/>
                                    </p:animScale>
                                    <p:animScale>
                                      <p:cBhvr>
                                        <p:cTn id="30" dur="166" decel="50000">
                                          <p:stCondLst>
                                            <p:cond delay="676"/>
                                          </p:stCondLst>
                                        </p:cTn>
                                        <p:tgtEl>
                                          <p:spTgt spid="35845"/>
                                        </p:tgtEl>
                                      </p:cBhvr>
                                      <p:to x="100000" y="100000"/>
                                    </p:animScale>
                                    <p:animScale>
                                      <p:cBhvr>
                                        <p:cTn id="31" dur="26">
                                          <p:stCondLst>
                                            <p:cond delay="1312"/>
                                          </p:stCondLst>
                                        </p:cTn>
                                        <p:tgtEl>
                                          <p:spTgt spid="35845"/>
                                        </p:tgtEl>
                                      </p:cBhvr>
                                      <p:to x="100000" y="80000"/>
                                    </p:animScale>
                                    <p:animScale>
                                      <p:cBhvr>
                                        <p:cTn id="32" dur="166" decel="50000">
                                          <p:stCondLst>
                                            <p:cond delay="1338"/>
                                          </p:stCondLst>
                                        </p:cTn>
                                        <p:tgtEl>
                                          <p:spTgt spid="35845"/>
                                        </p:tgtEl>
                                      </p:cBhvr>
                                      <p:to x="100000" y="100000"/>
                                    </p:animScale>
                                    <p:animScale>
                                      <p:cBhvr>
                                        <p:cTn id="33" dur="26">
                                          <p:stCondLst>
                                            <p:cond delay="1642"/>
                                          </p:stCondLst>
                                        </p:cTn>
                                        <p:tgtEl>
                                          <p:spTgt spid="35845"/>
                                        </p:tgtEl>
                                      </p:cBhvr>
                                      <p:to x="100000" y="90000"/>
                                    </p:animScale>
                                    <p:animScale>
                                      <p:cBhvr>
                                        <p:cTn id="34" dur="166" decel="50000">
                                          <p:stCondLst>
                                            <p:cond delay="1668"/>
                                          </p:stCondLst>
                                        </p:cTn>
                                        <p:tgtEl>
                                          <p:spTgt spid="35845"/>
                                        </p:tgtEl>
                                      </p:cBhvr>
                                      <p:to x="100000" y="100000"/>
                                    </p:animScale>
                                    <p:animScale>
                                      <p:cBhvr>
                                        <p:cTn id="35" dur="26">
                                          <p:stCondLst>
                                            <p:cond delay="1808"/>
                                          </p:stCondLst>
                                        </p:cTn>
                                        <p:tgtEl>
                                          <p:spTgt spid="35845"/>
                                        </p:tgtEl>
                                      </p:cBhvr>
                                      <p:to x="100000" y="95000"/>
                                    </p:animScale>
                                    <p:animScale>
                                      <p:cBhvr>
                                        <p:cTn id="36" dur="166" decel="50000">
                                          <p:stCondLst>
                                            <p:cond delay="1834"/>
                                          </p:stCondLst>
                                        </p:cTn>
                                        <p:tgtEl>
                                          <p:spTgt spid="3584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5847"/>
                                        </p:tgtEl>
                                        <p:attrNameLst>
                                          <p:attrName>style.visibility</p:attrName>
                                        </p:attrNameLst>
                                      </p:cBhvr>
                                      <p:to>
                                        <p:strVal val="visible"/>
                                      </p:to>
                                    </p:set>
                                    <p:animEffect transition="in" filter="wipe(down)">
                                      <p:cBhvr>
                                        <p:cTn id="39" dur="580">
                                          <p:stCondLst>
                                            <p:cond delay="0"/>
                                          </p:stCondLst>
                                        </p:cTn>
                                        <p:tgtEl>
                                          <p:spTgt spid="35847"/>
                                        </p:tgtEl>
                                      </p:cBhvr>
                                    </p:animEffect>
                                    <p:anim calcmode="lin" valueType="num">
                                      <p:cBhvr>
                                        <p:cTn id="40" dur="1822" tmFilter="0,0; 0.14,0.36; 0.43,0.73; 0.71,0.91; 1.0,1.0">
                                          <p:stCondLst>
                                            <p:cond delay="0"/>
                                          </p:stCondLst>
                                        </p:cTn>
                                        <p:tgtEl>
                                          <p:spTgt spid="3584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584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584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584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5847"/>
                                        </p:tgtEl>
                                        <p:attrNameLst>
                                          <p:attrName>ppt_y</p:attrName>
                                        </p:attrNameLst>
                                      </p:cBhvr>
                                      <p:tavLst>
                                        <p:tav tm="0" fmla="#ppt_y-sin(pi*$)/81">
                                          <p:val>
                                            <p:fltVal val="0"/>
                                          </p:val>
                                        </p:tav>
                                        <p:tav tm="100000">
                                          <p:val>
                                            <p:fltVal val="1"/>
                                          </p:val>
                                        </p:tav>
                                      </p:tavLst>
                                    </p:anim>
                                    <p:animScale>
                                      <p:cBhvr>
                                        <p:cTn id="45" dur="26">
                                          <p:stCondLst>
                                            <p:cond delay="650"/>
                                          </p:stCondLst>
                                        </p:cTn>
                                        <p:tgtEl>
                                          <p:spTgt spid="35847"/>
                                        </p:tgtEl>
                                      </p:cBhvr>
                                      <p:to x="100000" y="60000"/>
                                    </p:animScale>
                                    <p:animScale>
                                      <p:cBhvr>
                                        <p:cTn id="46" dur="166" decel="50000">
                                          <p:stCondLst>
                                            <p:cond delay="676"/>
                                          </p:stCondLst>
                                        </p:cTn>
                                        <p:tgtEl>
                                          <p:spTgt spid="35847"/>
                                        </p:tgtEl>
                                      </p:cBhvr>
                                      <p:to x="100000" y="100000"/>
                                    </p:animScale>
                                    <p:animScale>
                                      <p:cBhvr>
                                        <p:cTn id="47" dur="26">
                                          <p:stCondLst>
                                            <p:cond delay="1312"/>
                                          </p:stCondLst>
                                        </p:cTn>
                                        <p:tgtEl>
                                          <p:spTgt spid="35847"/>
                                        </p:tgtEl>
                                      </p:cBhvr>
                                      <p:to x="100000" y="80000"/>
                                    </p:animScale>
                                    <p:animScale>
                                      <p:cBhvr>
                                        <p:cTn id="48" dur="166" decel="50000">
                                          <p:stCondLst>
                                            <p:cond delay="1338"/>
                                          </p:stCondLst>
                                        </p:cTn>
                                        <p:tgtEl>
                                          <p:spTgt spid="35847"/>
                                        </p:tgtEl>
                                      </p:cBhvr>
                                      <p:to x="100000" y="100000"/>
                                    </p:animScale>
                                    <p:animScale>
                                      <p:cBhvr>
                                        <p:cTn id="49" dur="26">
                                          <p:stCondLst>
                                            <p:cond delay="1642"/>
                                          </p:stCondLst>
                                        </p:cTn>
                                        <p:tgtEl>
                                          <p:spTgt spid="35847"/>
                                        </p:tgtEl>
                                      </p:cBhvr>
                                      <p:to x="100000" y="90000"/>
                                    </p:animScale>
                                    <p:animScale>
                                      <p:cBhvr>
                                        <p:cTn id="50" dur="166" decel="50000">
                                          <p:stCondLst>
                                            <p:cond delay="1668"/>
                                          </p:stCondLst>
                                        </p:cTn>
                                        <p:tgtEl>
                                          <p:spTgt spid="35847"/>
                                        </p:tgtEl>
                                      </p:cBhvr>
                                      <p:to x="100000" y="100000"/>
                                    </p:animScale>
                                    <p:animScale>
                                      <p:cBhvr>
                                        <p:cTn id="51" dur="26">
                                          <p:stCondLst>
                                            <p:cond delay="1808"/>
                                          </p:stCondLst>
                                        </p:cTn>
                                        <p:tgtEl>
                                          <p:spTgt spid="35847"/>
                                        </p:tgtEl>
                                      </p:cBhvr>
                                      <p:to x="100000" y="95000"/>
                                    </p:animScale>
                                    <p:animScale>
                                      <p:cBhvr>
                                        <p:cTn id="52" dur="166" decel="50000">
                                          <p:stCondLst>
                                            <p:cond delay="1834"/>
                                          </p:stCondLst>
                                        </p:cTn>
                                        <p:tgtEl>
                                          <p:spTgt spid="35847"/>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80">
                                          <p:stCondLst>
                                            <p:cond delay="0"/>
                                          </p:stCondLst>
                                        </p:cTn>
                                        <p:tgtEl>
                                          <p:spTgt spid="3"/>
                                        </p:tgtEl>
                                      </p:cBhvr>
                                    </p:animEffect>
                                    <p:anim calcmode="lin" valueType="num">
                                      <p:cBhvr>
                                        <p:cTn id="5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gtEl>
                                      </p:cBhvr>
                                      <p:to x="100000" y="60000"/>
                                    </p:animScale>
                                    <p:animScale>
                                      <p:cBhvr>
                                        <p:cTn id="62" dur="166" decel="50000">
                                          <p:stCondLst>
                                            <p:cond delay="676"/>
                                          </p:stCondLst>
                                        </p:cTn>
                                        <p:tgtEl>
                                          <p:spTgt spid="3"/>
                                        </p:tgtEl>
                                      </p:cBhvr>
                                      <p:to x="100000" y="100000"/>
                                    </p:animScale>
                                    <p:animScale>
                                      <p:cBhvr>
                                        <p:cTn id="63" dur="26">
                                          <p:stCondLst>
                                            <p:cond delay="1312"/>
                                          </p:stCondLst>
                                        </p:cTn>
                                        <p:tgtEl>
                                          <p:spTgt spid="3"/>
                                        </p:tgtEl>
                                      </p:cBhvr>
                                      <p:to x="100000" y="80000"/>
                                    </p:animScale>
                                    <p:animScale>
                                      <p:cBhvr>
                                        <p:cTn id="64" dur="166" decel="50000">
                                          <p:stCondLst>
                                            <p:cond delay="1338"/>
                                          </p:stCondLst>
                                        </p:cTn>
                                        <p:tgtEl>
                                          <p:spTgt spid="3"/>
                                        </p:tgtEl>
                                      </p:cBhvr>
                                      <p:to x="100000" y="100000"/>
                                    </p:animScale>
                                    <p:animScale>
                                      <p:cBhvr>
                                        <p:cTn id="65" dur="26">
                                          <p:stCondLst>
                                            <p:cond delay="1642"/>
                                          </p:stCondLst>
                                        </p:cTn>
                                        <p:tgtEl>
                                          <p:spTgt spid="3"/>
                                        </p:tgtEl>
                                      </p:cBhvr>
                                      <p:to x="100000" y="90000"/>
                                    </p:animScale>
                                    <p:animScale>
                                      <p:cBhvr>
                                        <p:cTn id="66" dur="166" decel="50000">
                                          <p:stCondLst>
                                            <p:cond delay="1668"/>
                                          </p:stCondLst>
                                        </p:cTn>
                                        <p:tgtEl>
                                          <p:spTgt spid="3"/>
                                        </p:tgtEl>
                                      </p:cBhvr>
                                      <p:to x="100000" y="100000"/>
                                    </p:animScale>
                                    <p:animScale>
                                      <p:cBhvr>
                                        <p:cTn id="67" dur="26">
                                          <p:stCondLst>
                                            <p:cond delay="1808"/>
                                          </p:stCondLst>
                                        </p:cTn>
                                        <p:tgtEl>
                                          <p:spTgt spid="3"/>
                                        </p:tgtEl>
                                      </p:cBhvr>
                                      <p:to x="100000" y="95000"/>
                                    </p:animScale>
                                    <p:animScale>
                                      <p:cBhvr>
                                        <p:cTn id="6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1196340"/>
            <a:ext cx="9131300" cy="5648325"/>
          </a:xfrm>
          <a:prstGeom prst="rect">
            <a:avLst/>
          </a:prstGeom>
        </p:spPr>
      </p:pic>
      <p:sp>
        <p:nvSpPr>
          <p:cNvPr id="36867"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新平台检索结果页面</a:t>
            </a:r>
            <a:endParaRPr lang="zh-CN" altLang="en-US" sz="2800">
              <a:ea typeface="宋体" panose="02010600030101010101" pitchFamily="2" charset="-122"/>
            </a:endParaRPr>
          </a:p>
        </p:txBody>
      </p:sp>
      <p:sp>
        <p:nvSpPr>
          <p:cNvPr id="36868" name="TextBox 6"/>
          <p:cNvSpPr txBox="1">
            <a:spLocks noChangeArrowheads="1"/>
          </p:cNvSpPr>
          <p:nvPr/>
        </p:nvSpPr>
        <p:spPr bwMode="auto">
          <a:xfrm>
            <a:off x="3995738" y="2132965"/>
            <a:ext cx="4802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可按照自身需求拖拽起止年度不规则时间定义</a:t>
            </a:r>
            <a:endParaRPr lang="zh-CN" altLang="en-US">
              <a:solidFill>
                <a:srgbClr val="FF0000"/>
              </a:solidFill>
              <a:ea typeface="宋体" panose="02010600030101010101" pitchFamily="2" charset="-122"/>
            </a:endParaRPr>
          </a:p>
        </p:txBody>
      </p:sp>
      <p:cxnSp>
        <p:nvCxnSpPr>
          <p:cNvPr id="36869" name="直接箭头连接符 5"/>
          <p:cNvCxnSpPr>
            <a:cxnSpLocks noChangeShapeType="1"/>
            <a:stCxn id="36868" idx="1"/>
          </p:cNvCxnSpPr>
          <p:nvPr/>
        </p:nvCxnSpPr>
        <p:spPr bwMode="auto">
          <a:xfrm flipH="1">
            <a:off x="2378075" y="2318385"/>
            <a:ext cx="1617980" cy="226060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cxnSp>
        <p:nvCxnSpPr>
          <p:cNvPr id="36870" name="直接箭头连接符 5"/>
          <p:cNvCxnSpPr>
            <a:cxnSpLocks noChangeShapeType="1"/>
          </p:cNvCxnSpPr>
          <p:nvPr/>
        </p:nvCxnSpPr>
        <p:spPr bwMode="auto">
          <a:xfrm flipH="1">
            <a:off x="1835785" y="4342130"/>
            <a:ext cx="2880995" cy="88709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pic>
        <p:nvPicPr>
          <p:cNvPr id="2" name="图片 1"/>
          <p:cNvPicPr>
            <a:picLocks noChangeAspect="1"/>
          </p:cNvPicPr>
          <p:nvPr/>
        </p:nvPicPr>
        <p:blipFill>
          <a:blip r:embed="rId2"/>
          <a:stretch>
            <a:fillRect/>
          </a:stretch>
        </p:blipFill>
        <p:spPr>
          <a:xfrm>
            <a:off x="4787900" y="3429000"/>
            <a:ext cx="4246245" cy="2527935"/>
          </a:xfrm>
          <a:prstGeom prst="rect">
            <a:avLst/>
          </a:prstGeom>
        </p:spPr>
      </p:pic>
      <p:pic>
        <p:nvPicPr>
          <p:cNvPr id="4" name="图片 3"/>
          <p:cNvPicPr>
            <a:picLocks noChangeAspect="1"/>
          </p:cNvPicPr>
          <p:nvPr/>
        </p:nvPicPr>
        <p:blipFill>
          <a:blip r:embed="rId3"/>
          <a:stretch>
            <a:fillRect/>
          </a:stretch>
        </p:blipFill>
        <p:spPr>
          <a:xfrm>
            <a:off x="5003800" y="2556510"/>
            <a:ext cx="2628900" cy="819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wipe(down)">
                                      <p:cBhvr>
                                        <p:cTn id="7" dur="580">
                                          <p:stCondLst>
                                            <p:cond delay="0"/>
                                          </p:stCondLst>
                                        </p:cTn>
                                        <p:tgtEl>
                                          <p:spTgt spid="36868"/>
                                        </p:tgtEl>
                                      </p:cBhvr>
                                    </p:animEffect>
                                    <p:anim calcmode="lin" valueType="num">
                                      <p:cBhvr>
                                        <p:cTn id="8" dur="1822" tmFilter="0,0; 0.14,0.36; 0.43,0.73; 0.71,0.91; 1.0,1.0">
                                          <p:stCondLst>
                                            <p:cond delay="0"/>
                                          </p:stCondLst>
                                        </p:cTn>
                                        <p:tgtEl>
                                          <p:spTgt spid="368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8"/>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8"/>
                                        </p:tgtEl>
                                      </p:cBhvr>
                                      <p:to x="100000" y="60000"/>
                                    </p:animScale>
                                    <p:animScale>
                                      <p:cBhvr>
                                        <p:cTn id="14" dur="166" decel="50000">
                                          <p:stCondLst>
                                            <p:cond delay="676"/>
                                          </p:stCondLst>
                                        </p:cTn>
                                        <p:tgtEl>
                                          <p:spTgt spid="36868"/>
                                        </p:tgtEl>
                                      </p:cBhvr>
                                      <p:to x="100000" y="100000"/>
                                    </p:animScale>
                                    <p:animScale>
                                      <p:cBhvr>
                                        <p:cTn id="15" dur="26">
                                          <p:stCondLst>
                                            <p:cond delay="1312"/>
                                          </p:stCondLst>
                                        </p:cTn>
                                        <p:tgtEl>
                                          <p:spTgt spid="36868"/>
                                        </p:tgtEl>
                                      </p:cBhvr>
                                      <p:to x="100000" y="80000"/>
                                    </p:animScale>
                                    <p:animScale>
                                      <p:cBhvr>
                                        <p:cTn id="16" dur="166" decel="50000">
                                          <p:stCondLst>
                                            <p:cond delay="1338"/>
                                          </p:stCondLst>
                                        </p:cTn>
                                        <p:tgtEl>
                                          <p:spTgt spid="36868"/>
                                        </p:tgtEl>
                                      </p:cBhvr>
                                      <p:to x="100000" y="100000"/>
                                    </p:animScale>
                                    <p:animScale>
                                      <p:cBhvr>
                                        <p:cTn id="17" dur="26">
                                          <p:stCondLst>
                                            <p:cond delay="1642"/>
                                          </p:stCondLst>
                                        </p:cTn>
                                        <p:tgtEl>
                                          <p:spTgt spid="36868"/>
                                        </p:tgtEl>
                                      </p:cBhvr>
                                      <p:to x="100000" y="90000"/>
                                    </p:animScale>
                                    <p:animScale>
                                      <p:cBhvr>
                                        <p:cTn id="18" dur="166" decel="50000">
                                          <p:stCondLst>
                                            <p:cond delay="1668"/>
                                          </p:stCondLst>
                                        </p:cTn>
                                        <p:tgtEl>
                                          <p:spTgt spid="36868"/>
                                        </p:tgtEl>
                                      </p:cBhvr>
                                      <p:to x="100000" y="100000"/>
                                    </p:animScale>
                                    <p:animScale>
                                      <p:cBhvr>
                                        <p:cTn id="19" dur="26">
                                          <p:stCondLst>
                                            <p:cond delay="1808"/>
                                          </p:stCondLst>
                                        </p:cTn>
                                        <p:tgtEl>
                                          <p:spTgt spid="36868"/>
                                        </p:tgtEl>
                                      </p:cBhvr>
                                      <p:to x="100000" y="95000"/>
                                    </p:animScale>
                                    <p:animScale>
                                      <p:cBhvr>
                                        <p:cTn id="20" dur="166" decel="50000">
                                          <p:stCondLst>
                                            <p:cond delay="1834"/>
                                          </p:stCondLst>
                                        </p:cTn>
                                        <p:tgtEl>
                                          <p:spTgt spid="3686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6869"/>
                                        </p:tgtEl>
                                        <p:attrNameLst>
                                          <p:attrName>style.visibility</p:attrName>
                                        </p:attrNameLst>
                                      </p:cBhvr>
                                      <p:to>
                                        <p:strVal val="visible"/>
                                      </p:to>
                                    </p:set>
                                    <p:animEffect transition="in" filter="wipe(down)">
                                      <p:cBhvr>
                                        <p:cTn id="39" dur="580">
                                          <p:stCondLst>
                                            <p:cond delay="0"/>
                                          </p:stCondLst>
                                        </p:cTn>
                                        <p:tgtEl>
                                          <p:spTgt spid="36869"/>
                                        </p:tgtEl>
                                      </p:cBhvr>
                                    </p:animEffect>
                                    <p:anim calcmode="lin" valueType="num">
                                      <p:cBhvr>
                                        <p:cTn id="40" dur="1822" tmFilter="0,0; 0.14,0.36; 0.43,0.73; 0.71,0.91; 1.0,1.0">
                                          <p:stCondLst>
                                            <p:cond delay="0"/>
                                          </p:stCondLst>
                                        </p:cTn>
                                        <p:tgtEl>
                                          <p:spTgt spid="3686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686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686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686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6869"/>
                                        </p:tgtEl>
                                        <p:attrNameLst>
                                          <p:attrName>ppt_y</p:attrName>
                                        </p:attrNameLst>
                                      </p:cBhvr>
                                      <p:tavLst>
                                        <p:tav tm="0" fmla="#ppt_y-sin(pi*$)/81">
                                          <p:val>
                                            <p:fltVal val="0"/>
                                          </p:val>
                                        </p:tav>
                                        <p:tav tm="100000">
                                          <p:val>
                                            <p:fltVal val="1"/>
                                          </p:val>
                                        </p:tav>
                                      </p:tavLst>
                                    </p:anim>
                                    <p:animScale>
                                      <p:cBhvr>
                                        <p:cTn id="45" dur="26">
                                          <p:stCondLst>
                                            <p:cond delay="650"/>
                                          </p:stCondLst>
                                        </p:cTn>
                                        <p:tgtEl>
                                          <p:spTgt spid="36869"/>
                                        </p:tgtEl>
                                      </p:cBhvr>
                                      <p:to x="100000" y="60000"/>
                                    </p:animScale>
                                    <p:animScale>
                                      <p:cBhvr>
                                        <p:cTn id="46" dur="166" decel="50000">
                                          <p:stCondLst>
                                            <p:cond delay="676"/>
                                          </p:stCondLst>
                                        </p:cTn>
                                        <p:tgtEl>
                                          <p:spTgt spid="36869"/>
                                        </p:tgtEl>
                                      </p:cBhvr>
                                      <p:to x="100000" y="100000"/>
                                    </p:animScale>
                                    <p:animScale>
                                      <p:cBhvr>
                                        <p:cTn id="47" dur="26">
                                          <p:stCondLst>
                                            <p:cond delay="1312"/>
                                          </p:stCondLst>
                                        </p:cTn>
                                        <p:tgtEl>
                                          <p:spTgt spid="36869"/>
                                        </p:tgtEl>
                                      </p:cBhvr>
                                      <p:to x="100000" y="80000"/>
                                    </p:animScale>
                                    <p:animScale>
                                      <p:cBhvr>
                                        <p:cTn id="48" dur="166" decel="50000">
                                          <p:stCondLst>
                                            <p:cond delay="1338"/>
                                          </p:stCondLst>
                                        </p:cTn>
                                        <p:tgtEl>
                                          <p:spTgt spid="36869"/>
                                        </p:tgtEl>
                                      </p:cBhvr>
                                      <p:to x="100000" y="100000"/>
                                    </p:animScale>
                                    <p:animScale>
                                      <p:cBhvr>
                                        <p:cTn id="49" dur="26">
                                          <p:stCondLst>
                                            <p:cond delay="1642"/>
                                          </p:stCondLst>
                                        </p:cTn>
                                        <p:tgtEl>
                                          <p:spTgt spid="36869"/>
                                        </p:tgtEl>
                                      </p:cBhvr>
                                      <p:to x="100000" y="90000"/>
                                    </p:animScale>
                                    <p:animScale>
                                      <p:cBhvr>
                                        <p:cTn id="50" dur="166" decel="50000">
                                          <p:stCondLst>
                                            <p:cond delay="1668"/>
                                          </p:stCondLst>
                                        </p:cTn>
                                        <p:tgtEl>
                                          <p:spTgt spid="36869"/>
                                        </p:tgtEl>
                                      </p:cBhvr>
                                      <p:to x="100000" y="100000"/>
                                    </p:animScale>
                                    <p:animScale>
                                      <p:cBhvr>
                                        <p:cTn id="51" dur="26">
                                          <p:stCondLst>
                                            <p:cond delay="1808"/>
                                          </p:stCondLst>
                                        </p:cTn>
                                        <p:tgtEl>
                                          <p:spTgt spid="36869"/>
                                        </p:tgtEl>
                                      </p:cBhvr>
                                      <p:to x="100000" y="95000"/>
                                    </p:animScale>
                                    <p:animScale>
                                      <p:cBhvr>
                                        <p:cTn id="52" dur="166" decel="50000">
                                          <p:stCondLst>
                                            <p:cond delay="1834"/>
                                          </p:stCondLst>
                                        </p:cTn>
                                        <p:tgtEl>
                                          <p:spTgt spid="3686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36870"/>
                                        </p:tgtEl>
                                        <p:attrNameLst>
                                          <p:attrName>style.visibility</p:attrName>
                                        </p:attrNameLst>
                                      </p:cBhvr>
                                      <p:to>
                                        <p:strVal val="visible"/>
                                      </p:to>
                                    </p:set>
                                    <p:animEffect transition="in" filter="strips(downLeft)">
                                      <p:cBhvr>
                                        <p:cTn id="57" dur="500"/>
                                        <p:tgtEl>
                                          <p:spTgt spid="36870"/>
                                        </p:tgtEl>
                                      </p:cBhvr>
                                    </p:animEffect>
                                  </p:childTnLst>
                                </p:cTn>
                              </p:par>
                              <p:par>
                                <p:cTn id="58" presetID="18" presetClass="entr" presetSubtype="12" fill="hold"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strips(downLeft)">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141730"/>
            <a:ext cx="9157970" cy="5670550"/>
          </a:xfrm>
          <a:prstGeom prst="rect">
            <a:avLst/>
          </a:prstGeom>
        </p:spPr>
      </p:pic>
      <p:sp>
        <p:nvSpPr>
          <p:cNvPr id="37891"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新平台检索结果页面</a:t>
            </a:r>
            <a:endParaRPr lang="zh-CN" altLang="en-US" sz="2800">
              <a:ea typeface="宋体" panose="02010600030101010101" pitchFamily="2" charset="-122"/>
            </a:endParaRPr>
          </a:p>
        </p:txBody>
      </p:sp>
      <p:sp>
        <p:nvSpPr>
          <p:cNvPr id="37892" name="TextBox 6"/>
          <p:cNvSpPr txBox="1">
            <a:spLocks noChangeArrowheads="1"/>
          </p:cNvSpPr>
          <p:nvPr/>
        </p:nvSpPr>
        <p:spPr bwMode="auto">
          <a:xfrm>
            <a:off x="3275965" y="4653280"/>
            <a:ext cx="2492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庞大结果下的学科筛选</a:t>
            </a:r>
            <a:endParaRPr lang="zh-CN" altLang="en-US">
              <a:solidFill>
                <a:srgbClr val="FF0000"/>
              </a:solidFill>
              <a:ea typeface="宋体" panose="02010600030101010101" pitchFamily="2" charset="-122"/>
            </a:endParaRPr>
          </a:p>
        </p:txBody>
      </p:sp>
      <p:cxnSp>
        <p:nvCxnSpPr>
          <p:cNvPr id="37893" name="直接箭头连接符 5"/>
          <p:cNvCxnSpPr>
            <a:cxnSpLocks noChangeShapeType="1"/>
          </p:cNvCxnSpPr>
          <p:nvPr/>
        </p:nvCxnSpPr>
        <p:spPr bwMode="auto">
          <a:xfrm flipH="1" flipV="1">
            <a:off x="1475740" y="2780665"/>
            <a:ext cx="1880235" cy="196024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矩形 13"/>
          <p:cNvSpPr/>
          <p:nvPr>
            <p:custDataLst>
              <p:tags r:id="rId1"/>
            </p:custDataLst>
          </p:nvPr>
        </p:nvSpPr>
        <p:spPr>
          <a:xfrm>
            <a:off x="179705" y="1925320"/>
            <a:ext cx="3318510" cy="583565"/>
          </a:xfrm>
          <a:prstGeom prst="rect">
            <a:avLst/>
          </a:prstGeom>
          <a:noFill/>
        </p:spPr>
        <p:txBody>
          <a:bodyPr wrap="square" rtlCol="0">
            <a:spAutoFit/>
          </a:bodyPr>
          <a:lstStyle/>
          <a:p>
            <a:pPr algn="just"/>
            <a:r>
              <a:rPr lang="zh-CN" altLang="en-US" sz="1600" b="1" dirty="0">
                <a:latin typeface="微软雅黑" panose="020B0503020204020204" pitchFamily="34" charset="-122"/>
                <a:ea typeface="微软雅黑" panose="020B0503020204020204" pitchFamily="34" charset="-122"/>
                <a:sym typeface="+mn-ea"/>
              </a:rPr>
              <a:t>博硕士论文标志着一个研究人员的研究起点</a:t>
            </a:r>
            <a:endParaRPr lang="zh-CN" altLang="en-US" sz="1600" b="1" dirty="0">
              <a:latin typeface="微软雅黑" panose="020B0503020204020204" pitchFamily="34" charset="-122"/>
              <a:ea typeface="微软雅黑" panose="020B0503020204020204" pitchFamily="34" charset="-122"/>
              <a:sym typeface="+mn-ea"/>
            </a:endParaRPr>
          </a:p>
        </p:txBody>
      </p:sp>
      <p:sp>
        <p:nvSpPr>
          <p:cNvPr id="15" name="矩形 14"/>
          <p:cNvSpPr/>
          <p:nvPr>
            <p:custDataLst>
              <p:tags r:id="rId2"/>
            </p:custDataLst>
          </p:nvPr>
        </p:nvSpPr>
        <p:spPr>
          <a:xfrm>
            <a:off x="172085" y="3122930"/>
            <a:ext cx="3288030" cy="583565"/>
          </a:xfrm>
          <a:prstGeom prst="rect">
            <a:avLst/>
          </a:prstGeom>
          <a:noFill/>
        </p:spPr>
        <p:txBody>
          <a:bodyPr wrap="square" rtlCol="0">
            <a:spAutoFit/>
          </a:bodyPr>
          <a:lstStyle/>
          <a:p>
            <a:pPr lvl="0" algn="just">
              <a:buClrTx/>
              <a:buSzTx/>
              <a:buFontTx/>
            </a:pPr>
            <a:r>
              <a:rPr lang="zh-CN" altLang="en-US" sz="1600" b="1" dirty="0">
                <a:latin typeface="微软雅黑" panose="020B0503020204020204" pitchFamily="34" charset="-122"/>
                <a:ea typeface="微软雅黑" panose="020B0503020204020204" pitchFamily="34" charset="-122"/>
                <a:sym typeface="+mn-ea"/>
              </a:rPr>
              <a:t>博硕士论文总结了3-8年研究成果,并经过严格的评审</a:t>
            </a:r>
            <a:endParaRPr lang="zh-CN" altLang="en-US" sz="1600" b="1" dirty="0">
              <a:latin typeface="微软雅黑" panose="020B0503020204020204" pitchFamily="34" charset="-122"/>
              <a:ea typeface="微软雅黑" panose="020B0503020204020204" pitchFamily="34" charset="-122"/>
              <a:sym typeface="+mn-ea"/>
            </a:endParaRPr>
          </a:p>
        </p:txBody>
      </p:sp>
      <p:sp>
        <p:nvSpPr>
          <p:cNvPr id="16" name="矩形 15"/>
          <p:cNvSpPr/>
          <p:nvPr>
            <p:custDataLst>
              <p:tags r:id="rId3"/>
            </p:custDataLst>
          </p:nvPr>
        </p:nvSpPr>
        <p:spPr>
          <a:xfrm>
            <a:off x="172085" y="4364355"/>
            <a:ext cx="3288030" cy="583565"/>
          </a:xfrm>
          <a:prstGeom prst="rect">
            <a:avLst/>
          </a:prstGeom>
          <a:noFill/>
        </p:spPr>
        <p:txBody>
          <a:bodyPr wrap="square" rtlCol="0">
            <a:spAutoFit/>
          </a:bodyPr>
          <a:lstStyle/>
          <a:p>
            <a:pPr lvl="0" algn="just">
              <a:buClrTx/>
              <a:buSzTx/>
              <a:buFontTx/>
            </a:pPr>
            <a:r>
              <a:rPr lang="zh-CN" altLang="en-US" sz="1600" b="1" dirty="0">
                <a:latin typeface="微软雅黑" panose="020B0503020204020204" pitchFamily="34" charset="-122"/>
                <a:ea typeface="微软雅黑" panose="020B0503020204020204" pitchFamily="34" charset="-122"/>
                <a:sym typeface="+mn-ea"/>
              </a:rPr>
              <a:t>完整记录了研究思路，方法和工具以及研究过程，实验过程和数据</a:t>
            </a:r>
            <a:endParaRPr lang="zh-CN" altLang="en-US" sz="1600" b="1" dirty="0">
              <a:latin typeface="微软雅黑" panose="020B0503020204020204" pitchFamily="34" charset="-122"/>
              <a:ea typeface="微软雅黑" panose="020B0503020204020204" pitchFamily="34" charset="-122"/>
              <a:sym typeface="+mn-ea"/>
            </a:endParaRPr>
          </a:p>
        </p:txBody>
      </p:sp>
      <p:sp>
        <p:nvSpPr>
          <p:cNvPr id="17" name="矩形 16"/>
          <p:cNvSpPr/>
          <p:nvPr>
            <p:custDataLst>
              <p:tags r:id="rId4"/>
            </p:custDataLst>
          </p:nvPr>
        </p:nvSpPr>
        <p:spPr>
          <a:xfrm>
            <a:off x="5384800" y="2481580"/>
            <a:ext cx="3696335" cy="583565"/>
          </a:xfrm>
          <a:prstGeom prst="rect">
            <a:avLst/>
          </a:prstGeom>
          <a:noFill/>
        </p:spPr>
        <p:txBody>
          <a:bodyPr wrap="square" rtlCol="0">
            <a:spAutoFit/>
          </a:bodyPr>
          <a:lstStyle/>
          <a:p>
            <a:pPr lvl="0" algn="just">
              <a:buClrTx/>
              <a:buSzTx/>
              <a:buFontTx/>
            </a:pPr>
            <a:r>
              <a:rPr lang="zh-CN" altLang="en-US" sz="1600" b="1" dirty="0">
                <a:latin typeface="微软雅黑" panose="020B0503020204020204" pitchFamily="34" charset="-122"/>
                <a:ea typeface="微软雅黑" panose="020B0503020204020204" pitchFamily="34" charset="-122"/>
                <a:sym typeface="+mn-ea"/>
              </a:rPr>
              <a:t>在读的博硕士是研究的主力，往往是研究论文的第一作者，导师水平的体现者</a:t>
            </a:r>
            <a:endParaRPr lang="zh-CN" altLang="en-US" sz="1600" b="1" dirty="0">
              <a:latin typeface="微软雅黑" panose="020B0503020204020204" pitchFamily="34" charset="-122"/>
              <a:ea typeface="微软雅黑" panose="020B0503020204020204" pitchFamily="34" charset="-122"/>
              <a:sym typeface="+mn-ea"/>
            </a:endParaRPr>
          </a:p>
        </p:txBody>
      </p:sp>
      <p:sp>
        <p:nvSpPr>
          <p:cNvPr id="18" name="矩形 17"/>
          <p:cNvSpPr/>
          <p:nvPr>
            <p:custDataLst>
              <p:tags r:id="rId5"/>
            </p:custDataLst>
          </p:nvPr>
        </p:nvSpPr>
        <p:spPr>
          <a:xfrm>
            <a:off x="5309235" y="3909060"/>
            <a:ext cx="3732530" cy="337185"/>
          </a:xfrm>
          <a:prstGeom prst="rect">
            <a:avLst/>
          </a:prstGeom>
          <a:noFill/>
        </p:spPr>
        <p:txBody>
          <a:bodyPr wrap="square" rtlCol="0">
            <a:spAutoFit/>
          </a:bodyPr>
          <a:lstStyle/>
          <a:p>
            <a:pPr lvl="0" algn="just">
              <a:buClrTx/>
              <a:buSzTx/>
              <a:buFontTx/>
            </a:pPr>
            <a:r>
              <a:rPr lang="zh-CN" altLang="en-US" sz="1600" b="1" dirty="0">
                <a:latin typeface="微软雅黑" panose="020B0503020204020204" pitchFamily="34" charset="-122"/>
                <a:ea typeface="微软雅黑" panose="020B0503020204020204" pitchFamily="34" charset="-122"/>
                <a:sym typeface="+mn-ea"/>
              </a:rPr>
              <a:t>相对完整的文献综述和全面的引用覆盖</a:t>
            </a:r>
            <a:endParaRPr lang="zh-CN" altLang="en-US" sz="1600" b="1" dirty="0">
              <a:latin typeface="微软雅黑" panose="020B0503020204020204" pitchFamily="34" charset="-122"/>
              <a:ea typeface="微软雅黑" panose="020B0503020204020204" pitchFamily="34" charset="-122"/>
              <a:sym typeface="+mn-ea"/>
            </a:endParaRPr>
          </a:p>
        </p:txBody>
      </p:sp>
      <p:sp>
        <p:nvSpPr>
          <p:cNvPr id="19" name="矩形 18"/>
          <p:cNvSpPr/>
          <p:nvPr>
            <p:custDataLst>
              <p:tags r:id="rId6"/>
            </p:custDataLst>
          </p:nvPr>
        </p:nvSpPr>
        <p:spPr>
          <a:xfrm>
            <a:off x="5328920" y="5203825"/>
            <a:ext cx="3750945" cy="337185"/>
          </a:xfrm>
          <a:prstGeom prst="rect">
            <a:avLst/>
          </a:prstGeom>
          <a:noFill/>
        </p:spPr>
        <p:txBody>
          <a:bodyPr wrap="square" rtlCol="0">
            <a:spAutoFit/>
          </a:bodyPr>
          <a:lstStyle/>
          <a:p>
            <a:pPr lvl="0" algn="just">
              <a:buClrTx/>
              <a:buSzTx/>
              <a:buFontTx/>
            </a:pPr>
            <a:r>
              <a:rPr lang="zh-CN" altLang="en-US" sz="1600" b="1" dirty="0">
                <a:latin typeface="微软雅黑" panose="020B0503020204020204" pitchFamily="34" charset="-122"/>
                <a:ea typeface="微软雅黑" panose="020B0503020204020204" pitchFamily="34" charset="-122"/>
                <a:sym typeface="+mn-ea"/>
              </a:rPr>
              <a:t>提供了大量的一手数据和研究工具</a:t>
            </a:r>
            <a:endParaRPr lang="zh-CN" altLang="en-US" sz="1600" b="1" dirty="0">
              <a:latin typeface="微软雅黑" panose="020B0503020204020204" pitchFamily="34" charset="-122"/>
              <a:ea typeface="微软雅黑" panose="020B0503020204020204" pitchFamily="34" charset="-122"/>
              <a:sym typeface="+mn-ea"/>
            </a:endParaRPr>
          </a:p>
        </p:txBody>
      </p:sp>
      <p:sp>
        <p:nvSpPr>
          <p:cNvPr id="21" name="Freeform 10"/>
          <p:cNvSpPr>
            <a:spLocks noEditPoints="1"/>
          </p:cNvSpPr>
          <p:nvPr>
            <p:custDataLst>
              <p:tags r:id="rId7"/>
            </p:custDataLst>
          </p:nvPr>
        </p:nvSpPr>
        <p:spPr bwMode="auto">
          <a:xfrm flipH="1">
            <a:off x="3547756" y="2072718"/>
            <a:ext cx="247521" cy="245934"/>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2"/>
              </a:solidFill>
            </a:endParaRPr>
          </a:p>
        </p:txBody>
      </p:sp>
      <p:sp>
        <p:nvSpPr>
          <p:cNvPr id="24" name="Freeform 11"/>
          <p:cNvSpPr>
            <a:spLocks noEditPoints="1"/>
          </p:cNvSpPr>
          <p:nvPr>
            <p:custDataLst>
              <p:tags r:id="rId8"/>
            </p:custDataLst>
          </p:nvPr>
        </p:nvSpPr>
        <p:spPr bwMode="auto">
          <a:xfrm flipH="1">
            <a:off x="5041274" y="2701838"/>
            <a:ext cx="247521" cy="245935"/>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2"/>
              </a:solidFill>
            </a:endParaRPr>
          </a:p>
        </p:txBody>
      </p:sp>
      <p:grpSp>
        <p:nvGrpSpPr>
          <p:cNvPr id="25" name="组合 24"/>
          <p:cNvGrpSpPr/>
          <p:nvPr/>
        </p:nvGrpSpPr>
        <p:grpSpPr>
          <a:xfrm>
            <a:off x="3883002" y="1807148"/>
            <a:ext cx="782900" cy="777075"/>
            <a:chOff x="5478911" y="1254836"/>
            <a:chExt cx="783308" cy="777480"/>
          </a:xfrm>
        </p:grpSpPr>
        <p:sp>
          <p:nvSpPr>
            <p:cNvPr id="26" name="Oval 5"/>
            <p:cNvSpPr>
              <a:spLocks noChangeArrowheads="1"/>
            </p:cNvSpPr>
            <p:nvPr>
              <p:custDataLst>
                <p:tags r:id="rId9"/>
              </p:custDataLst>
            </p:nvPr>
          </p:nvSpPr>
          <p:spPr bwMode="auto">
            <a:xfrm>
              <a:off x="5478911" y="1254836"/>
              <a:ext cx="783308" cy="777480"/>
            </a:xfrm>
            <a:prstGeom prst="ellipse">
              <a:avLst/>
            </a:prstGeom>
            <a:solidFill>
              <a:srgbClr val="217ED9"/>
            </a:solidFill>
            <a:ln w="2857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392" tIns="45696" rIns="91392" bIns="45696" numCol="1" spcCol="0" rtlCol="0" fromWordArt="0" anchor="t" anchorCtr="0" forceAA="0" compatLnSpc="1">
              <a:noAutofit/>
            </a:bodyPr>
            <a:lstStyle/>
            <a:p>
              <a:pPr algn="ctr"/>
              <a:endParaRPr lang="zh-CN" altLang="en-US" sz="3200" b="1">
                <a:solidFill>
                  <a:schemeClr val="bg1"/>
                </a:solidFill>
                <a:latin typeface="微软雅黑" panose="020B0503020204020204" pitchFamily="34" charset="-122"/>
                <a:ea typeface="微软雅黑" panose="020B0503020204020204" pitchFamily="34" charset="-122"/>
                <a:cs typeface="+mn-ea"/>
              </a:endParaRPr>
            </a:p>
          </p:txBody>
        </p:sp>
        <p:sp>
          <p:nvSpPr>
            <p:cNvPr id="27" name="TextBox 20"/>
            <p:cNvSpPr txBox="1">
              <a:spLocks noChangeArrowheads="1"/>
            </p:cNvSpPr>
            <p:nvPr>
              <p:custDataLst>
                <p:tags r:id="rId10"/>
              </p:custDataLst>
            </p:nvPr>
          </p:nvSpPr>
          <p:spPr bwMode="auto">
            <a:xfrm flipH="1">
              <a:off x="5505440" y="1372032"/>
              <a:ext cx="755650" cy="585787"/>
            </a:xfrm>
            <a:prstGeom prst="rect">
              <a:avLst/>
            </a:prstGeom>
            <a:noFill/>
            <a:ln w="2857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392" tIns="45696" rIns="91392" bIns="45696" numCol="1" spcCol="0" rtlCol="0" fromWordArt="0" anchor="t" anchorCtr="0" forceAA="0" compatLnSpc="1">
              <a:noAutofit/>
            </a:bodyPr>
            <a:lstStyle>
              <a:defPPr>
                <a:defRPr lang="zh-CN"/>
              </a:defPPr>
              <a:lvl1pPr algn="ctr">
                <a:defRPr sz="2000">
                  <a:solidFill>
                    <a:schemeClr val="accent2"/>
                  </a:solidFill>
                  <a:latin typeface="+mn-lt"/>
                  <a:ea typeface="+mn-ea"/>
                  <a:cs typeface="+mn-ea"/>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sz="3200" b="1">
                  <a:solidFill>
                    <a:schemeClr val="bg1"/>
                  </a:solidFill>
                  <a:latin typeface="微软雅黑" panose="020B0503020204020204" pitchFamily="34" charset="-122"/>
                  <a:ea typeface="微软雅黑" panose="020B0503020204020204" pitchFamily="34" charset="-122"/>
                </a:rPr>
                <a:t>1</a:t>
              </a:r>
              <a:endParaRPr 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218249" y="2450547"/>
            <a:ext cx="782900" cy="777075"/>
            <a:chOff x="5814332" y="1898570"/>
            <a:chExt cx="783308" cy="777480"/>
          </a:xfrm>
        </p:grpSpPr>
        <p:sp>
          <p:nvSpPr>
            <p:cNvPr id="29" name="Oval 6"/>
            <p:cNvSpPr>
              <a:spLocks noChangeArrowheads="1"/>
            </p:cNvSpPr>
            <p:nvPr>
              <p:custDataLst>
                <p:tags r:id="rId11"/>
              </p:custDataLst>
            </p:nvPr>
          </p:nvSpPr>
          <p:spPr bwMode="auto">
            <a:xfrm>
              <a:off x="5814332" y="1898570"/>
              <a:ext cx="783308" cy="777480"/>
            </a:xfrm>
            <a:prstGeom prst="ellipse">
              <a:avLst/>
            </a:prstGeom>
            <a:solidFill>
              <a:srgbClr val="FFC000"/>
            </a:solidFill>
            <a:ln w="2857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392" tIns="45696" rIns="91392" bIns="45696" numCol="1" rtlCol="0" anchor="t" anchorCtr="0" compatLnSpc="1"/>
            <a:lstStyle/>
            <a:p>
              <a:pPr algn="ctr"/>
              <a:endParaRPr lang="zh-CN" altLang="en-US" sz="2800">
                <a:solidFill>
                  <a:schemeClr val="accent2"/>
                </a:solidFill>
                <a:latin typeface="微软雅黑 Light" panose="020B0502040204020203" pitchFamily="34" charset="-122"/>
                <a:ea typeface="微软雅黑 Light" panose="020B0502040204020203" pitchFamily="34" charset="-122"/>
                <a:cs typeface="+mn-ea"/>
              </a:endParaRPr>
            </a:p>
          </p:txBody>
        </p:sp>
        <p:sp>
          <p:nvSpPr>
            <p:cNvPr id="30" name="TextBox 21"/>
            <p:cNvSpPr txBox="1">
              <a:spLocks noChangeArrowheads="1"/>
            </p:cNvSpPr>
            <p:nvPr>
              <p:custDataLst>
                <p:tags r:id="rId12"/>
              </p:custDataLst>
            </p:nvPr>
          </p:nvSpPr>
          <p:spPr bwMode="auto">
            <a:xfrm flipH="1">
              <a:off x="5820224" y="1995210"/>
              <a:ext cx="757237" cy="584200"/>
            </a:xfrm>
            <a:prstGeom prst="rect">
              <a:avLst/>
            </a:prstGeom>
            <a:noFill/>
            <a:ln w="2857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392" tIns="45696" rIns="91392" bIns="45696" numCol="1" rtlCol="0" anchor="t" anchorCtr="0" compatLnSpc="1"/>
            <a:lstStyle>
              <a:defPPr>
                <a:defRPr lang="zh-CN"/>
              </a:defPPr>
              <a:lvl1pPr algn="ctr">
                <a:defRPr>
                  <a:solidFill>
                    <a:schemeClr val="accent2"/>
                  </a:solidFill>
                  <a:latin typeface="+mn-lt"/>
                  <a:ea typeface="+mn-ea"/>
                  <a:cs typeface="+mn-ea"/>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en-US" sz="2800" b="1">
                  <a:solidFill>
                    <a:schemeClr val="bg1"/>
                  </a:solidFill>
                  <a:latin typeface="微软雅黑" panose="020B0503020204020204" pitchFamily="34" charset="-122"/>
                  <a:ea typeface="微软雅黑" panose="020B0503020204020204" pitchFamily="34" charset="-122"/>
                </a:rPr>
                <a:t>2</a:t>
              </a:r>
              <a:endParaRPr lang="en-US" sz="2800" b="1" dirty="0">
                <a:solidFill>
                  <a:schemeClr val="bg1"/>
                </a:solidFill>
                <a:latin typeface="微软雅黑" panose="020B0503020204020204" pitchFamily="34" charset="-122"/>
                <a:ea typeface="微软雅黑" panose="020B0503020204020204" pitchFamily="34" charset="-122"/>
              </a:endParaRPr>
            </a:p>
          </p:txBody>
        </p:sp>
      </p:grpSp>
      <p:sp>
        <p:nvSpPr>
          <p:cNvPr id="31" name="Freeform 10"/>
          <p:cNvSpPr>
            <a:spLocks noEditPoints="1"/>
          </p:cNvSpPr>
          <p:nvPr>
            <p:custDataLst>
              <p:tags r:id="rId13"/>
            </p:custDataLst>
          </p:nvPr>
        </p:nvSpPr>
        <p:spPr bwMode="auto">
          <a:xfrm flipH="1">
            <a:off x="3547756" y="3338688"/>
            <a:ext cx="247521" cy="245934"/>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2"/>
              </a:solidFill>
            </a:endParaRPr>
          </a:p>
        </p:txBody>
      </p:sp>
      <p:sp>
        <p:nvSpPr>
          <p:cNvPr id="32" name="Freeform 11"/>
          <p:cNvSpPr>
            <a:spLocks noEditPoints="1"/>
          </p:cNvSpPr>
          <p:nvPr>
            <p:custDataLst>
              <p:tags r:id="rId14"/>
            </p:custDataLst>
          </p:nvPr>
        </p:nvSpPr>
        <p:spPr bwMode="auto">
          <a:xfrm flipH="1">
            <a:off x="5041274" y="3979307"/>
            <a:ext cx="247521" cy="245935"/>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2"/>
              </a:solidFill>
            </a:endParaRPr>
          </a:p>
        </p:txBody>
      </p:sp>
      <p:grpSp>
        <p:nvGrpSpPr>
          <p:cNvPr id="33" name="组合 32"/>
          <p:cNvGrpSpPr/>
          <p:nvPr/>
        </p:nvGrpSpPr>
        <p:grpSpPr>
          <a:xfrm>
            <a:off x="3883002" y="3073117"/>
            <a:ext cx="782900" cy="777075"/>
            <a:chOff x="5478911" y="2521465"/>
            <a:chExt cx="783308" cy="777480"/>
          </a:xfrm>
        </p:grpSpPr>
        <p:sp>
          <p:nvSpPr>
            <p:cNvPr id="34" name="Oval 5"/>
            <p:cNvSpPr>
              <a:spLocks noChangeArrowheads="1"/>
            </p:cNvSpPr>
            <p:nvPr>
              <p:custDataLst>
                <p:tags r:id="rId15"/>
              </p:custDataLst>
            </p:nvPr>
          </p:nvSpPr>
          <p:spPr bwMode="auto">
            <a:xfrm>
              <a:off x="5478911" y="2521465"/>
              <a:ext cx="783308" cy="777480"/>
            </a:xfrm>
            <a:prstGeom prst="ellipse">
              <a:avLst/>
            </a:prstGeom>
            <a:solidFill>
              <a:srgbClr val="217ED9"/>
            </a:solidFill>
            <a:ln w="2857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392" tIns="45696" rIns="91392" bIns="45696" numCol="1" spcCol="0" rtlCol="0" fromWordArt="0" anchor="t" anchorCtr="0" forceAA="0" compatLnSpc="1">
              <a:noAutofit/>
            </a:bodyPr>
            <a:lstStyle/>
            <a:p>
              <a:pPr algn="ctr"/>
              <a:endParaRPr lang="zh-CN" altLang="en-US" sz="3200">
                <a:solidFill>
                  <a:schemeClr val="accent2"/>
                </a:solidFill>
                <a:latin typeface="微软雅黑 Light" panose="020B0502040204020203" pitchFamily="34" charset="-122"/>
                <a:ea typeface="微软雅黑 Light" panose="020B0502040204020203" pitchFamily="34" charset="-122"/>
                <a:cs typeface="+mn-ea"/>
              </a:endParaRPr>
            </a:p>
          </p:txBody>
        </p:sp>
        <p:sp>
          <p:nvSpPr>
            <p:cNvPr id="35" name="TextBox 20"/>
            <p:cNvSpPr txBox="1">
              <a:spLocks noChangeArrowheads="1"/>
            </p:cNvSpPr>
            <p:nvPr>
              <p:custDataLst>
                <p:tags r:id="rId16"/>
              </p:custDataLst>
            </p:nvPr>
          </p:nvSpPr>
          <p:spPr bwMode="auto">
            <a:xfrm flipH="1">
              <a:off x="5505440" y="2638661"/>
              <a:ext cx="755650" cy="585787"/>
            </a:xfrm>
            <a:prstGeom prst="rect">
              <a:avLst/>
            </a:prstGeom>
            <a:noFill/>
            <a:ln w="2857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392" tIns="45696" rIns="91392" bIns="45696" numCol="1" spcCol="0" rtlCol="0" fromWordArt="0" anchor="t" anchorCtr="0" forceAA="0" compatLnSpc="1">
              <a:noAutofit/>
            </a:bodyPr>
            <a:lstStyle>
              <a:defPPr>
                <a:defRPr lang="zh-CN"/>
              </a:defPPr>
              <a:lvl1pPr algn="ctr">
                <a:defRPr sz="2000">
                  <a:solidFill>
                    <a:schemeClr val="accent2"/>
                  </a:solidFill>
                  <a:latin typeface="+mn-lt"/>
                  <a:ea typeface="+mn-ea"/>
                  <a:cs typeface="+mn-ea"/>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sz="3200" b="1">
                  <a:solidFill>
                    <a:schemeClr val="bg1"/>
                  </a:solidFill>
                  <a:latin typeface="微软雅黑" panose="020B0503020204020204" pitchFamily="34" charset="-122"/>
                  <a:ea typeface="微软雅黑" panose="020B0503020204020204" pitchFamily="34" charset="-122"/>
                </a:rPr>
                <a:t>3</a:t>
              </a:r>
              <a:endParaRPr 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4218249" y="3728016"/>
            <a:ext cx="782900" cy="777075"/>
            <a:chOff x="5814332" y="3176705"/>
            <a:chExt cx="783308" cy="777480"/>
          </a:xfrm>
        </p:grpSpPr>
        <p:sp>
          <p:nvSpPr>
            <p:cNvPr id="37" name="Oval 6"/>
            <p:cNvSpPr>
              <a:spLocks noChangeArrowheads="1"/>
            </p:cNvSpPr>
            <p:nvPr>
              <p:custDataLst>
                <p:tags r:id="rId17"/>
              </p:custDataLst>
            </p:nvPr>
          </p:nvSpPr>
          <p:spPr bwMode="auto">
            <a:xfrm>
              <a:off x="5814332" y="3176705"/>
              <a:ext cx="783308" cy="777480"/>
            </a:xfrm>
            <a:prstGeom prst="ellipse">
              <a:avLst/>
            </a:prstGeom>
            <a:solidFill>
              <a:srgbClr val="FFC000"/>
            </a:solidFill>
            <a:ln w="2857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392" tIns="45696" rIns="91392" bIns="45696" numCol="1" rtlCol="0" anchor="t" anchorCtr="0" compatLnSpc="1"/>
            <a:lstStyle/>
            <a:p>
              <a:pPr algn="ctr"/>
              <a:endParaRPr lang="zh-CN" altLang="en-US" sz="2800">
                <a:solidFill>
                  <a:schemeClr val="accent2"/>
                </a:solidFill>
                <a:latin typeface="微软雅黑 Light" panose="020B0502040204020203" pitchFamily="34" charset="-122"/>
                <a:ea typeface="微软雅黑 Light" panose="020B0502040204020203" pitchFamily="34" charset="-122"/>
                <a:cs typeface="+mn-ea"/>
              </a:endParaRPr>
            </a:p>
          </p:txBody>
        </p:sp>
        <p:sp>
          <p:nvSpPr>
            <p:cNvPr id="38" name="TextBox 21"/>
            <p:cNvSpPr txBox="1">
              <a:spLocks noChangeArrowheads="1"/>
            </p:cNvSpPr>
            <p:nvPr>
              <p:custDataLst>
                <p:tags r:id="rId18"/>
              </p:custDataLst>
            </p:nvPr>
          </p:nvSpPr>
          <p:spPr bwMode="auto">
            <a:xfrm flipH="1">
              <a:off x="5820224" y="3273345"/>
              <a:ext cx="757237" cy="584200"/>
            </a:xfrm>
            <a:prstGeom prst="rect">
              <a:avLst/>
            </a:prstGeom>
            <a:noFill/>
            <a:ln w="2857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392" tIns="45696" rIns="91392" bIns="45696" numCol="1" rtlCol="0" anchor="t" anchorCtr="0" compatLnSpc="1"/>
            <a:lstStyle>
              <a:defPPr>
                <a:defRPr lang="zh-CN"/>
              </a:defPPr>
              <a:lvl1pPr algn="ctr">
                <a:defRPr>
                  <a:solidFill>
                    <a:schemeClr val="accent2"/>
                  </a:solidFill>
                  <a:latin typeface="+mn-lt"/>
                  <a:ea typeface="+mn-ea"/>
                  <a:cs typeface="+mn-ea"/>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en-US" sz="2800" b="1">
                  <a:solidFill>
                    <a:schemeClr val="bg1"/>
                  </a:solidFill>
                  <a:latin typeface="微软雅黑" panose="020B0503020204020204" pitchFamily="34" charset="-122"/>
                  <a:ea typeface="微软雅黑" panose="020B0503020204020204" pitchFamily="34" charset="-122"/>
                </a:rPr>
                <a:t>4</a:t>
              </a:r>
              <a:endParaRPr lang="en-US" sz="2800" b="1" dirty="0">
                <a:solidFill>
                  <a:schemeClr val="bg1"/>
                </a:solidFill>
                <a:latin typeface="微软雅黑" panose="020B0503020204020204" pitchFamily="34" charset="-122"/>
                <a:ea typeface="微软雅黑" panose="020B0503020204020204" pitchFamily="34" charset="-122"/>
              </a:endParaRPr>
            </a:p>
          </p:txBody>
        </p:sp>
      </p:grpSp>
      <p:sp>
        <p:nvSpPr>
          <p:cNvPr id="39" name="Freeform 10"/>
          <p:cNvSpPr>
            <a:spLocks noEditPoints="1"/>
          </p:cNvSpPr>
          <p:nvPr>
            <p:custDataLst>
              <p:tags r:id="rId19"/>
            </p:custDataLst>
          </p:nvPr>
        </p:nvSpPr>
        <p:spPr bwMode="auto">
          <a:xfrm flipH="1">
            <a:off x="3547756" y="4656825"/>
            <a:ext cx="247521" cy="245934"/>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2"/>
              </a:solidFill>
            </a:endParaRPr>
          </a:p>
        </p:txBody>
      </p:sp>
      <p:sp>
        <p:nvSpPr>
          <p:cNvPr id="40" name="Freeform 11"/>
          <p:cNvSpPr>
            <a:spLocks noEditPoints="1"/>
          </p:cNvSpPr>
          <p:nvPr>
            <p:custDataLst>
              <p:tags r:id="rId20"/>
            </p:custDataLst>
          </p:nvPr>
        </p:nvSpPr>
        <p:spPr bwMode="auto">
          <a:xfrm flipH="1">
            <a:off x="5041274" y="5282830"/>
            <a:ext cx="247521" cy="245935"/>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2"/>
              </a:solidFill>
            </a:endParaRPr>
          </a:p>
        </p:txBody>
      </p:sp>
      <p:grpSp>
        <p:nvGrpSpPr>
          <p:cNvPr id="41" name="组合 40"/>
          <p:cNvGrpSpPr/>
          <p:nvPr/>
        </p:nvGrpSpPr>
        <p:grpSpPr>
          <a:xfrm>
            <a:off x="3883002" y="4391254"/>
            <a:ext cx="782900" cy="777075"/>
            <a:chOff x="5478911" y="3840288"/>
            <a:chExt cx="783308" cy="777480"/>
          </a:xfrm>
        </p:grpSpPr>
        <p:sp>
          <p:nvSpPr>
            <p:cNvPr id="42" name="Oval 5"/>
            <p:cNvSpPr>
              <a:spLocks noChangeArrowheads="1"/>
            </p:cNvSpPr>
            <p:nvPr>
              <p:custDataLst>
                <p:tags r:id="rId21"/>
              </p:custDataLst>
            </p:nvPr>
          </p:nvSpPr>
          <p:spPr bwMode="auto">
            <a:xfrm>
              <a:off x="5478911" y="3840288"/>
              <a:ext cx="783308" cy="777480"/>
            </a:xfrm>
            <a:prstGeom prst="ellipse">
              <a:avLst/>
            </a:prstGeom>
            <a:solidFill>
              <a:srgbClr val="217ED9"/>
            </a:solidFill>
            <a:ln w="2857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392" tIns="45696" rIns="91392" bIns="45696" numCol="1" spcCol="0" rtlCol="0" fromWordArt="0" anchor="t" anchorCtr="0" forceAA="0" compatLnSpc="1">
              <a:noAutofit/>
            </a:bodyPr>
            <a:lstStyle/>
            <a:p>
              <a:pPr algn="ctr"/>
              <a:endParaRPr lang="zh-CN" altLang="en-US" sz="3200">
                <a:solidFill>
                  <a:schemeClr val="accent2"/>
                </a:solidFill>
                <a:latin typeface="微软雅黑 Light" panose="020B0502040204020203" pitchFamily="34" charset="-122"/>
                <a:ea typeface="微软雅黑 Light" panose="020B0502040204020203" pitchFamily="34" charset="-122"/>
                <a:cs typeface="+mn-ea"/>
              </a:endParaRPr>
            </a:p>
          </p:txBody>
        </p:sp>
        <p:sp>
          <p:nvSpPr>
            <p:cNvPr id="43" name="TextBox 20"/>
            <p:cNvSpPr txBox="1">
              <a:spLocks noChangeArrowheads="1"/>
            </p:cNvSpPr>
            <p:nvPr>
              <p:custDataLst>
                <p:tags r:id="rId22"/>
              </p:custDataLst>
            </p:nvPr>
          </p:nvSpPr>
          <p:spPr bwMode="auto">
            <a:xfrm flipH="1">
              <a:off x="5505440" y="3957484"/>
              <a:ext cx="755650" cy="585787"/>
            </a:xfrm>
            <a:prstGeom prst="rect">
              <a:avLst/>
            </a:prstGeom>
            <a:noFill/>
            <a:ln w="2857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392" tIns="45696" rIns="91392" bIns="45696" numCol="1" spcCol="0" rtlCol="0" fromWordArt="0" anchor="t" anchorCtr="0" forceAA="0" compatLnSpc="1">
              <a:noAutofit/>
            </a:bodyPr>
            <a:lstStyle>
              <a:defPPr>
                <a:defRPr lang="zh-CN"/>
              </a:defPPr>
              <a:lvl1pPr algn="ctr">
                <a:defRPr sz="2000">
                  <a:solidFill>
                    <a:schemeClr val="accent2"/>
                  </a:solidFill>
                  <a:latin typeface="+mn-lt"/>
                  <a:ea typeface="+mn-ea"/>
                  <a:cs typeface="+mn-ea"/>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sz="3200" b="1">
                  <a:solidFill>
                    <a:schemeClr val="bg1"/>
                  </a:solidFill>
                  <a:latin typeface="微软雅黑" panose="020B0503020204020204" pitchFamily="34" charset="-122"/>
                  <a:ea typeface="微软雅黑" panose="020B0503020204020204" pitchFamily="34" charset="-122"/>
                </a:rPr>
                <a:t>5</a:t>
              </a:r>
              <a:endParaRPr 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218249" y="5031538"/>
            <a:ext cx="782900" cy="777075"/>
            <a:chOff x="5814332" y="4480906"/>
            <a:chExt cx="783308" cy="777480"/>
          </a:xfrm>
        </p:grpSpPr>
        <p:sp>
          <p:nvSpPr>
            <p:cNvPr id="45" name="Oval 6"/>
            <p:cNvSpPr>
              <a:spLocks noChangeArrowheads="1"/>
            </p:cNvSpPr>
            <p:nvPr>
              <p:custDataLst>
                <p:tags r:id="rId23"/>
              </p:custDataLst>
            </p:nvPr>
          </p:nvSpPr>
          <p:spPr bwMode="auto">
            <a:xfrm>
              <a:off x="5814332" y="4480906"/>
              <a:ext cx="783308" cy="777480"/>
            </a:xfrm>
            <a:prstGeom prst="ellipse">
              <a:avLst/>
            </a:prstGeom>
            <a:solidFill>
              <a:srgbClr val="FFC000"/>
            </a:solidFill>
            <a:ln w="2857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392" tIns="45696" rIns="91392" bIns="45696" numCol="1" rtlCol="0" anchor="t" anchorCtr="0" compatLnSpc="1"/>
            <a:lstStyle/>
            <a:p>
              <a:pPr algn="ctr"/>
              <a:endParaRPr lang="zh-CN" altLang="en-US" sz="2800">
                <a:solidFill>
                  <a:schemeClr val="accent2"/>
                </a:solidFill>
                <a:latin typeface="微软雅黑 Light" panose="020B0502040204020203" pitchFamily="34" charset="-122"/>
                <a:ea typeface="微软雅黑 Light" panose="020B0502040204020203" pitchFamily="34" charset="-122"/>
                <a:cs typeface="+mn-ea"/>
              </a:endParaRPr>
            </a:p>
          </p:txBody>
        </p:sp>
        <p:sp>
          <p:nvSpPr>
            <p:cNvPr id="46" name="TextBox 21"/>
            <p:cNvSpPr txBox="1">
              <a:spLocks noChangeArrowheads="1"/>
            </p:cNvSpPr>
            <p:nvPr>
              <p:custDataLst>
                <p:tags r:id="rId24"/>
              </p:custDataLst>
            </p:nvPr>
          </p:nvSpPr>
          <p:spPr bwMode="auto">
            <a:xfrm flipH="1">
              <a:off x="5820224" y="4577546"/>
              <a:ext cx="757237" cy="584200"/>
            </a:xfrm>
            <a:prstGeom prst="rect">
              <a:avLst/>
            </a:prstGeom>
            <a:noFill/>
            <a:ln w="2857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392" tIns="45696" rIns="91392" bIns="45696" numCol="1" rtlCol="0" anchor="t" anchorCtr="0" compatLnSpc="1"/>
            <a:lstStyle>
              <a:defPPr>
                <a:defRPr lang="zh-CN"/>
              </a:defPPr>
              <a:lvl1pPr algn="ctr">
                <a:defRPr>
                  <a:solidFill>
                    <a:schemeClr val="accent2"/>
                  </a:solidFill>
                  <a:latin typeface="+mn-lt"/>
                  <a:ea typeface="+mn-ea"/>
                  <a:cs typeface="+mn-ea"/>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en-US" sz="2800" b="1">
                  <a:solidFill>
                    <a:schemeClr val="bg1"/>
                  </a:solidFill>
                  <a:latin typeface="微软雅黑" panose="020B0503020204020204" pitchFamily="34" charset="-122"/>
                  <a:ea typeface="微软雅黑" panose="020B0503020204020204" pitchFamily="34" charset="-122"/>
                </a:rPr>
                <a:t>6</a:t>
              </a:r>
              <a:endParaRPr lang="en-US" sz="2800" b="1" dirty="0">
                <a:solidFill>
                  <a:schemeClr val="bg1"/>
                </a:solidFill>
                <a:latin typeface="微软雅黑" panose="020B0503020204020204" pitchFamily="34" charset="-122"/>
                <a:ea typeface="微软雅黑" panose="020B0503020204020204" pitchFamily="34" charset="-122"/>
              </a:endParaRPr>
            </a:p>
          </p:txBody>
        </p:sp>
      </p:grpSp>
      <p:sp>
        <p:nvSpPr>
          <p:cNvPr id="8194" name="Title 1"/>
          <p:cNvSpPr>
            <a:spLocks noGrp="1" noChangeArrowheads="1"/>
          </p:cNvSpPr>
          <p:nvPr>
            <p:ph type="title"/>
            <p:custDataLst>
              <p:tags r:id="rId25"/>
            </p:custDataLst>
          </p:nvPr>
        </p:nvSpPr>
        <p:spPr bwMode="auto">
          <a:xfrm>
            <a:off x="2627313" y="573088"/>
            <a:ext cx="3302000" cy="735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
            <a:r>
              <a:rPr lang="en-US" altLang="zh-CN" sz="2400" b="1" dirty="0">
                <a:latin typeface="+mn-lt"/>
                <a:ea typeface="微软雅黑" panose="020B0503020204020204" pitchFamily="34" charset="-122"/>
              </a:rPr>
              <a:t>学位论文的学术价值</a:t>
            </a:r>
            <a:endParaRPr lang="en-US" altLang="zh-CN" sz="2400" b="1" dirty="0">
              <a:latin typeface="+mn-lt"/>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124585"/>
            <a:ext cx="9143365" cy="5709285"/>
          </a:xfrm>
          <a:prstGeom prst="rect">
            <a:avLst/>
          </a:prstGeom>
        </p:spPr>
      </p:pic>
      <p:sp>
        <p:nvSpPr>
          <p:cNvPr id="38915"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新平台检索结果页面</a:t>
            </a:r>
            <a:endParaRPr lang="zh-CN" altLang="en-US" sz="2800">
              <a:ea typeface="宋体" panose="02010600030101010101" pitchFamily="2" charset="-122"/>
            </a:endParaRPr>
          </a:p>
        </p:txBody>
      </p:sp>
      <p:sp>
        <p:nvSpPr>
          <p:cNvPr id="38916" name="TextBox 6"/>
          <p:cNvSpPr txBox="1">
            <a:spLocks noChangeArrowheads="1"/>
          </p:cNvSpPr>
          <p:nvPr/>
        </p:nvSpPr>
        <p:spPr bwMode="auto">
          <a:xfrm>
            <a:off x="3132138" y="4940300"/>
            <a:ext cx="2030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针对知名高校论文</a:t>
            </a:r>
            <a:endParaRPr lang="zh-CN" altLang="en-US">
              <a:solidFill>
                <a:srgbClr val="FF0000"/>
              </a:solidFill>
              <a:ea typeface="宋体" panose="02010600030101010101" pitchFamily="2" charset="-122"/>
            </a:endParaRPr>
          </a:p>
        </p:txBody>
      </p:sp>
      <p:cxnSp>
        <p:nvCxnSpPr>
          <p:cNvPr id="38917" name="直接箭头连接符 5"/>
          <p:cNvCxnSpPr>
            <a:cxnSpLocks noChangeShapeType="1"/>
          </p:cNvCxnSpPr>
          <p:nvPr/>
        </p:nvCxnSpPr>
        <p:spPr bwMode="auto">
          <a:xfrm flipH="1">
            <a:off x="1475740" y="1628775"/>
            <a:ext cx="1296035" cy="288036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cxnSp>
        <p:nvCxnSpPr>
          <p:cNvPr id="38918" name="直接箭头连接符 5"/>
          <p:cNvCxnSpPr>
            <a:cxnSpLocks noChangeShapeType="1"/>
          </p:cNvCxnSpPr>
          <p:nvPr/>
        </p:nvCxnSpPr>
        <p:spPr bwMode="auto">
          <a:xfrm flipH="1" flipV="1">
            <a:off x="3708400" y="4509135"/>
            <a:ext cx="577215" cy="43116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6830" y="1141095"/>
            <a:ext cx="9224010" cy="5716905"/>
          </a:xfrm>
          <a:prstGeom prst="rect">
            <a:avLst/>
          </a:prstGeom>
        </p:spPr>
      </p:pic>
      <p:sp>
        <p:nvSpPr>
          <p:cNvPr id="39939"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新平台检索结果页面</a:t>
            </a:r>
            <a:endParaRPr lang="zh-CN" altLang="en-US" sz="2800">
              <a:ea typeface="宋体" panose="02010600030101010101" pitchFamily="2" charset="-122"/>
            </a:endParaRPr>
          </a:p>
        </p:txBody>
      </p:sp>
      <p:sp>
        <p:nvSpPr>
          <p:cNvPr id="39940" name="TextBox 6"/>
          <p:cNvSpPr txBox="1">
            <a:spLocks noChangeArrowheads="1"/>
          </p:cNvSpPr>
          <p:nvPr/>
        </p:nvSpPr>
        <p:spPr bwMode="auto">
          <a:xfrm>
            <a:off x="3276600" y="1547813"/>
            <a:ext cx="2722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以英语为主包含多种语言</a:t>
            </a:r>
            <a:endParaRPr lang="zh-CN" altLang="en-US">
              <a:solidFill>
                <a:srgbClr val="FF0000"/>
              </a:solidFill>
              <a:ea typeface="宋体" panose="02010600030101010101" pitchFamily="2" charset="-122"/>
            </a:endParaRPr>
          </a:p>
        </p:txBody>
      </p:sp>
      <p:cxnSp>
        <p:nvCxnSpPr>
          <p:cNvPr id="39941" name="直接箭头连接符 5"/>
          <p:cNvCxnSpPr>
            <a:cxnSpLocks noChangeShapeType="1"/>
          </p:cNvCxnSpPr>
          <p:nvPr/>
        </p:nvCxnSpPr>
        <p:spPr bwMode="auto">
          <a:xfrm flipH="1">
            <a:off x="1475740" y="1628775"/>
            <a:ext cx="1224280" cy="433768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cxnSp>
        <p:nvCxnSpPr>
          <p:cNvPr id="39942" name="直接箭头连接符 5"/>
          <p:cNvCxnSpPr>
            <a:cxnSpLocks noChangeShapeType="1"/>
          </p:cNvCxnSpPr>
          <p:nvPr/>
        </p:nvCxnSpPr>
        <p:spPr bwMode="auto">
          <a:xfrm flipH="1">
            <a:off x="4148138" y="1917700"/>
            <a:ext cx="63500" cy="211138"/>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04--论文页面"/>
          <p:cNvPicPr>
            <a:picLocks noChangeAspect="1"/>
          </p:cNvPicPr>
          <p:nvPr/>
        </p:nvPicPr>
        <p:blipFill>
          <a:blip r:embed="rId1"/>
          <a:stretch>
            <a:fillRect/>
          </a:stretch>
        </p:blipFill>
        <p:spPr>
          <a:xfrm>
            <a:off x="0" y="1159510"/>
            <a:ext cx="9144000" cy="5695950"/>
          </a:xfrm>
          <a:prstGeom prst="rect">
            <a:avLst/>
          </a:prstGeom>
        </p:spPr>
      </p:pic>
      <p:cxnSp>
        <p:nvCxnSpPr>
          <p:cNvPr id="40963" name="直接箭头连接符 5"/>
          <p:cNvCxnSpPr>
            <a:cxnSpLocks noChangeShapeType="1"/>
          </p:cNvCxnSpPr>
          <p:nvPr/>
        </p:nvCxnSpPr>
        <p:spPr bwMode="auto">
          <a:xfrm flipV="1">
            <a:off x="6062980" y="2493010"/>
            <a:ext cx="956945" cy="18351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0964" name="TextBox 6"/>
          <p:cNvSpPr txBox="1">
            <a:spLocks noChangeArrowheads="1"/>
          </p:cNvSpPr>
          <p:nvPr/>
        </p:nvSpPr>
        <p:spPr bwMode="auto">
          <a:xfrm>
            <a:off x="3946843" y="2498725"/>
            <a:ext cx="2262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下载及在线访问论文</a:t>
            </a:r>
            <a:endParaRPr lang="zh-CN" altLang="en-US">
              <a:solidFill>
                <a:srgbClr val="FF0000"/>
              </a:solidFill>
              <a:ea typeface="宋体" panose="02010600030101010101" pitchFamily="2" charset="-122"/>
            </a:endParaRPr>
          </a:p>
        </p:txBody>
      </p:sp>
      <p:cxnSp>
        <p:nvCxnSpPr>
          <p:cNvPr id="40965" name="直接箭头连接符 14"/>
          <p:cNvCxnSpPr>
            <a:cxnSpLocks noChangeShapeType="1"/>
            <a:stCxn id="40966" idx="1"/>
          </p:cNvCxnSpPr>
          <p:nvPr/>
        </p:nvCxnSpPr>
        <p:spPr bwMode="auto">
          <a:xfrm flipH="1">
            <a:off x="1763395" y="2023110"/>
            <a:ext cx="1296670" cy="68580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0966" name="TextBox 15"/>
          <p:cNvSpPr txBox="1">
            <a:spLocks noChangeArrowheads="1"/>
          </p:cNvSpPr>
          <p:nvPr/>
        </p:nvSpPr>
        <p:spPr bwMode="auto">
          <a:xfrm>
            <a:off x="3059748" y="1700213"/>
            <a:ext cx="2827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摘要索引、全文、预览满足读者多种阅读需求</a:t>
            </a:r>
            <a:endParaRPr lang="zh-CN" altLang="en-US">
              <a:solidFill>
                <a:srgbClr val="FF0000"/>
              </a:solidFill>
              <a:ea typeface="宋体" panose="02010600030101010101" pitchFamily="2" charset="-122"/>
            </a:endParaRPr>
          </a:p>
        </p:txBody>
      </p:sp>
      <p:sp>
        <p:nvSpPr>
          <p:cNvPr id="40967"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新平台论文详情页面</a:t>
            </a:r>
            <a:endParaRPr lang="zh-CN" altLang="en-US" sz="2800">
              <a:ea typeface="宋体" panose="02010600030101010101" pitchFamily="2" charset="-122"/>
            </a:endParaRPr>
          </a:p>
        </p:txBody>
      </p:sp>
      <p:cxnSp>
        <p:nvCxnSpPr>
          <p:cNvPr id="40968" name="直接箭头连接符 5"/>
          <p:cNvCxnSpPr>
            <a:cxnSpLocks noChangeShapeType="1"/>
          </p:cNvCxnSpPr>
          <p:nvPr/>
        </p:nvCxnSpPr>
        <p:spPr bwMode="auto">
          <a:xfrm flipH="1">
            <a:off x="1835785" y="2676525"/>
            <a:ext cx="2111375" cy="17653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0969" name="TextBox 6"/>
          <p:cNvSpPr txBox="1">
            <a:spLocks noChangeArrowheads="1"/>
          </p:cNvSpPr>
          <p:nvPr/>
        </p:nvSpPr>
        <p:spPr bwMode="auto">
          <a:xfrm>
            <a:off x="3419793" y="2852738"/>
            <a:ext cx="318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支持导入第三方文献整理软件</a:t>
            </a:r>
            <a:endParaRPr lang="zh-CN" altLang="en-US">
              <a:solidFill>
                <a:srgbClr val="FF0000"/>
              </a:solidFill>
              <a:ea typeface="宋体" panose="02010600030101010101" pitchFamily="2" charset="-122"/>
            </a:endParaRPr>
          </a:p>
        </p:txBody>
      </p:sp>
      <p:cxnSp>
        <p:nvCxnSpPr>
          <p:cNvPr id="40970" name="直接箭头连接符 5"/>
          <p:cNvCxnSpPr>
            <a:cxnSpLocks noChangeShapeType="1"/>
            <a:stCxn id="40969" idx="3"/>
          </p:cNvCxnSpPr>
          <p:nvPr/>
        </p:nvCxnSpPr>
        <p:spPr bwMode="auto">
          <a:xfrm flipV="1">
            <a:off x="6605905" y="2853055"/>
            <a:ext cx="414020" cy="18478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cxnSp>
        <p:nvCxnSpPr>
          <p:cNvPr id="40972" name="直接箭头连接符 5"/>
          <p:cNvCxnSpPr>
            <a:cxnSpLocks noChangeShapeType="1"/>
          </p:cNvCxnSpPr>
          <p:nvPr/>
        </p:nvCxnSpPr>
        <p:spPr bwMode="auto">
          <a:xfrm flipV="1">
            <a:off x="7380605" y="2420620"/>
            <a:ext cx="54610" cy="117856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0973" name="TextBox 6"/>
          <p:cNvSpPr txBox="1">
            <a:spLocks noChangeArrowheads="1"/>
          </p:cNvSpPr>
          <p:nvPr/>
        </p:nvSpPr>
        <p:spPr bwMode="auto">
          <a:xfrm>
            <a:off x="6780213" y="5480050"/>
            <a:ext cx="2262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四台服务器数据同步</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确保全文稳定可下载</a:t>
            </a:r>
            <a:endParaRPr lang="zh-CN" altLang="en-US">
              <a:solidFill>
                <a:srgbClr val="FF0000"/>
              </a:solidFill>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6732270" y="3644900"/>
            <a:ext cx="1762125" cy="1485900"/>
          </a:xfrm>
          <a:prstGeom prst="rect">
            <a:avLst/>
          </a:prstGeom>
        </p:spPr>
      </p:pic>
      <p:sp>
        <p:nvSpPr>
          <p:cNvPr id="4" name="TextBox 6"/>
          <p:cNvSpPr txBox="1">
            <a:spLocks noChangeArrowheads="1"/>
          </p:cNvSpPr>
          <p:nvPr/>
        </p:nvSpPr>
        <p:spPr bwMode="auto">
          <a:xfrm>
            <a:off x="7144703" y="1412558"/>
            <a:ext cx="1783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如无全文此项</a:t>
            </a:r>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可点击进行荐购</a:t>
            </a:r>
            <a:endParaRPr lang="zh-CN" altLang="en-US">
              <a:solidFill>
                <a:srgbClr val="FF0000"/>
              </a:solidFill>
              <a:ea typeface="宋体" panose="02010600030101010101" pitchFamily="2" charset="-122"/>
            </a:endParaRPr>
          </a:p>
        </p:txBody>
      </p:sp>
      <p:cxnSp>
        <p:nvCxnSpPr>
          <p:cNvPr id="5" name="直接箭头连接符 5"/>
          <p:cNvCxnSpPr>
            <a:cxnSpLocks noChangeShapeType="1"/>
          </p:cNvCxnSpPr>
          <p:nvPr/>
        </p:nvCxnSpPr>
        <p:spPr bwMode="auto">
          <a:xfrm flipH="1">
            <a:off x="8100695" y="2006600"/>
            <a:ext cx="143510" cy="77406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202690"/>
            <a:ext cx="9145270" cy="5655310"/>
          </a:xfrm>
          <a:prstGeom prst="rect">
            <a:avLst/>
          </a:prstGeom>
        </p:spPr>
      </p:pic>
      <p:sp>
        <p:nvSpPr>
          <p:cNvPr id="41987" name="TextBox 10"/>
          <p:cNvSpPr txBox="1">
            <a:spLocks noChangeArrowheads="1"/>
          </p:cNvSpPr>
          <p:nvPr/>
        </p:nvSpPr>
        <p:spPr bwMode="auto">
          <a:xfrm>
            <a:off x="5002848" y="4898390"/>
            <a:ext cx="4148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支持标题、摘要、作者、学校、学科、</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论文年度等筛选条件，可按照“</a:t>
            </a:r>
            <a:r>
              <a:rPr lang="en-US" altLang="zh-CN">
                <a:solidFill>
                  <a:srgbClr val="FF0000"/>
                </a:solidFill>
                <a:ea typeface="宋体" panose="02010600030101010101" pitchFamily="2" charset="-122"/>
              </a:rPr>
              <a:t>AND</a:t>
            </a:r>
            <a:r>
              <a:rPr lang="zh-CN" altLang="en-US">
                <a:solidFill>
                  <a:srgbClr val="FF0000"/>
                </a:solidFill>
                <a:ea typeface="宋体" panose="02010600030101010101" pitchFamily="2" charset="-122"/>
              </a:rPr>
              <a:t>”</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a:t>
            </a:r>
            <a:r>
              <a:rPr lang="en-US" altLang="zh-CN">
                <a:solidFill>
                  <a:srgbClr val="FF0000"/>
                </a:solidFill>
                <a:ea typeface="宋体" panose="02010600030101010101" pitchFamily="2" charset="-122"/>
              </a:rPr>
              <a:t>OR</a:t>
            </a:r>
            <a:r>
              <a:rPr lang="zh-CN" altLang="en-US">
                <a:solidFill>
                  <a:srgbClr val="FF0000"/>
                </a:solidFill>
                <a:ea typeface="宋体" panose="02010600030101010101" pitchFamily="2" charset="-122"/>
              </a:rPr>
              <a:t>”等逻辑字符限定检索条件</a:t>
            </a:r>
            <a:endParaRPr lang="zh-CN" altLang="en-US">
              <a:solidFill>
                <a:srgbClr val="FF0000"/>
              </a:solidFill>
              <a:ea typeface="宋体" panose="02010600030101010101" pitchFamily="2" charset="-122"/>
            </a:endParaRPr>
          </a:p>
        </p:txBody>
      </p:sp>
      <p:cxnSp>
        <p:nvCxnSpPr>
          <p:cNvPr id="41988" name="直接箭头连接符 9"/>
          <p:cNvCxnSpPr>
            <a:cxnSpLocks noChangeShapeType="1"/>
          </p:cNvCxnSpPr>
          <p:nvPr/>
        </p:nvCxnSpPr>
        <p:spPr bwMode="auto">
          <a:xfrm flipH="1" flipV="1">
            <a:off x="5291773" y="3572828"/>
            <a:ext cx="719137" cy="126682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1989"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新平台高级检索</a:t>
            </a:r>
            <a:endParaRPr lang="zh-CN" altLang="en-US" sz="280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141095"/>
            <a:ext cx="9144000" cy="5716905"/>
          </a:xfrm>
          <a:prstGeom prst="rect">
            <a:avLst/>
          </a:prstGeom>
        </p:spPr>
      </p:pic>
      <p:cxnSp>
        <p:nvCxnSpPr>
          <p:cNvPr id="43011" name="直接箭头连接符 5"/>
          <p:cNvCxnSpPr>
            <a:cxnSpLocks noChangeShapeType="1"/>
          </p:cNvCxnSpPr>
          <p:nvPr/>
        </p:nvCxnSpPr>
        <p:spPr bwMode="auto">
          <a:xfrm flipH="1">
            <a:off x="2195513" y="2060575"/>
            <a:ext cx="947737" cy="52387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3012" name="TextBox 6"/>
          <p:cNvSpPr txBox="1">
            <a:spLocks noChangeArrowheads="1"/>
          </p:cNvSpPr>
          <p:nvPr/>
        </p:nvSpPr>
        <p:spPr bwMode="auto">
          <a:xfrm>
            <a:off x="3143250" y="1785938"/>
            <a:ext cx="285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按照学科首字母</a:t>
            </a:r>
            <a:r>
              <a:rPr lang="en-US" altLang="zh-CN">
                <a:solidFill>
                  <a:srgbClr val="FF0000"/>
                </a:solidFill>
                <a:ea typeface="宋体" panose="02010600030101010101" pitchFamily="2" charset="-122"/>
              </a:rPr>
              <a:t>A to Z</a:t>
            </a:r>
            <a:r>
              <a:rPr lang="zh-CN" altLang="en-US">
                <a:solidFill>
                  <a:srgbClr val="FF0000"/>
                </a:solidFill>
                <a:ea typeface="宋体" panose="02010600030101010101" pitchFamily="2" charset="-122"/>
              </a:rPr>
              <a:t>排序</a:t>
            </a:r>
            <a:endParaRPr lang="zh-CN" altLang="en-US">
              <a:solidFill>
                <a:srgbClr val="FF0000"/>
              </a:solidFill>
              <a:ea typeface="宋体" panose="02010600030101010101" pitchFamily="2" charset="-122"/>
            </a:endParaRPr>
          </a:p>
        </p:txBody>
      </p:sp>
      <p:sp>
        <p:nvSpPr>
          <p:cNvPr id="43013"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新平台分类导航</a:t>
            </a:r>
            <a:endParaRPr lang="zh-CN" altLang="en-US" sz="2800">
              <a:ea typeface="宋体" panose="02010600030101010101" pitchFamily="2" charset="-122"/>
            </a:endParaRPr>
          </a:p>
        </p:txBody>
      </p:sp>
      <p:sp>
        <p:nvSpPr>
          <p:cNvPr id="43014" name="TextBox 6"/>
          <p:cNvSpPr txBox="1">
            <a:spLocks noChangeArrowheads="1"/>
          </p:cNvSpPr>
          <p:nvPr/>
        </p:nvSpPr>
        <p:spPr bwMode="auto">
          <a:xfrm>
            <a:off x="3203575" y="4364990"/>
            <a:ext cx="470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点击一级学科前方“</a:t>
            </a:r>
            <a:r>
              <a:rPr lang="en-US" altLang="zh-CN">
                <a:solidFill>
                  <a:srgbClr val="FF0000"/>
                </a:solidFill>
                <a:ea typeface="宋体" panose="02010600030101010101" pitchFamily="2" charset="-122"/>
              </a:rPr>
              <a:t>+</a:t>
            </a:r>
            <a:r>
              <a:rPr lang="zh-CN" altLang="en-US">
                <a:solidFill>
                  <a:srgbClr val="FF0000"/>
                </a:solidFill>
                <a:ea typeface="宋体" panose="02010600030101010101" pitchFamily="2" charset="-122"/>
              </a:rPr>
              <a:t>”可展开下属二级学科</a:t>
            </a:r>
            <a:endParaRPr lang="zh-CN" altLang="en-US">
              <a:solidFill>
                <a:srgbClr val="FF0000"/>
              </a:solidFill>
              <a:ea typeface="宋体" panose="02010600030101010101" pitchFamily="2" charset="-122"/>
            </a:endParaRPr>
          </a:p>
        </p:txBody>
      </p:sp>
      <p:cxnSp>
        <p:nvCxnSpPr>
          <p:cNvPr id="43015" name="直接箭头连接符 5"/>
          <p:cNvCxnSpPr>
            <a:cxnSpLocks noChangeShapeType="1"/>
          </p:cNvCxnSpPr>
          <p:nvPr/>
        </p:nvCxnSpPr>
        <p:spPr bwMode="auto">
          <a:xfrm flipH="1" flipV="1">
            <a:off x="1968500" y="3656965"/>
            <a:ext cx="1228725" cy="852488"/>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202690"/>
            <a:ext cx="9149080" cy="5681980"/>
          </a:xfrm>
          <a:prstGeom prst="rect">
            <a:avLst/>
          </a:prstGeom>
        </p:spPr>
      </p:pic>
      <p:cxnSp>
        <p:nvCxnSpPr>
          <p:cNvPr id="44035" name="直接箭头连接符 5"/>
          <p:cNvCxnSpPr>
            <a:cxnSpLocks noChangeShapeType="1"/>
            <a:stCxn id="44036" idx="1"/>
          </p:cNvCxnSpPr>
          <p:nvPr/>
        </p:nvCxnSpPr>
        <p:spPr bwMode="auto">
          <a:xfrm rot="10800000" flipV="1">
            <a:off x="1917383" y="2600008"/>
            <a:ext cx="1214437" cy="110490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4036" name="TextBox 6"/>
          <p:cNvSpPr txBox="1">
            <a:spLocks noChangeArrowheads="1"/>
          </p:cNvSpPr>
          <p:nvPr/>
        </p:nvSpPr>
        <p:spPr bwMode="auto">
          <a:xfrm>
            <a:off x="3131820" y="2276158"/>
            <a:ext cx="5622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按照学校首字母</a:t>
            </a:r>
            <a:r>
              <a:rPr lang="en-US" altLang="zh-CN">
                <a:solidFill>
                  <a:srgbClr val="FF0000"/>
                </a:solidFill>
                <a:ea typeface="宋体" panose="02010600030101010101" pitchFamily="2" charset="-122"/>
              </a:rPr>
              <a:t>A to Z</a:t>
            </a:r>
            <a:r>
              <a:rPr lang="zh-CN" altLang="en-US">
                <a:solidFill>
                  <a:srgbClr val="FF0000"/>
                </a:solidFill>
                <a:ea typeface="宋体" panose="02010600030101010101" pitchFamily="2" charset="-122"/>
              </a:rPr>
              <a:t>排序</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点击学校前方</a:t>
            </a:r>
            <a:r>
              <a:rPr lang="en-US" altLang="zh-CN">
                <a:solidFill>
                  <a:srgbClr val="FF0000"/>
                </a:solidFill>
                <a:ea typeface="宋体" panose="02010600030101010101" pitchFamily="2" charset="-122"/>
              </a:rPr>
              <a:t>+</a:t>
            </a:r>
            <a:r>
              <a:rPr lang="zh-CN" altLang="en-US">
                <a:solidFill>
                  <a:srgbClr val="FF0000"/>
                </a:solidFill>
                <a:ea typeface="宋体" panose="02010600030101010101" pitchFamily="2" charset="-122"/>
              </a:rPr>
              <a:t>，可打开学院清单，精准定位论文来源</a:t>
            </a:r>
            <a:endParaRPr lang="zh-CN" altLang="en-US">
              <a:solidFill>
                <a:srgbClr val="FF0000"/>
              </a:solidFill>
              <a:ea typeface="宋体" panose="02010600030101010101" pitchFamily="2" charset="-122"/>
            </a:endParaRPr>
          </a:p>
        </p:txBody>
      </p:sp>
      <p:sp>
        <p:nvSpPr>
          <p:cNvPr id="44037"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新平台分类导航</a:t>
            </a:r>
            <a:endParaRPr lang="zh-CN" altLang="en-US" sz="2800">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1193800"/>
            <a:ext cx="9169400" cy="5664200"/>
          </a:xfrm>
          <a:prstGeom prst="rect">
            <a:avLst/>
          </a:prstGeom>
        </p:spPr>
      </p:pic>
      <p:cxnSp>
        <p:nvCxnSpPr>
          <p:cNvPr id="45059" name="直接箭头连接符 5"/>
          <p:cNvCxnSpPr>
            <a:cxnSpLocks noChangeShapeType="1"/>
          </p:cNvCxnSpPr>
          <p:nvPr/>
        </p:nvCxnSpPr>
        <p:spPr bwMode="auto">
          <a:xfrm flipV="1">
            <a:off x="7715250" y="1556385"/>
            <a:ext cx="601345" cy="37274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5060" name="TextBox 6"/>
          <p:cNvSpPr txBox="1">
            <a:spLocks noChangeArrowheads="1"/>
          </p:cNvSpPr>
          <p:nvPr/>
        </p:nvSpPr>
        <p:spPr bwMode="auto">
          <a:xfrm>
            <a:off x="4929188" y="1928813"/>
            <a:ext cx="38404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点击平台界面上方用户登陆图标，</a:t>
            </a:r>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进入此界面可注册和登陆个性化账号</a:t>
            </a:r>
            <a:endParaRPr lang="zh-CN" altLang="en-US">
              <a:solidFill>
                <a:srgbClr val="FF0000"/>
              </a:solidFill>
              <a:ea typeface="宋体" panose="02010600030101010101" pitchFamily="2" charset="-122"/>
            </a:endParaRPr>
          </a:p>
        </p:txBody>
      </p:sp>
      <p:sp>
        <p:nvSpPr>
          <p:cNvPr id="45061"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新平台个性化账号登陆</a:t>
            </a:r>
            <a:endParaRPr lang="zh-CN" altLang="en-US" sz="2800">
              <a:ea typeface="宋体" panose="02010600030101010101" pitchFamily="2" charset="-122"/>
            </a:endParaRPr>
          </a:p>
        </p:txBody>
      </p:sp>
      <p:cxnSp>
        <p:nvCxnSpPr>
          <p:cNvPr id="4" name="直接箭头连接符 5"/>
          <p:cNvCxnSpPr>
            <a:cxnSpLocks noChangeShapeType="1"/>
          </p:cNvCxnSpPr>
          <p:nvPr/>
        </p:nvCxnSpPr>
        <p:spPr bwMode="auto">
          <a:xfrm flipV="1">
            <a:off x="7379970" y="4436745"/>
            <a:ext cx="0" cy="57658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5" name="TextBox 6"/>
          <p:cNvSpPr txBox="1">
            <a:spLocks noChangeArrowheads="1"/>
          </p:cNvSpPr>
          <p:nvPr/>
        </p:nvSpPr>
        <p:spPr bwMode="auto">
          <a:xfrm>
            <a:off x="5856288" y="5084763"/>
            <a:ext cx="29133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平台支持</a:t>
            </a:r>
            <a:r>
              <a:rPr lang="en-US" altLang="zh-CN">
                <a:solidFill>
                  <a:srgbClr val="FF0000"/>
                </a:solidFill>
                <a:ea typeface="宋体" panose="02010600030101010101" pitchFamily="2" charset="-122"/>
              </a:rPr>
              <a:t>CARSI</a:t>
            </a:r>
            <a:r>
              <a:rPr lang="zh-CN" altLang="en-US">
                <a:solidFill>
                  <a:srgbClr val="FF0000"/>
                </a:solidFill>
                <a:ea typeface="宋体" panose="02010600030101010101" pitchFamily="2" charset="-122"/>
              </a:rPr>
              <a:t>账号登陆，</a:t>
            </a:r>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方便读者馆外访问</a:t>
            </a:r>
            <a:endParaRPr lang="zh-CN" altLang="en-US">
              <a:solidFill>
                <a:srgbClr val="FF0000"/>
              </a:solidFill>
              <a:ea typeface="宋体" panose="02010600030101010101" pitchFamily="2" charset="-122"/>
            </a:endParaRPr>
          </a:p>
        </p:txBody>
      </p:sp>
      <p:cxnSp>
        <p:nvCxnSpPr>
          <p:cNvPr id="6" name="直接箭头连接符 5"/>
          <p:cNvCxnSpPr>
            <a:cxnSpLocks noChangeShapeType="1"/>
          </p:cNvCxnSpPr>
          <p:nvPr/>
        </p:nvCxnSpPr>
        <p:spPr bwMode="auto">
          <a:xfrm flipV="1">
            <a:off x="2063115" y="4508500"/>
            <a:ext cx="0" cy="57658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7" name="TextBox 6"/>
          <p:cNvSpPr txBox="1">
            <a:spLocks noChangeArrowheads="1"/>
          </p:cNvSpPr>
          <p:nvPr/>
        </p:nvSpPr>
        <p:spPr bwMode="auto">
          <a:xfrm>
            <a:off x="251143" y="5156518"/>
            <a:ext cx="38404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solidFill>
                  <a:srgbClr val="FF0000"/>
                </a:solidFill>
                <a:ea typeface="宋体" panose="02010600030101010101" pitchFamily="2" charset="-122"/>
              </a:rPr>
              <a:t>如未注册个人账户点击进入注册界面</a:t>
            </a:r>
            <a:endParaRPr lang="zh-CN">
              <a:solidFill>
                <a:srgbClr val="FF0000"/>
              </a:solidFill>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193800"/>
            <a:ext cx="9178290" cy="5664200"/>
          </a:xfrm>
          <a:prstGeom prst="rect">
            <a:avLst/>
          </a:prstGeom>
        </p:spPr>
      </p:pic>
      <p:cxnSp>
        <p:nvCxnSpPr>
          <p:cNvPr id="46083" name="直接箭头连接符 5"/>
          <p:cNvCxnSpPr>
            <a:cxnSpLocks noChangeShapeType="1"/>
          </p:cNvCxnSpPr>
          <p:nvPr/>
        </p:nvCxnSpPr>
        <p:spPr bwMode="auto">
          <a:xfrm>
            <a:off x="3929063" y="2714625"/>
            <a:ext cx="500062" cy="71438"/>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6084" name="TextBox 6"/>
          <p:cNvSpPr txBox="1">
            <a:spLocks noChangeArrowheads="1"/>
          </p:cNvSpPr>
          <p:nvPr/>
        </p:nvSpPr>
        <p:spPr bwMode="auto">
          <a:xfrm>
            <a:off x="428625" y="1857375"/>
            <a:ext cx="34163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注册账号时，读者需要注意账号</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密码填写要求，确保邮箱准确，</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荐购论文上线后会推送邮件告知</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身份及院系建议填写完备，可以</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提升管理员审核通过率</a:t>
            </a:r>
            <a:endParaRPr lang="en-US" altLang="zh-CN">
              <a:solidFill>
                <a:srgbClr val="FF0000"/>
              </a:solidFill>
              <a:ea typeface="宋体" panose="02010600030101010101" pitchFamily="2" charset="-122"/>
            </a:endParaRPr>
          </a:p>
        </p:txBody>
      </p:sp>
      <p:sp>
        <p:nvSpPr>
          <p:cNvPr id="46085"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新平台个性化账号注册</a:t>
            </a:r>
            <a:endParaRPr lang="zh-CN" altLang="en-US" sz="280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2a9153860a7e8bea39bc75f5bbf645"/>
          <p:cNvPicPr>
            <a:picLocks noChangeAspect="1"/>
          </p:cNvPicPr>
          <p:nvPr/>
        </p:nvPicPr>
        <p:blipFill>
          <a:blip r:embed="rId1"/>
          <a:stretch>
            <a:fillRect/>
          </a:stretch>
        </p:blipFill>
        <p:spPr>
          <a:xfrm>
            <a:off x="500380" y="1412875"/>
            <a:ext cx="8229600" cy="5143500"/>
          </a:xfrm>
          <a:prstGeom prst="rect">
            <a:avLst/>
          </a:prstGeom>
        </p:spPr>
      </p:pic>
      <p:cxnSp>
        <p:nvCxnSpPr>
          <p:cNvPr id="46083" name="直接箭头连接符 5"/>
          <p:cNvCxnSpPr>
            <a:cxnSpLocks noChangeShapeType="1"/>
          </p:cNvCxnSpPr>
          <p:nvPr/>
        </p:nvCxnSpPr>
        <p:spPr bwMode="auto">
          <a:xfrm>
            <a:off x="2268220" y="2565400"/>
            <a:ext cx="1727835" cy="72009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6084" name="TextBox 6"/>
          <p:cNvSpPr txBox="1">
            <a:spLocks noChangeArrowheads="1"/>
          </p:cNvSpPr>
          <p:nvPr/>
        </p:nvSpPr>
        <p:spPr bwMode="auto">
          <a:xfrm>
            <a:off x="428625" y="1857375"/>
            <a:ext cx="259588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solidFill>
                  <a:srgbClr val="FF0000"/>
                </a:solidFill>
                <a:ea typeface="宋体" panose="02010600030101010101" pitchFamily="2" charset="-122"/>
              </a:rPr>
              <a:t>首次注册成功，在所在机构所处</a:t>
            </a:r>
            <a:r>
              <a:rPr lang="en-US" altLang="zh-CN">
                <a:solidFill>
                  <a:srgbClr val="FF0000"/>
                </a:solidFill>
                <a:ea typeface="宋体" panose="02010600030101010101" pitchFamily="2" charset="-122"/>
              </a:rPr>
              <a:t>IP</a:t>
            </a:r>
            <a:r>
              <a:rPr lang="zh-CN" altLang="en-US">
                <a:solidFill>
                  <a:srgbClr val="FF0000"/>
                </a:solidFill>
                <a:ea typeface="宋体" panose="02010600030101010101" pitchFamily="2" charset="-122"/>
              </a:rPr>
              <a:t>下会提示绑定账户到该机构</a:t>
            </a:r>
            <a:endParaRPr lang="zh-CN" altLang="en-US">
              <a:solidFill>
                <a:srgbClr val="FF0000"/>
              </a:solidFill>
              <a:ea typeface="宋体" panose="02010600030101010101" pitchFamily="2" charset="-122"/>
            </a:endParaRPr>
          </a:p>
        </p:txBody>
      </p:sp>
      <p:sp>
        <p:nvSpPr>
          <p:cNvPr id="46085"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新平台个性化账号注册</a:t>
            </a:r>
            <a:endParaRPr lang="zh-CN" altLang="en-US" sz="280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85875"/>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31" name="直接箭头连接符 5"/>
          <p:cNvCxnSpPr>
            <a:cxnSpLocks noChangeShapeType="1"/>
          </p:cNvCxnSpPr>
          <p:nvPr/>
        </p:nvCxnSpPr>
        <p:spPr bwMode="auto">
          <a:xfrm rot="10800000">
            <a:off x="1928813" y="6143625"/>
            <a:ext cx="428625" cy="1588"/>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8132" name="TextBox 6"/>
          <p:cNvSpPr txBox="1">
            <a:spLocks noChangeArrowheads="1"/>
          </p:cNvSpPr>
          <p:nvPr/>
        </p:nvSpPr>
        <p:spPr bwMode="auto">
          <a:xfrm>
            <a:off x="2357438" y="5929313"/>
            <a:ext cx="3878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读者可跟踪自己荐购论文的订购进展</a:t>
            </a:r>
            <a:endParaRPr lang="zh-CN" altLang="en-US">
              <a:solidFill>
                <a:srgbClr val="FF0000"/>
              </a:solidFill>
              <a:ea typeface="宋体" panose="02010600030101010101" pitchFamily="2" charset="-122"/>
            </a:endParaRPr>
          </a:p>
        </p:txBody>
      </p:sp>
      <p:sp>
        <p:nvSpPr>
          <p:cNvPr id="48133"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新平台个性化荐购跟踪</a:t>
            </a:r>
            <a:endParaRPr lang="zh-CN" altLang="en-US" sz="280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bwMode="auto">
          <a:xfrm>
            <a:off x="2627313" y="573088"/>
            <a:ext cx="3302000" cy="735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p>
            <a:r>
              <a:rPr lang="en-US" altLang="zh-CN" sz="2400" dirty="0">
                <a:solidFill>
                  <a:schemeClr val="bg1"/>
                </a:solidFill>
                <a:ea typeface="微软雅黑" panose="020B0503020204020204" pitchFamily="34" charset="-122"/>
                <a:cs typeface="+mj-cs"/>
              </a:rPr>
              <a:t>学位论文的学术价值</a:t>
            </a:r>
            <a:endParaRPr lang="en-US" altLang="zh-CN" sz="2400">
              <a:latin typeface="楷体" panose="02010609060101010101" pitchFamily="49" charset="-122"/>
              <a:ea typeface="楷体" panose="02010609060101010101" pitchFamily="49" charset="-122"/>
              <a:cs typeface="Open Sans Semibold"/>
            </a:endParaRPr>
          </a:p>
        </p:txBody>
      </p:sp>
      <p:sp>
        <p:nvSpPr>
          <p:cNvPr id="6" name="TextBox 5"/>
          <p:cNvSpPr txBox="1"/>
          <p:nvPr/>
        </p:nvSpPr>
        <p:spPr>
          <a:xfrm>
            <a:off x="6674798" y="5055584"/>
            <a:ext cx="2206488" cy="253916"/>
          </a:xfrm>
          <a:prstGeom prst="rect">
            <a:avLst/>
          </a:prstGeom>
          <a:noFill/>
        </p:spPr>
        <p:txBody>
          <a:bodyPr>
            <a:spAutoFit/>
          </a:bodyPr>
          <a:lstStyle/>
          <a:p>
            <a:pPr algn="ctr">
              <a:defRPr/>
            </a:pPr>
            <a:r>
              <a:rPr lang="en-GB" sz="1050" i="1"/>
              <a:t>Dissertation </a:t>
            </a:r>
            <a:r>
              <a:rPr lang="en-GB" sz="1050" i="1" dirty="0"/>
              <a:t>in PQDT Global</a:t>
            </a:r>
            <a:endParaRPr lang="en-US" sz="1050" i="1" dirty="0">
              <a:highlight>
                <a:srgbClr val="FFFF00"/>
              </a:highlight>
            </a:endParaRPr>
          </a:p>
        </p:txBody>
      </p:sp>
      <p:sp>
        <p:nvSpPr>
          <p:cNvPr id="18" name="Rectangle: Rounded Corners 4"/>
          <p:cNvSpPr/>
          <p:nvPr/>
        </p:nvSpPr>
        <p:spPr>
          <a:xfrm>
            <a:off x="206375" y="1541463"/>
            <a:ext cx="7678738" cy="533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r>
              <a:rPr lang="zh-CN" altLang="en-US" sz="1600" dirty="0">
                <a:solidFill>
                  <a:srgbClr val="595959"/>
                </a:solidFill>
                <a:latin typeface="楷体" panose="02010609060101010101" pitchFamily="49" charset="-122"/>
                <a:ea typeface="宋体" panose="02010600030101010101" pitchFamily="2" charset="-122"/>
              </a:rPr>
              <a:t>学位论文是学术性较强的同行评审文献，是针对广泛学科范围进行的原创性研究。</a:t>
            </a:r>
            <a:endParaRPr lang="zh-CN" altLang="en-US" sz="1600" dirty="0">
              <a:solidFill>
                <a:srgbClr val="595959"/>
              </a:solidFill>
              <a:latin typeface="楷体" panose="02010609060101010101" pitchFamily="49" charset="-122"/>
              <a:ea typeface="楷体" panose="02010609060101010101" pitchFamily="49" charset="-122"/>
              <a:cs typeface="楷体" panose="02010609060101010101" pitchFamily="49" charset="-122"/>
            </a:endParaRPr>
          </a:p>
        </p:txBody>
      </p:sp>
      <p:grpSp>
        <p:nvGrpSpPr>
          <p:cNvPr id="8197" name="Group 2"/>
          <p:cNvGrpSpPr/>
          <p:nvPr/>
        </p:nvGrpSpPr>
        <p:grpSpPr bwMode="auto">
          <a:xfrm>
            <a:off x="174625" y="2132648"/>
            <a:ext cx="6196013" cy="4161790"/>
            <a:chOff x="275180" y="1467897"/>
            <a:chExt cx="8261351" cy="5547049"/>
          </a:xfrm>
        </p:grpSpPr>
        <p:sp>
          <p:nvSpPr>
            <p:cNvPr id="25" name="Rounded Rectangle 24"/>
            <p:cNvSpPr/>
            <p:nvPr/>
          </p:nvSpPr>
          <p:spPr>
            <a:xfrm>
              <a:off x="638401" y="1467897"/>
              <a:ext cx="7898130" cy="5128947"/>
            </a:xfrm>
            <a:prstGeom prst="roundRect">
              <a:avLst>
                <a:gd name="adj" fmla="val 344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spcCol="731520"/>
            <a:lstStyle/>
            <a:p>
              <a:pPr>
                <a:defRPr/>
              </a:pPr>
              <a:r>
                <a:rPr lang="zh-CN" altLang="en-US" dirty="0">
                  <a:solidFill>
                    <a:schemeClr val="tx1"/>
                  </a:solidFill>
                  <a:latin typeface="楷体" panose="02010609060101010101" pitchFamily="49" charset="-122"/>
                  <a:ea typeface="楷体" panose="02010609060101010101" pitchFamily="49" charset="-122"/>
                </a:rPr>
                <a:t>反映前沿趋势，提出新见解</a:t>
              </a:r>
              <a:endParaRPr lang="en-US" altLang="zh-CN" dirty="0">
                <a:solidFill>
                  <a:schemeClr val="tx1"/>
                </a:solidFill>
                <a:latin typeface="楷体" panose="02010609060101010101" pitchFamily="49" charset="-122"/>
                <a:ea typeface="楷体" panose="02010609060101010101" pitchFamily="49" charset="-122"/>
              </a:endParaRPr>
            </a:p>
            <a:p>
              <a:pPr>
                <a:defRPr/>
              </a:pP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Aft>
                  <a:spcPts val="1800"/>
                </a:spcAft>
                <a:defRPr/>
              </a:pPr>
              <a:r>
                <a:rPr lang="zh-CN" altLang="en-US" dirty="0">
                  <a:solidFill>
                    <a:schemeClr val="tx1"/>
                  </a:solidFill>
                  <a:latin typeface="楷体" panose="02010609060101010101" pitchFamily="49" charset="-122"/>
                  <a:ea typeface="楷体" panose="02010609060101010101" pitchFamily="49" charset="-122"/>
                </a:rPr>
                <a:t>提供比期刊文章更多更全面的内容，</a:t>
              </a:r>
              <a:r>
                <a:rPr lang="en-US" altLang="zh-CN" dirty="0">
                  <a:solidFill>
                    <a:schemeClr val="tx1"/>
                  </a:solidFill>
                  <a:latin typeface="楷体" panose="02010609060101010101" pitchFamily="49" charset="-122"/>
                  <a:ea typeface="楷体" panose="02010609060101010101" pitchFamily="49" charset="-122"/>
                </a:rPr>
                <a:t>200+</a:t>
              </a:r>
              <a:r>
                <a:rPr lang="zh-CN" altLang="en-US" dirty="0">
                  <a:solidFill>
                    <a:schemeClr val="tx1"/>
                  </a:solidFill>
                  <a:latin typeface="楷体" panose="02010609060101010101" pitchFamily="49" charset="-122"/>
                  <a:ea typeface="楷体" panose="02010609060101010101" pitchFamily="49" charset="-122"/>
                </a:rPr>
                <a:t>页学位论文</a:t>
              </a:r>
              <a:r>
                <a:rPr lang="en-US" altLang="zh-CN" dirty="0">
                  <a:solidFill>
                    <a:schemeClr val="tx1"/>
                  </a:solidFill>
                  <a:latin typeface="楷体" panose="02010609060101010101" pitchFamily="49" charset="-122"/>
                  <a:ea typeface="楷体" panose="02010609060101010101" pitchFamily="49" charset="-122"/>
                </a:rPr>
                <a:t>VS10+</a:t>
              </a:r>
              <a:r>
                <a:rPr lang="zh-CN" altLang="en-US" dirty="0">
                  <a:solidFill>
                    <a:schemeClr val="tx1"/>
                  </a:solidFill>
                  <a:latin typeface="楷体" panose="02010609060101010101" pitchFamily="49" charset="-122"/>
                  <a:ea typeface="楷体" panose="02010609060101010101" pitchFamily="49" charset="-122"/>
                </a:rPr>
                <a:t>页期刊文献</a:t>
              </a:r>
              <a:endParaRPr lang="en-GB" dirty="0">
                <a:solidFill>
                  <a:schemeClr val="tx1"/>
                </a:solidFill>
                <a:latin typeface="楷体" panose="02010609060101010101" pitchFamily="49" charset="-122"/>
                <a:ea typeface="楷体" panose="02010609060101010101" pitchFamily="49" charset="-122"/>
              </a:endParaRPr>
            </a:p>
            <a:p>
              <a:pPr>
                <a:spcAft>
                  <a:spcPts val="1800"/>
                </a:spcAft>
                <a:defRPr/>
              </a:pPr>
              <a:r>
                <a:rPr lang="zh-CN" altLang="en-US" dirty="0">
                  <a:solidFill>
                    <a:schemeClr val="tx1"/>
                  </a:solidFill>
                  <a:latin typeface="楷体" panose="02010609060101010101" pitchFamily="49" charset="-122"/>
                  <a:ea typeface="楷体" panose="02010609060101010101" pitchFamily="49" charset="-122"/>
                </a:rPr>
                <a:t>是某些小众学科或特定课题最新研究成果及学术动态的重要信息来源</a:t>
              </a: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defRPr/>
              </a:pPr>
              <a:r>
                <a:rPr lang="zh-CN" altLang="en-US" dirty="0">
                  <a:solidFill>
                    <a:schemeClr val="tx1"/>
                  </a:solidFill>
                  <a:latin typeface="楷体" panose="02010609060101010101" pitchFamily="49" charset="-122"/>
                  <a:ea typeface="楷体" panose="02010609060101010101" pitchFamily="49" charset="-122"/>
                  <a:sym typeface="+mn-ea"/>
                </a:rPr>
                <a:t>学位论文中包含了广泛全面的文献综述及参考书目信息</a:t>
              </a: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defRPr/>
              </a:pPr>
              <a:r>
                <a:rPr lang="zh-CN" altLang="en-US" dirty="0">
                  <a:solidFill>
                    <a:schemeClr val="tx1"/>
                  </a:solidFill>
                  <a:latin typeface="楷体" panose="02010609060101010101" pitchFamily="49" charset="-122"/>
                  <a:ea typeface="楷体" panose="02010609060101010101" pitchFamily="49" charset="-122"/>
                  <a:sym typeface="+mn-ea"/>
                </a:rPr>
                <a:t>学位论文中往往包含更全面的研究数据</a:t>
              </a:r>
              <a:endParaRPr lang="en-US" altLang="zh-CN" dirty="0">
                <a:solidFill>
                  <a:schemeClr val="tx1"/>
                </a:solidFill>
                <a:latin typeface="楷体" panose="02010609060101010101" pitchFamily="49" charset="-122"/>
                <a:ea typeface="楷体" panose="02010609060101010101" pitchFamily="49" charset="-122"/>
              </a:endParaRPr>
            </a:p>
            <a:p>
              <a:pPr>
                <a:defRPr/>
              </a:pPr>
              <a:endParaRPr lang="en-US" altLang="zh-CN" dirty="0">
                <a:solidFill>
                  <a:schemeClr val="tx1"/>
                </a:solidFill>
                <a:latin typeface="楷体" panose="02010609060101010101" pitchFamily="49" charset="-122"/>
                <a:ea typeface="楷体" panose="02010609060101010101" pitchFamily="49" charset="-122"/>
              </a:endParaRPr>
            </a:p>
            <a:p>
              <a:pPr>
                <a:defRPr/>
              </a:pPr>
              <a:r>
                <a:rPr lang="zh-CN" altLang="en-US" dirty="0">
                  <a:solidFill>
                    <a:schemeClr val="tx1"/>
                  </a:solidFill>
                  <a:latin typeface="楷体" panose="02010609060101010101" pitchFamily="49" charset="-122"/>
                  <a:ea typeface="楷体" panose="02010609060101010101" pitchFamily="49" charset="-122"/>
                  <a:sym typeface="+mn-ea"/>
                </a:rPr>
                <a:t>提供海量学位论文的写作指南信息（形式与格式）</a:t>
              </a: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tx1"/>
                </a:solidFill>
                <a:latin typeface="楷体" panose="02010609060101010101" pitchFamily="49" charset="-122"/>
                <a:ea typeface="楷体" panose="02010609060101010101" pitchFamily="49" charset="-122"/>
              </a:endParaRPr>
            </a:p>
            <a:p>
              <a:pPr>
                <a:defRPr/>
              </a:pPr>
              <a:r>
                <a:rPr lang="zh-CN" altLang="en-US" dirty="0">
                  <a:solidFill>
                    <a:schemeClr val="tx1"/>
                  </a:solidFill>
                  <a:latin typeface="楷体" panose="02010609060101010101" pitchFamily="49" charset="-122"/>
                  <a:ea typeface="楷体" panose="02010609060101010101" pitchFamily="49" charset="-122"/>
                </a:rPr>
                <a:t>对于未来科研具有重要启发和建议的作用</a:t>
              </a:r>
              <a:endParaRPr lang="en-GB" dirty="0">
                <a:solidFill>
                  <a:schemeClr val="tx1"/>
                </a:solidFill>
                <a:latin typeface="楷体" panose="02010609060101010101" pitchFamily="49" charset="-122"/>
                <a:ea typeface="楷体" panose="02010609060101010101" pitchFamily="49" charset="-122"/>
              </a:endParaRPr>
            </a:p>
            <a:p>
              <a:pPr>
                <a:spcAft>
                  <a:spcPts val="1800"/>
                </a:spcAft>
                <a:defRP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6"/>
            <p:cNvSpPr/>
            <p:nvPr/>
          </p:nvSpPr>
          <p:spPr>
            <a:xfrm>
              <a:off x="283647" y="1563958"/>
              <a:ext cx="400051" cy="397790"/>
            </a:xfrm>
            <a:prstGeom prst="ellipse">
              <a:avLst/>
            </a:prstGeom>
            <a:solidFill>
              <a:srgbClr val="8057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a:solidFill>
                    <a:srgbClr val="FFFFFF"/>
                  </a:solidFill>
                  <a:latin typeface="Open Sans"/>
                  <a:ea typeface="Open Sans"/>
                  <a:cs typeface="Open Sans"/>
                </a:rPr>
                <a:t>1</a:t>
              </a:r>
              <a:endParaRPr lang="en-US" altLang="zh-CN" b="1">
                <a:solidFill>
                  <a:srgbClr val="FFFFFF"/>
                </a:solidFill>
                <a:latin typeface="Open Sans"/>
                <a:ea typeface="Open Sans"/>
                <a:cs typeface="Open Sans"/>
              </a:endParaRPr>
            </a:p>
          </p:txBody>
        </p:sp>
        <p:sp>
          <p:nvSpPr>
            <p:cNvPr id="38" name="Oval 37"/>
            <p:cNvSpPr/>
            <p:nvPr/>
          </p:nvSpPr>
          <p:spPr>
            <a:xfrm>
              <a:off x="275180" y="2331608"/>
              <a:ext cx="397933" cy="39990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a:solidFill>
                    <a:srgbClr val="FFFFFF"/>
                  </a:solidFill>
                  <a:latin typeface="Open Sans"/>
                  <a:ea typeface="Open Sans"/>
                  <a:cs typeface="Open Sans"/>
                </a:rPr>
                <a:t>2</a:t>
              </a:r>
              <a:endParaRPr lang="en-US" altLang="zh-CN" b="1">
                <a:solidFill>
                  <a:srgbClr val="FFFFFF"/>
                </a:solidFill>
                <a:latin typeface="Open Sans"/>
                <a:ea typeface="Open Sans"/>
                <a:cs typeface="Open Sans"/>
              </a:endParaRPr>
            </a:p>
          </p:txBody>
        </p:sp>
        <p:sp>
          <p:nvSpPr>
            <p:cNvPr id="39" name="Oval 38"/>
            <p:cNvSpPr/>
            <p:nvPr/>
          </p:nvSpPr>
          <p:spPr>
            <a:xfrm>
              <a:off x="286187" y="3423837"/>
              <a:ext cx="397933" cy="3999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a:solidFill>
                    <a:srgbClr val="FFFFFF"/>
                  </a:solidFill>
                  <a:latin typeface="Open Sans"/>
                  <a:ea typeface="Open Sans"/>
                  <a:cs typeface="Open Sans"/>
                </a:rPr>
                <a:t>3</a:t>
              </a:r>
              <a:endParaRPr lang="en-US" altLang="zh-CN" b="1">
                <a:solidFill>
                  <a:srgbClr val="FFFFFF"/>
                </a:solidFill>
                <a:latin typeface="Open Sans"/>
                <a:ea typeface="Open Sans"/>
                <a:cs typeface="Open Sans"/>
              </a:endParaRPr>
            </a:p>
          </p:txBody>
        </p:sp>
        <p:sp>
          <p:nvSpPr>
            <p:cNvPr id="40" name="Oval 39"/>
            <p:cNvSpPr/>
            <p:nvPr/>
          </p:nvSpPr>
          <p:spPr>
            <a:xfrm>
              <a:off x="317091" y="6615040"/>
              <a:ext cx="400049" cy="399906"/>
            </a:xfrm>
            <a:prstGeom prst="ellipse">
              <a:avLst/>
            </a:prstGeom>
            <a:solidFill>
              <a:srgbClr val="5F4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dirty="0">
                  <a:solidFill>
                    <a:srgbClr val="FFFFFF"/>
                  </a:solidFill>
                  <a:latin typeface="Open Sans"/>
                  <a:ea typeface="Open Sans"/>
                  <a:cs typeface="Open Sans"/>
                </a:rPr>
                <a:t>7</a:t>
              </a:r>
              <a:endParaRPr lang="en-US" altLang="zh-CN" b="1" dirty="0">
                <a:solidFill>
                  <a:srgbClr val="FFFFFF"/>
                </a:solidFill>
                <a:latin typeface="Open Sans"/>
                <a:ea typeface="Open Sans"/>
                <a:cs typeface="Open Sans"/>
              </a:endParaRPr>
            </a:p>
          </p:txBody>
        </p:sp>
        <p:sp>
          <p:nvSpPr>
            <p:cNvPr id="41" name="Oval 40"/>
            <p:cNvSpPr/>
            <p:nvPr/>
          </p:nvSpPr>
          <p:spPr>
            <a:xfrm>
              <a:off x="317090" y="5114866"/>
              <a:ext cx="400049" cy="39990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dirty="0">
                  <a:solidFill>
                    <a:srgbClr val="FFFFFF"/>
                  </a:solidFill>
                  <a:latin typeface="Open Sans"/>
                  <a:ea typeface="Open Sans"/>
                  <a:cs typeface="Open Sans"/>
                </a:rPr>
                <a:t>5</a:t>
              </a:r>
              <a:endParaRPr lang="en-US" altLang="zh-CN" b="1" dirty="0">
                <a:solidFill>
                  <a:srgbClr val="FFFFFF"/>
                </a:solidFill>
                <a:latin typeface="Open Sans"/>
                <a:ea typeface="Open Sans"/>
                <a:cs typeface="Open Sans"/>
              </a:endParaRPr>
            </a:p>
          </p:txBody>
        </p:sp>
        <p:sp>
          <p:nvSpPr>
            <p:cNvPr id="42" name="Oval 41"/>
            <p:cNvSpPr/>
            <p:nvPr/>
          </p:nvSpPr>
          <p:spPr>
            <a:xfrm>
              <a:off x="317090" y="5931605"/>
              <a:ext cx="400049" cy="39779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a:solidFill>
                    <a:srgbClr val="FFFFFF"/>
                  </a:solidFill>
                  <a:latin typeface="Open Sans"/>
                  <a:ea typeface="Open Sans"/>
                  <a:cs typeface="Open Sans"/>
                </a:rPr>
                <a:t>6</a:t>
              </a:r>
              <a:endParaRPr lang="en-US" altLang="zh-CN" b="1">
                <a:solidFill>
                  <a:srgbClr val="FFFFFF"/>
                </a:solidFill>
                <a:latin typeface="Open Sans"/>
                <a:ea typeface="Open Sans"/>
                <a:cs typeface="Open Sans"/>
              </a:endParaRPr>
            </a:p>
          </p:txBody>
        </p:sp>
        <p:sp>
          <p:nvSpPr>
            <p:cNvPr id="43" name="Oval 42"/>
            <p:cNvSpPr/>
            <p:nvPr/>
          </p:nvSpPr>
          <p:spPr>
            <a:xfrm>
              <a:off x="286187" y="4356103"/>
              <a:ext cx="397933" cy="3977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dirty="0">
                  <a:solidFill>
                    <a:srgbClr val="FFFFFF"/>
                  </a:solidFill>
                  <a:latin typeface="Open Sans"/>
                  <a:ea typeface="Open Sans"/>
                  <a:cs typeface="Open Sans"/>
                </a:rPr>
                <a:t>4</a:t>
              </a:r>
              <a:endParaRPr lang="en-US" altLang="zh-CN" b="1" dirty="0">
                <a:solidFill>
                  <a:srgbClr val="FFFFFF"/>
                </a:solidFill>
                <a:latin typeface="Open Sans"/>
                <a:ea typeface="Open Sans"/>
                <a:cs typeface="Open Sans"/>
              </a:endParaRPr>
            </a:p>
          </p:txBody>
        </p:sp>
      </p:grpSp>
      <p:pic>
        <p:nvPicPr>
          <p:cNvPr id="4" name="Picture 3"/>
          <p:cNvPicPr>
            <a:picLocks noChangeAspect="1"/>
          </p:cNvPicPr>
          <p:nvPr/>
        </p:nvPicPr>
        <p:blipFill>
          <a:blip r:embed="rId1"/>
          <a:stretch>
            <a:fillRect/>
          </a:stretch>
        </p:blipFill>
        <p:spPr>
          <a:xfrm>
            <a:off x="6370638" y="2157413"/>
            <a:ext cx="2660650" cy="2794000"/>
          </a:xfrm>
          <a:prstGeom prst="rect">
            <a:avLst/>
          </a:prstGeom>
          <a:ln>
            <a:solidFill>
              <a:schemeClr val="bg2">
                <a:lumMod val="90000"/>
              </a:schemeClr>
            </a:solidFill>
          </a:ln>
          <a:effectLst>
            <a:outerShdw blurRad="50800" dist="38100" dir="8100000" algn="tr" rotWithShape="0">
              <a:prstClr val="black">
                <a:alpha val="40000"/>
              </a:prst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2" descr="7b0a2020202022776f7264617274223a2022220a7d0a"/>
          <p:cNvSpPr>
            <a:spLocks noChangeArrowheads="1" noChangeShapeType="1"/>
          </p:cNvSpPr>
          <p:nvPr/>
        </p:nvSpPr>
        <p:spPr bwMode="auto">
          <a:xfrm>
            <a:off x="1692275" y="2565400"/>
            <a:ext cx="5400675" cy="1368425"/>
          </a:xfrm>
          <a:prstGeom prst="rect">
            <a:avLst/>
          </a:prstGeom>
        </p:spPr>
        <p:txBody>
          <a:bodyPr wrap="none" fromWordArt="1">
            <a:prstTxWarp prst="textNoShape">
              <a:avLst/>
            </a:prstTxWarp>
            <a:scene3d>
              <a:camera prst="perspectiveFront" fov="5400000"/>
              <a:lightRig rig="threePt" dir="t">
                <a:rot lat="0" lon="0" rev="5400000"/>
              </a:lightRig>
            </a:scene3d>
            <a:sp3d prstMaterial="softEdge">
              <a:contourClr>
                <a:srgbClr val="0F79FA"/>
              </a:contourClr>
            </a:sp3d>
          </a:bodyPr>
          <a:lstStyle/>
          <a:p>
            <a:pPr algn="ctr"/>
            <a:r>
              <a:rPr lang="zh-CN" altLang="en-US" sz="6000" kern="10">
                <a:ln w="1242" cmpd="sng"/>
                <a:gradFill>
                  <a:gsLst>
                    <a:gs pos="0">
                      <a:srgbClr val="FFC263">
                        <a:lumMod val="88000"/>
                        <a:lumOff val="12000"/>
                      </a:srgbClr>
                    </a:gs>
                    <a:gs pos="100000">
                      <a:srgbClr val="FF922B"/>
                    </a:gs>
                  </a:gsLst>
                  <a:lin ang="5400000" scaled="1"/>
                </a:gradFill>
                <a:effectLst>
                  <a:innerShdw blurRad="12424" dist="50800" dir="18900000">
                    <a:srgbClr val="E8807F">
                      <a:alpha val="50000"/>
                    </a:srgbClr>
                  </a:innerShdw>
                  <a:reflection blurRad="9939" stA="38000" endA="300" endPos="74000" dist="76200" dir="5400000" sy="-100000" algn="bl" rotWithShape="0"/>
                </a:effectLst>
                <a:latin typeface="汉仪雅酷黑 95W" panose="020B0A04020202020204" charset="-122"/>
                <a:ea typeface="汉仪雅酷黑 95W" panose="020B0A04020202020204" charset="-122"/>
                <a:cs typeface="汉仪雅酷黑 95W" panose="020B0A04020202020204" charset="-122"/>
                <a:sym typeface="汉仪雅酷黑 95W" panose="020B0A04020202020204" charset="-122"/>
              </a:rPr>
              <a:t>服务咨询</a:t>
            </a:r>
            <a:endParaRPr lang="zh-CN" altLang="en-US" sz="6000" kern="10">
              <a:ln w="1242" cmpd="sng"/>
              <a:gradFill>
                <a:gsLst>
                  <a:gs pos="0">
                    <a:srgbClr val="FFC263">
                      <a:lumMod val="88000"/>
                      <a:lumOff val="12000"/>
                    </a:srgbClr>
                  </a:gs>
                  <a:gs pos="100000">
                    <a:srgbClr val="FF922B"/>
                  </a:gs>
                </a:gsLst>
                <a:lin ang="5400000" scaled="1"/>
              </a:gradFill>
              <a:effectLst>
                <a:innerShdw blurRad="12424" dist="50800" dir="18900000">
                  <a:srgbClr val="E8807F">
                    <a:alpha val="50000"/>
                  </a:srgbClr>
                </a:innerShdw>
                <a:reflection blurRad="9939" stA="38000" endA="300" endPos="74000" dist="76200" dir="5400000" sy="-100000" algn="bl" rotWithShape="0"/>
              </a:effectLst>
              <a:latin typeface="汉仪雅酷黑 95W" panose="020B0A04020202020204" charset="-122"/>
              <a:ea typeface="汉仪雅酷黑 95W" panose="020B0A04020202020204" charset="-122"/>
              <a:cs typeface="汉仪雅酷黑 95W" panose="020B0A04020202020204" charset="-122"/>
              <a:sym typeface="汉仪雅酷黑 95W" panose="020B0A04020202020204" charset="-122"/>
            </a:endParaRPr>
          </a:p>
        </p:txBody>
      </p:sp>
      <p:sp>
        <p:nvSpPr>
          <p:cNvPr id="57347" name="TextBox 2"/>
          <p:cNvSpPr txBox="1">
            <a:spLocks noChangeArrowheads="1"/>
          </p:cNvSpPr>
          <p:nvPr/>
        </p:nvSpPr>
        <p:spPr bwMode="auto">
          <a:xfrm>
            <a:off x="2124075" y="5372735"/>
            <a:ext cx="58953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zh-CN" sz="3200">
                <a:ea typeface="宋体" panose="02010600030101010101" pitchFamily="2" charset="-122"/>
              </a:rPr>
              <a:t>Email: hanchy@bjzhongke.com.cn</a:t>
            </a:r>
            <a:endParaRPr lang="en-US" altLang="zh-CN" sz="320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animEffect transition="in" filter="fade">
                                      <p:cBhvr>
                                        <p:cTn id="9"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p:cNvSpPr>
            <a:spLocks noGrp="1"/>
          </p:cNvSpPr>
          <p:nvPr>
            <p:custDataLst>
              <p:tags r:id="rId1"/>
            </p:custDataLst>
          </p:nvPr>
        </p:nvSpPr>
        <p:spPr>
          <a:xfrm>
            <a:off x="413149" y="1808163"/>
            <a:ext cx="2408633" cy="4321175"/>
          </a:xfrm>
        </p:spPr>
        <p:txBody>
          <a:bodyPr/>
          <a:lstStyle>
            <a:lvl1pPr marL="342900" indent="-342900" algn="l" rtl="0" eaLnBrk="0" fontAlgn="base" hangingPunct="0">
              <a:spcBef>
                <a:spcPct val="20000"/>
              </a:spcBef>
              <a:spcAft>
                <a:spcPct val="0"/>
              </a:spcAft>
              <a:buClr>
                <a:schemeClr val="tx1"/>
              </a:buClr>
              <a:buSzPct val="120000"/>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5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5000"/>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6pPr>
            <a:lvl7pPr marL="2971800" indent="-228600" algn="l" rtl="0" fontAlgn="base">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7pPr>
            <a:lvl8pPr marL="3429000" indent="-228600" algn="l" rtl="0" fontAlgn="base">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8pPr>
            <a:lvl9pPr marL="3886200" indent="-228600" algn="l" rtl="0" fontAlgn="base">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9pPr>
          </a:lstStyle>
          <a:p>
            <a:endParaRPr lang="en-US" altLang="zh-CN" sz="1800" dirty="0"/>
          </a:p>
          <a:p>
            <a:endParaRPr lang="en-US" altLang="zh-CN" sz="1800" dirty="0"/>
          </a:p>
          <a:p>
            <a:endParaRPr lang="en-US" altLang="zh-CN" sz="1800" dirty="0"/>
          </a:p>
          <a:p>
            <a:endParaRPr lang="en-US" altLang="zh-CN" sz="1800" dirty="0"/>
          </a:p>
          <a:p>
            <a:endParaRPr lang="en-US" altLang="zh-CN" sz="1800" dirty="0"/>
          </a:p>
          <a:p>
            <a:pPr marL="0" indent="0" algn="ctr">
              <a:buNone/>
            </a:pPr>
            <a:r>
              <a:rPr lang="zh-CN" altLang="en-US" sz="1800" dirty="0">
                <a:ea typeface="微软雅黑" panose="020B0503020204020204" pitchFamily="34" charset="-122"/>
              </a:rPr>
              <a:t>邓稼先</a:t>
            </a:r>
            <a:endParaRPr lang="zh-CN" altLang="en-US" sz="1800" dirty="0">
              <a:ea typeface="微软雅黑" panose="020B0503020204020204" pitchFamily="34" charset="-122"/>
            </a:endParaRPr>
          </a:p>
          <a:p>
            <a:pPr marL="0" indent="0" algn="ctr">
              <a:buNone/>
            </a:pPr>
            <a:r>
              <a:rPr lang="zh-CN" altLang="en-US" sz="1800" dirty="0">
                <a:ea typeface="微软雅黑" panose="020B0503020204020204" pitchFamily="34" charset="-122"/>
              </a:rPr>
              <a:t>两弹一星元勋，</a:t>
            </a:r>
            <a:endParaRPr lang="en-US" altLang="zh-CN" sz="1800" dirty="0">
              <a:ea typeface="微软雅黑" panose="020B0503020204020204" pitchFamily="34" charset="-122"/>
            </a:endParaRPr>
          </a:p>
          <a:p>
            <a:pPr marL="0" indent="0" algn="ctr">
              <a:buNone/>
            </a:pPr>
            <a:r>
              <a:rPr lang="zh-CN" altLang="en-US" sz="1800" dirty="0">
                <a:ea typeface="微软雅黑" panose="020B0503020204020204" pitchFamily="34" charset="-122"/>
              </a:rPr>
              <a:t>中国核武器研制工作的</a:t>
            </a:r>
            <a:endParaRPr lang="zh-CN" altLang="en-US" sz="1800" dirty="0">
              <a:ea typeface="微软雅黑" panose="020B0503020204020204" pitchFamily="34" charset="-122"/>
            </a:endParaRPr>
          </a:p>
          <a:p>
            <a:pPr marL="0" indent="0" algn="ctr">
              <a:buNone/>
            </a:pPr>
            <a:r>
              <a:rPr lang="zh-CN" altLang="en-US" sz="1800" dirty="0">
                <a:ea typeface="微软雅黑" panose="020B0503020204020204" pitchFamily="34" charset="-122"/>
              </a:rPr>
              <a:t>开拓者和奠基者。</a:t>
            </a:r>
            <a:endParaRPr lang="zh-CN" altLang="en-US" sz="1800" dirty="0">
              <a:ea typeface="微软雅黑" panose="020B0503020204020204" pitchFamily="34" charset="-122"/>
            </a:endParaRPr>
          </a:p>
          <a:p>
            <a:pPr marL="0" indent="0" algn="ctr">
              <a:buNone/>
            </a:pPr>
            <a:r>
              <a:rPr lang="en-US" altLang="zh-CN" sz="1800" dirty="0">
                <a:ea typeface="微软雅黑" panose="020B0503020204020204" pitchFamily="34" charset="-122"/>
              </a:rPr>
              <a:t>1950</a:t>
            </a:r>
            <a:r>
              <a:rPr lang="zh-CN" altLang="en-US" sz="1800" dirty="0">
                <a:ea typeface="微软雅黑" panose="020B0503020204020204" pitchFamily="34" charset="-122"/>
              </a:rPr>
              <a:t>年，</a:t>
            </a:r>
            <a:endParaRPr lang="zh-CN" altLang="en-US" sz="1800" dirty="0">
              <a:ea typeface="微软雅黑" panose="020B0503020204020204" pitchFamily="34" charset="-122"/>
            </a:endParaRPr>
          </a:p>
          <a:p>
            <a:pPr marL="0" indent="0" algn="ctr">
              <a:buNone/>
            </a:pPr>
            <a:r>
              <a:rPr lang="zh-CN" altLang="en-US" sz="1800" dirty="0">
                <a:ea typeface="微软雅黑" panose="020B0503020204020204" pitchFamily="34" charset="-122"/>
              </a:rPr>
              <a:t>在</a:t>
            </a:r>
            <a:r>
              <a:rPr lang="zh-CN" altLang="en-US" sz="1800" b="1" dirty="0">
                <a:ea typeface="微软雅黑" panose="020B0503020204020204" pitchFamily="34" charset="-122"/>
              </a:rPr>
              <a:t>美国普渡大学</a:t>
            </a:r>
            <a:endParaRPr lang="zh-CN" altLang="en-US" sz="1800" b="1" dirty="0">
              <a:ea typeface="微软雅黑" panose="020B0503020204020204" pitchFamily="34" charset="-122"/>
            </a:endParaRPr>
          </a:p>
          <a:p>
            <a:pPr marL="0" indent="0" algn="ctr">
              <a:buNone/>
            </a:pPr>
            <a:r>
              <a:rPr lang="zh-CN" altLang="en-US" sz="1800" dirty="0">
                <a:ea typeface="微软雅黑" panose="020B0503020204020204" pitchFamily="34" charset="-122"/>
              </a:rPr>
              <a:t>获</a:t>
            </a:r>
            <a:r>
              <a:rPr lang="zh-CN" altLang="en-US" sz="1800" b="1" dirty="0">
                <a:ea typeface="微软雅黑" panose="020B0503020204020204" pitchFamily="34" charset="-122"/>
              </a:rPr>
              <a:t>博士学位</a:t>
            </a:r>
            <a:endParaRPr lang="zh-CN" altLang="en-US" sz="1800" b="1" dirty="0">
              <a:ea typeface="微软雅黑" panose="020B0503020204020204" pitchFamily="34" charset="-122"/>
            </a:endParaRPr>
          </a:p>
          <a:p>
            <a:endParaRPr lang="zh-CN" altLang="en-US" sz="1800" b="1" dirty="0">
              <a:ea typeface="微软雅黑" panose="020B0503020204020204" pitchFamily="34" charset="-122"/>
            </a:endParaRPr>
          </a:p>
        </p:txBody>
      </p:sp>
      <p:pic>
        <p:nvPicPr>
          <p:cNvPr id="4" name="Picture 2" descr="图片"/>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586522" y="2213372"/>
            <a:ext cx="1785938" cy="11287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4"/>
            </p:custDataLst>
          </p:nvPr>
        </p:nvPicPr>
        <p:blipFill>
          <a:blip r:embed="rId5"/>
          <a:stretch>
            <a:fillRect/>
          </a:stretch>
        </p:blipFill>
        <p:spPr>
          <a:xfrm>
            <a:off x="3518099" y="1673179"/>
            <a:ext cx="5212753" cy="33570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图片"/>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6156" y="1340484"/>
            <a:ext cx="3005329" cy="3005329"/>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杨振宁的三篇论文"/>
          <p:cNvPicPr>
            <a:picLocks noChangeAspect="1"/>
          </p:cNvPicPr>
          <p:nvPr/>
        </p:nvPicPr>
        <p:blipFill>
          <a:blip r:embed="rId2"/>
          <a:stretch>
            <a:fillRect/>
          </a:stretch>
        </p:blipFill>
        <p:spPr>
          <a:xfrm>
            <a:off x="3275965" y="1412875"/>
            <a:ext cx="5632133" cy="5297805"/>
          </a:xfrm>
          <a:prstGeom prst="rect">
            <a:avLst/>
          </a:prstGeom>
        </p:spPr>
      </p:pic>
      <p:cxnSp>
        <p:nvCxnSpPr>
          <p:cNvPr id="4" name="直接连接符 3"/>
          <p:cNvCxnSpPr/>
          <p:nvPr/>
        </p:nvCxnSpPr>
        <p:spPr>
          <a:xfrm>
            <a:off x="3357880" y="5869305"/>
            <a:ext cx="4166870" cy="7620"/>
          </a:xfrm>
          <a:prstGeom prst="line">
            <a:avLst/>
          </a:prstGeom>
          <a:ln>
            <a:solidFill>
              <a:srgbClr val="FF180D"/>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2" name="图片 1"/>
          <p:cNvPicPr>
            <a:picLocks noChangeAspect="1"/>
          </p:cNvPicPr>
          <p:nvPr/>
        </p:nvPicPr>
        <p:blipFill>
          <a:blip r:embed="rId3"/>
          <a:stretch>
            <a:fillRect/>
          </a:stretch>
        </p:blipFill>
        <p:spPr>
          <a:xfrm>
            <a:off x="126365" y="1268730"/>
            <a:ext cx="8762264" cy="540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1013" y="1379538"/>
            <a:ext cx="2228850"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438" y="1319213"/>
            <a:ext cx="2449512"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293813"/>
            <a:ext cx="216535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矩形 9"/>
          <p:cNvSpPr>
            <a:spLocks noChangeArrowheads="1"/>
          </p:cNvSpPr>
          <p:nvPr/>
        </p:nvSpPr>
        <p:spPr bwMode="auto">
          <a:xfrm>
            <a:off x="288925" y="4194175"/>
            <a:ext cx="364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zh-CN" altLang="en-US">
                <a:latin typeface="Calibri" panose="020F0502020204030204" pitchFamily="34" charset="0"/>
                <a:ea typeface="宋体" panose="02010600030101010101" pitchFamily="2" charset="-122"/>
              </a:rPr>
              <a:t>德布罗意，法国著名理论物理学家</a:t>
            </a:r>
            <a:endParaRPr lang="zh-CN" altLang="en-US">
              <a:latin typeface="Calibri" panose="020F0502020204030204" pitchFamily="34" charset="0"/>
              <a:ea typeface="宋体" panose="02010600030101010101" pitchFamily="2" charset="-122"/>
            </a:endParaRPr>
          </a:p>
        </p:txBody>
      </p:sp>
      <p:sp>
        <p:nvSpPr>
          <p:cNvPr id="2" name="文本框 1"/>
          <p:cNvSpPr txBox="1"/>
          <p:nvPr/>
        </p:nvSpPr>
        <p:spPr>
          <a:xfrm>
            <a:off x="4500245" y="4293235"/>
            <a:ext cx="4572000" cy="2306955"/>
          </a:xfrm>
          <a:prstGeom prst="rect">
            <a:avLst/>
          </a:prstGeom>
          <a:noFill/>
        </p:spPr>
        <p:txBody>
          <a:bodyPr wrap="square" rtlCol="0" anchor="t">
            <a:spAutoFit/>
          </a:bodyPr>
          <a:p>
            <a:r>
              <a:rPr lang="zh-CN" altLang="en-US"/>
              <a:t>Recherches sur la théorie des Quanta </a:t>
            </a:r>
            <a:endParaRPr lang="zh-CN" altLang="en-US"/>
          </a:p>
          <a:p>
            <a:r>
              <a:rPr lang="zh-CN" altLang="en-US"/>
              <a:t>(关于量子理论的研究)/巴黎大学, 1924</a:t>
            </a:r>
            <a:endParaRPr lang="zh-CN" altLang="en-US"/>
          </a:p>
          <a:p>
            <a:r>
              <a:rPr lang="zh-CN" altLang="en-US"/>
              <a:t> 出身贵族世家</a:t>
            </a:r>
            <a:endParaRPr lang="zh-CN" altLang="en-US"/>
          </a:p>
          <a:p>
            <a:r>
              <a:rPr lang="zh-CN" altLang="en-US"/>
              <a:t> 半路出家从事物理研究</a:t>
            </a:r>
            <a:endParaRPr lang="zh-CN" altLang="en-US"/>
          </a:p>
          <a:p>
            <a:r>
              <a:rPr lang="zh-CN" altLang="en-US"/>
              <a:t> 1924年11月，获得博士学位</a:t>
            </a:r>
            <a:endParaRPr lang="zh-CN" altLang="en-US"/>
          </a:p>
          <a:p>
            <a:r>
              <a:rPr lang="zh-CN" altLang="en-US"/>
              <a:t> 1929年就赢得了诺贝尔物理学奖</a:t>
            </a:r>
            <a:endParaRPr lang="zh-CN" altLang="en-US"/>
          </a:p>
          <a:p>
            <a:r>
              <a:rPr lang="zh-CN" altLang="en-US"/>
              <a:t> 造就了5位诺奖得主</a:t>
            </a:r>
            <a:endParaRPr lang="zh-CN" altLang="en-US"/>
          </a:p>
          <a:p>
            <a:r>
              <a:rPr lang="zh-CN" altLang="en-US"/>
              <a:t> 开辟了好几个物理学界全新的领域</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endParaRPr lang="zh-CN" altLang="zh-CN">
              <a:ea typeface="宋体" panose="02010600030101010101" pitchFamily="2" charset="-122"/>
            </a:endParaRPr>
          </a:p>
        </p:txBody>
      </p:sp>
      <p:pic>
        <p:nvPicPr>
          <p:cNvPr id="10243" name="Picture 3"/>
          <p:cNvPicPr>
            <a:picLocks noGrp="1" noChangeAspect="1" noChangeArrowheads="1"/>
          </p:cNvPicPr>
          <p:nvPr>
            <p:ph type="body" idx="1"/>
          </p:nvPr>
        </p:nvPicPr>
        <p:blipFill>
          <a:blip r:embed="rId1">
            <a:extLst>
              <a:ext uri="{28A0092B-C50C-407E-A947-70E740481C1C}">
                <a14:useLocalDpi xmlns:a14="http://schemas.microsoft.com/office/drawing/2010/main" val="0"/>
              </a:ext>
            </a:extLst>
          </a:blip>
          <a:srcRect/>
          <a:stretch>
            <a:fillRect/>
          </a:stretch>
        </p:blipFill>
        <p:spPr bwMode="auto">
          <a:xfrm>
            <a:off x="827584" y="1268760"/>
            <a:ext cx="7092280" cy="5002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en-US" altLang="zh-CN" sz="2800">
                <a:ea typeface="宋体" panose="02010600030101010101" pitchFamily="2" charset="-122"/>
              </a:rPr>
              <a:t>PQDT</a:t>
            </a:r>
            <a:r>
              <a:rPr lang="zh-CN" altLang="en-US" sz="2800">
                <a:ea typeface="宋体" panose="02010600030101010101" pitchFamily="2" charset="-122"/>
              </a:rPr>
              <a:t>新平台首页</a:t>
            </a:r>
            <a:br>
              <a:rPr lang="en-US" altLang="zh-CN" sz="2800">
                <a:ea typeface="宋体" panose="02010600030101010101" pitchFamily="2" charset="-122"/>
              </a:rPr>
            </a:br>
            <a:r>
              <a:rPr lang="en-US" altLang="zh-CN" sz="2800">
                <a:ea typeface="宋体" panose="02010600030101010101" pitchFamily="2" charset="-122"/>
              </a:rPr>
              <a:t>www.pqdtcn.com</a:t>
            </a:r>
            <a:endParaRPr lang="zh-CN" altLang="en-US" sz="2800">
              <a:ea typeface="宋体" panose="02010600030101010101" pitchFamily="2" charset="-122"/>
            </a:endParaRPr>
          </a:p>
        </p:txBody>
      </p:sp>
      <p:sp>
        <p:nvSpPr>
          <p:cNvPr id="12291" name="文本框 2"/>
          <p:cNvSpPr txBox="1">
            <a:spLocks noChangeArrowheads="1"/>
          </p:cNvSpPr>
          <p:nvPr/>
        </p:nvSpPr>
        <p:spPr bwMode="auto">
          <a:xfrm>
            <a:off x="1192213" y="1700213"/>
            <a:ext cx="6980237"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150000"/>
              </a:lnSpc>
            </a:pPr>
            <a:r>
              <a:rPr lang="en-US" altLang="zh-CN" sz="2400">
                <a:ea typeface="宋体" panose="02010600030101010101" pitchFamily="2" charset="-122"/>
              </a:rPr>
              <a:t>         ProQuest</a:t>
            </a:r>
            <a:r>
              <a:rPr lang="zh-CN" altLang="zh-CN" sz="2400">
                <a:ea typeface="宋体" panose="02010600030101010101" pitchFamily="2" charset="-122"/>
              </a:rPr>
              <a:t>学位论文全文库是目前国内提供全球高质量学位论文全文的数据库，主要收录了来自欧美国家</a:t>
            </a:r>
            <a:r>
              <a:rPr lang="en-US" altLang="zh-CN" sz="2400">
                <a:ea typeface="宋体" panose="02010600030101010101" pitchFamily="2" charset="-122"/>
              </a:rPr>
              <a:t>3,000</a:t>
            </a:r>
            <a:r>
              <a:rPr lang="zh-CN" altLang="zh-CN" sz="2400">
                <a:ea typeface="宋体" panose="02010600030101010101" pitchFamily="2" charset="-122"/>
              </a:rPr>
              <a:t>余所知名大学的优秀博硕士论文，目前中国集团收录共享论文全文约</a:t>
            </a:r>
            <a:r>
              <a:rPr lang="en-US" altLang="zh-CN" sz="2400">
                <a:ea typeface="宋体" panose="02010600030101010101" pitchFamily="2" charset="-122"/>
              </a:rPr>
              <a:t>108</a:t>
            </a:r>
            <a:r>
              <a:rPr lang="zh-CN" sz="2400">
                <a:ea typeface="宋体" panose="02010600030101010101" pitchFamily="2" charset="-122"/>
              </a:rPr>
              <a:t>万</a:t>
            </a:r>
            <a:r>
              <a:rPr lang="zh-CN" altLang="zh-CN" sz="2400">
                <a:ea typeface="宋体" panose="02010600030101010101" pitchFamily="2" charset="-122"/>
              </a:rPr>
              <a:t>篇，并增加入超过</a:t>
            </a:r>
            <a:r>
              <a:rPr lang="en-US" altLang="zh-CN" sz="2400">
                <a:ea typeface="宋体" panose="02010600030101010101" pitchFamily="2" charset="-122"/>
              </a:rPr>
              <a:t>410</a:t>
            </a:r>
            <a:r>
              <a:rPr lang="zh-CN" altLang="zh-CN" sz="2400">
                <a:ea typeface="宋体" panose="02010600030101010101" pitchFamily="2" charset="-122"/>
              </a:rPr>
              <a:t>万篇论文的目次摘要信息，涉及现有主要学科领域的论文，是学术研究中十分重要的信息资源，对于研究和更新世界最新科学前沿有着</a:t>
            </a:r>
            <a:r>
              <a:rPr lang="zh-CN" sz="2400">
                <a:ea typeface="宋体" panose="02010600030101010101" pitchFamily="2" charset="-122"/>
              </a:rPr>
              <a:t>非常重要</a:t>
            </a:r>
            <a:r>
              <a:rPr lang="zh-CN" altLang="zh-CN" sz="2400">
                <a:ea typeface="宋体" panose="02010600030101010101" pitchFamily="2" charset="-122"/>
              </a:rPr>
              <a:t>的作用。</a:t>
            </a:r>
            <a:endParaRPr lang="en-US" altLang="zh-CN" sz="2400">
              <a:ea typeface="宋体" panose="02010600030101010101" pitchFamily="2" charset="-122"/>
            </a:endParaRPr>
          </a:p>
          <a:p>
            <a:endParaRPr lang="zh-CN" altLang="zh-CN">
              <a:ea typeface="宋体" panose="02010600030101010101" pitchFamily="2" charset="-122"/>
            </a:endParaRPr>
          </a:p>
          <a:p>
            <a:endParaRPr lang="zh-CN" altLang="en-US">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8864600" y="6591300"/>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a:fld id="{23583129-EBB9-439F-9B3F-A2B23EDD41F8}" type="slidenum">
              <a:rPr lang="en-US" altLang="zh-CN" sz="800">
                <a:solidFill>
                  <a:srgbClr val="FFFFFF"/>
                </a:solidFill>
                <a:ea typeface="宋体" panose="02010600030101010101" pitchFamily="2" charset="-122"/>
                <a:sym typeface="Arial" panose="020B0604020202020204" pitchFamily="34" charset="0"/>
              </a:rPr>
            </a:fld>
            <a:endParaRPr lang="en-US" altLang="zh-CN" sz="800">
              <a:solidFill>
                <a:srgbClr val="FFFFFF"/>
              </a:solidFill>
              <a:ea typeface="宋体" panose="02010600030101010101" pitchFamily="2" charset="-122"/>
              <a:sym typeface="Arial" panose="020B0604020202020204" pitchFamily="34" charset="0"/>
            </a:endParaRPr>
          </a:p>
        </p:txBody>
      </p:sp>
      <p:pic>
        <p:nvPicPr>
          <p:cNvPr id="13315" name="Picture 3">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913" y="2114550"/>
            <a:ext cx="4586287"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Grp="1" noChangeArrowheads="1"/>
          </p:cNvSpPr>
          <p:nvPr>
            <p:ph type="title"/>
          </p:nvPr>
        </p:nvSpPr>
        <p:spPr>
          <a:xfrm>
            <a:off x="1500188" y="428625"/>
            <a:ext cx="6429375" cy="500063"/>
          </a:xfrm>
        </p:spPr>
        <p:txBody>
          <a:bodyPr/>
          <a:lstStyle/>
          <a:p>
            <a:pPr algn="l">
              <a:defRPr/>
            </a:pPr>
            <a:r>
              <a:rPr lang="en-US" altLang="zh-CN" kern="1200" dirty="0">
                <a:latin typeface="Arial Unicode MS" panose="020B0604020202020204" pitchFamily="34" charset="-122"/>
                <a:ea typeface="Arial Unicode MS" panose="020B0604020202020204" pitchFamily="34" charset="-122"/>
                <a:cs typeface="Arial Unicode MS" panose="020B0604020202020204" pitchFamily="34" charset="-122"/>
              </a:rPr>
              <a:t>PQDT</a:t>
            </a:r>
            <a:r>
              <a:rPr lang="zh-CN" altLang="en-US" kern="1200" dirty="0">
                <a:latin typeface="Arial Unicode MS" panose="020B0604020202020204" pitchFamily="34" charset="-122"/>
                <a:ea typeface="Arial Unicode MS" panose="020B0604020202020204" pitchFamily="34" charset="-122"/>
                <a:cs typeface="Arial Unicode MS" panose="020B0604020202020204" pitchFamily="34" charset="-122"/>
              </a:rPr>
              <a:t>资源</a:t>
            </a:r>
            <a:endParaRPr lang="zh-CN" altLang="en-US" kern="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197" name="Rectangle 5"/>
          <p:cNvSpPr>
            <a:spLocks noGrp="1" noChangeArrowheads="1"/>
          </p:cNvSpPr>
          <p:nvPr>
            <p:ph type="body" idx="1"/>
          </p:nvPr>
        </p:nvSpPr>
        <p:spPr>
          <a:xfrm>
            <a:off x="0" y="685800"/>
            <a:ext cx="9372600" cy="5410200"/>
          </a:xfrm>
        </p:spPr>
        <p:txBody>
          <a:bodyPr/>
          <a:lstStyle/>
          <a:p>
            <a:pPr marL="304800" indent="-304800">
              <a:spcBef>
                <a:spcPct val="0"/>
              </a:spcBef>
              <a:defRPr/>
            </a:pPr>
            <a:endParaRPr lang="en-US" sz="18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所有卡耐基基金会认定的美国一流研究型大学都与</a:t>
            </a:r>
            <a:r>
              <a:rPr lang="en-GB" altLang="zh-CN" dirty="0">
                <a:latin typeface="Arial Unicode MS" panose="020B0604020202020204" pitchFamily="34" charset="-122"/>
                <a:ea typeface="Arial Unicode MS" panose="020B0604020202020204" pitchFamily="34" charset="-122"/>
                <a:cs typeface="Arial Unicode MS" panose="020B0604020202020204" pitchFamily="34" charset="-122"/>
              </a:rPr>
              <a:t>UMI </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合作</a:t>
            </a:r>
            <a:endParaRPr lang="en-GB"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收录了全球</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3</a:t>
            </a:r>
            <a:r>
              <a:rPr lang="en-GB" altLang="zh-CN" dirty="0">
                <a:latin typeface="Arial Unicode MS" panose="020B0604020202020204" pitchFamily="34" charset="-122"/>
                <a:ea typeface="Arial Unicode MS" panose="020B0604020202020204" pitchFamily="34" charset="-122"/>
                <a:cs typeface="Arial Unicode MS" panose="020B0604020202020204" pitchFamily="34" charset="-122"/>
              </a:rPr>
              <a:t>,000</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多家研究院与综合大学的论文</a:t>
            </a:r>
            <a:endParaRPr lang="en-GB"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现与</a:t>
            </a: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700</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多家综合大学合作出版</a:t>
            </a:r>
            <a:endPar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40% </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来自全球一流大学的博士论文由</a:t>
            </a: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PQDT</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出版</a:t>
            </a:r>
            <a:endPar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全球</a:t>
            </a: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3,000</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家图书馆订购了</a:t>
            </a: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PQDT</a:t>
            </a:r>
            <a:endPar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美国超过</a:t>
            </a: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90</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的研究及博士生院都在</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ProQuest</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发表论文</a:t>
            </a:r>
            <a:endPar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BEAUTIFY_FLAG" val=""/>
  <p:tag name="KSO_WM_TEMPLATE_CATEGORY" val="diagram"/>
  <p:tag name="KSO_WM_TEMPLATE_INDEX" val="160148"/>
  <p:tag name="KSO_WM_UNIT_TYPE" val="m_h_f"/>
  <p:tag name="KSO_WM_UNIT_INDEX" val="1_1_1"/>
  <p:tag name="KSO_WM_UNIT_ID" val="diagram160148_1*m_h_f*1_1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 name="KSO_WM_UNIT_USESOURCEFORMAT_APPLY" val="0"/>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TAG_VERSION" val="1.0"/>
  <p:tag name="KSO_WM_BEAUTIFY_FLAG" val=""/>
  <p:tag name="KSO_WM_TEMPLATE_CATEGORY" val="diagram"/>
  <p:tag name="KSO_WM_TEMPLATE_INDEX" val="160148"/>
  <p:tag name="KSO_WM_UNIT_TYPE" val="m_h_f"/>
  <p:tag name="KSO_WM_UNIT_INDEX" val="1_3_1"/>
  <p:tag name="KSO_WM_UNIT_ID" val="diagram160148_1*m_h_f*1_3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 name="KSO_WM_UNIT_USESOURCEFORMAT_APPLY" val="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TAG_VERSION" val="1.0"/>
  <p:tag name="KSO_WM_BEAUTIFY_FLAG" val=""/>
  <p:tag name="KSO_WM_TEMPLATE_CATEGORY" val="diagram"/>
  <p:tag name="KSO_WM_TEMPLATE_INDEX" val="160148"/>
  <p:tag name="KSO_WM_UNIT_TYPE" val="m_h_f"/>
  <p:tag name="KSO_WM_UNIT_INDEX" val="1_5_1"/>
  <p:tag name="KSO_WM_UNIT_ID" val="diagram160148_1*m_h_f*1_5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 name="KSO_WM_UNIT_USESOURCEFORMAT_APPLY" val="0"/>
</p:tagLst>
</file>

<file path=ppt/tags/tag30.xml><?xml version="1.0" encoding="utf-8"?>
<p:tagLst xmlns:p="http://schemas.openxmlformats.org/presentationml/2006/main">
  <p:tag name="COMMONDATA" val="eyJoZGlkIjoiYTEwOTJiOWY4M2JmYzU4NTg4Y2YzMTNmMzRmYmM4ZjcifQ=="/>
  <p:tag name="KSO_WPP_MARK_KEY" val="a69be7dc-f086-4e8d-8cb6-4d442da96b3c"/>
  <p:tag name="commondata" val="eyJoZGlkIjoiZTQ2MDFlNzEzNjYzYTU0ZmYzZWUzYzdkYjVlMThhZGUifQ=="/>
</p:tagLst>
</file>

<file path=ppt/tags/tag4.xml><?xml version="1.0" encoding="utf-8"?>
<p:tagLst xmlns:p="http://schemas.openxmlformats.org/presentationml/2006/main">
  <p:tag name="KSO_WM_TAG_VERSION" val="1.0"/>
  <p:tag name="KSO_WM_BEAUTIFY_FLAG" val=""/>
  <p:tag name="KSO_WM_TEMPLATE_CATEGORY" val="diagram"/>
  <p:tag name="KSO_WM_TEMPLATE_INDEX" val="160148"/>
  <p:tag name="KSO_WM_UNIT_TYPE" val="m_h_f"/>
  <p:tag name="KSO_WM_UNIT_INDEX" val="1_2_1"/>
  <p:tag name="KSO_WM_UNIT_ID" val="diagram160148_1*m_h_f*1_2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 name="KSO_WM_UNIT_USESOURCEFORMAT_APPLY" val="0"/>
</p:tagLst>
</file>

<file path=ppt/tags/tag5.xml><?xml version="1.0" encoding="utf-8"?>
<p:tagLst xmlns:p="http://schemas.openxmlformats.org/presentationml/2006/main">
  <p:tag name="KSO_WM_TAG_VERSION" val="1.0"/>
  <p:tag name="KSO_WM_BEAUTIFY_FLAG" val=""/>
  <p:tag name="KSO_WM_TEMPLATE_CATEGORY" val="diagram"/>
  <p:tag name="KSO_WM_TEMPLATE_INDEX" val="160148"/>
  <p:tag name="KSO_WM_UNIT_TYPE" val="m_h_f"/>
  <p:tag name="KSO_WM_UNIT_INDEX" val="1_4_1"/>
  <p:tag name="KSO_WM_UNIT_ID" val="diagram160148_1*m_h_f*1_4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 name="KSO_WM_UNIT_USESOURCEFORMAT_APPLY" val="0"/>
</p:tagLst>
</file>

<file path=ppt/tags/tag6.xml><?xml version="1.0" encoding="utf-8"?>
<p:tagLst xmlns:p="http://schemas.openxmlformats.org/presentationml/2006/main">
  <p:tag name="KSO_WM_TAG_VERSION" val="1.0"/>
  <p:tag name="KSO_WM_BEAUTIFY_FLAG" val=""/>
  <p:tag name="KSO_WM_TEMPLATE_CATEGORY" val="diagram"/>
  <p:tag name="KSO_WM_TEMPLATE_INDEX" val="160148"/>
  <p:tag name="KSO_WM_UNIT_TYPE" val="m_h_f"/>
  <p:tag name="KSO_WM_UNIT_INDEX" val="1_6_1"/>
  <p:tag name="KSO_WM_UNIT_ID" val="diagram160148_1*m_h_f*1_6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 name="KSO_WM_UNIT_USESOURCEFORMAT_APPLY" val="0"/>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0093">
  <a:themeElements>
    <a:clrScheme name="0093 2">
      <a:dk1>
        <a:srgbClr val="1D528D"/>
      </a:dk1>
      <a:lt1>
        <a:srgbClr val="FFFFFF"/>
      </a:lt1>
      <a:dk2>
        <a:srgbClr val="000000"/>
      </a:dk2>
      <a:lt2>
        <a:srgbClr val="CACACA"/>
      </a:lt2>
      <a:accent1>
        <a:srgbClr val="0099CC"/>
      </a:accent1>
      <a:accent2>
        <a:srgbClr val="CC9900"/>
      </a:accent2>
      <a:accent3>
        <a:srgbClr val="FFFFFF"/>
      </a:accent3>
      <a:accent4>
        <a:srgbClr val="174578"/>
      </a:accent4>
      <a:accent5>
        <a:srgbClr val="AACAE2"/>
      </a:accent5>
      <a:accent6>
        <a:srgbClr val="B98A00"/>
      </a:accent6>
      <a:hlink>
        <a:srgbClr val="6E81E0"/>
      </a:hlink>
      <a:folHlink>
        <a:srgbClr val="969696"/>
      </a:folHlink>
    </a:clrScheme>
    <a:fontScheme name="009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0093 1">
        <a:dk1>
          <a:srgbClr val="666699"/>
        </a:dk1>
        <a:lt1>
          <a:srgbClr val="FFFFFF"/>
        </a:lt1>
        <a:dk2>
          <a:srgbClr val="000000"/>
        </a:dk2>
        <a:lt2>
          <a:srgbClr val="DDDDDD"/>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0093 2">
        <a:dk1>
          <a:srgbClr val="1D528D"/>
        </a:dk1>
        <a:lt1>
          <a:srgbClr val="FFFFFF"/>
        </a:lt1>
        <a:dk2>
          <a:srgbClr val="000000"/>
        </a:dk2>
        <a:lt2>
          <a:srgbClr val="CACACA"/>
        </a:lt2>
        <a:accent1>
          <a:srgbClr val="0099CC"/>
        </a:accent1>
        <a:accent2>
          <a:srgbClr val="CC9900"/>
        </a:accent2>
        <a:accent3>
          <a:srgbClr val="FFFFFF"/>
        </a:accent3>
        <a:accent4>
          <a:srgbClr val="174578"/>
        </a:accent4>
        <a:accent5>
          <a:srgbClr val="AACAE2"/>
        </a:accent5>
        <a:accent6>
          <a:srgbClr val="B98A00"/>
        </a:accent6>
        <a:hlink>
          <a:srgbClr val="6E81E0"/>
        </a:hlink>
        <a:folHlink>
          <a:srgbClr val="969696"/>
        </a:folHlink>
      </a:clrScheme>
      <a:clrMap bg1="lt1" tx1="dk1" bg2="lt2" tx2="dk2" accent1="accent1" accent2="accent2" accent3="accent3" accent4="accent4" accent5="accent5" accent6="accent6" hlink="hlink" folHlink="folHlink"/>
    </a:extraClrScheme>
    <a:extraClrScheme>
      <a:clrScheme name="0093 3">
        <a:dk1>
          <a:srgbClr val="4E40A4"/>
        </a:dk1>
        <a:lt1>
          <a:srgbClr val="FFFFFF"/>
        </a:lt1>
        <a:dk2>
          <a:srgbClr val="000000"/>
        </a:dk2>
        <a:lt2>
          <a:srgbClr val="CCCCCC"/>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0093</Template>
  <TotalTime>0</TotalTime>
  <Words>2080</Words>
  <Application>WPS 演示</Application>
  <PresentationFormat>全屏显示(4:3)</PresentationFormat>
  <Paragraphs>246</Paragraphs>
  <Slides>30</Slides>
  <Notes>7</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30</vt:i4>
      </vt:variant>
    </vt:vector>
  </HeadingPairs>
  <TitlesOfParts>
    <vt:vector size="56" baseType="lpstr">
      <vt:lpstr>Arial</vt:lpstr>
      <vt:lpstr>宋体</vt:lpstr>
      <vt:lpstr>Wingdings</vt:lpstr>
      <vt:lpstr>Times New Roman</vt:lpstr>
      <vt:lpstr>Verdana</vt:lpstr>
      <vt:lpstr>Gulim</vt:lpstr>
      <vt:lpstr>Malgun Gothic</vt:lpstr>
      <vt:lpstr>Open Sans Semibold</vt:lpstr>
      <vt:lpstr>Segoe Print</vt:lpstr>
      <vt:lpstr>Open Sans Light</vt:lpstr>
      <vt:lpstr>Open Sans Semibold</vt:lpstr>
      <vt:lpstr>微软雅黑</vt:lpstr>
      <vt:lpstr>华文隶书</vt:lpstr>
      <vt:lpstr>微软雅黑 Light</vt:lpstr>
      <vt:lpstr>楷体</vt:lpstr>
      <vt:lpstr>Open Sans</vt:lpstr>
      <vt:lpstr>Calibri</vt:lpstr>
      <vt:lpstr>Open Sans</vt:lpstr>
      <vt:lpstr>Arial Unicode MS</vt:lpstr>
      <vt:lpstr>华文楷体</vt:lpstr>
      <vt:lpstr>红豆幼黑体</vt:lpstr>
      <vt:lpstr>黑体</vt:lpstr>
      <vt:lpstr>汉仪铁山隶书繁</vt:lpstr>
      <vt:lpstr>隶书</vt:lpstr>
      <vt:lpstr>汉仪雅酷黑 95W</vt:lpstr>
      <vt:lpstr>0093</vt:lpstr>
      <vt:lpstr>PowerPoint 演示文稿</vt:lpstr>
      <vt:lpstr>学位论文的学术价值</vt:lpstr>
      <vt:lpstr>学位论文的学术价值</vt:lpstr>
      <vt:lpstr>PowerPoint 演示文稿</vt:lpstr>
      <vt:lpstr>PowerPoint 演示文稿</vt:lpstr>
      <vt:lpstr>PowerPoint 演示文稿</vt:lpstr>
      <vt:lpstr>PowerPoint 演示文稿</vt:lpstr>
      <vt:lpstr>PQDT新平台首页 www.pqdtcn.com</vt:lpstr>
      <vt:lpstr>PQDT资源</vt:lpstr>
      <vt:lpstr>PowerPoint 演示文稿</vt:lpstr>
      <vt:lpstr>PowerPoint 演示文稿</vt:lpstr>
      <vt:lpstr>PowerPoint 演示文稿</vt:lpstr>
      <vt:lpstr>PQDT新平台首页 www.pqdtcn.com</vt:lpstr>
      <vt:lpstr> PQDT新平台检索结果页面</vt:lpstr>
      <vt:lpstr> PQDT新平台检索结果页面</vt:lpstr>
      <vt:lpstr> PQDT新平台检索结果页面</vt:lpstr>
      <vt:lpstr> PQDT新平台检索结果页面</vt:lpstr>
      <vt:lpstr> PQDT新平台检索结果页面</vt:lpstr>
      <vt:lpstr> PQDT新平台检索结果页面</vt:lpstr>
      <vt:lpstr> PQDT新平台检索结果页面</vt:lpstr>
      <vt:lpstr> PQDT新平台检索结果页面</vt:lpstr>
      <vt:lpstr> PQDT新平台论文详情页面</vt:lpstr>
      <vt:lpstr> PQDT新平台高级检索</vt:lpstr>
      <vt:lpstr> PQDT新平台分类导航</vt:lpstr>
      <vt:lpstr> PQDT新平台分类导航</vt:lpstr>
      <vt:lpstr> PQDT新平台个性化账号登陆</vt:lpstr>
      <vt:lpstr> PQDT新平台个性化账号注册</vt:lpstr>
      <vt:lpstr> PQDT新平台个性化账号注册</vt:lpstr>
      <vt:lpstr> PQDT新平台个性化荐购跟踪</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hanchy</cp:lastModifiedBy>
  <cp:revision>759</cp:revision>
  <cp:lastPrinted>2411-12-30T00:00:00Z</cp:lastPrinted>
  <dcterms:created xsi:type="dcterms:W3CDTF">2009-04-29T05:12:00Z</dcterms:created>
  <dcterms:modified xsi:type="dcterms:W3CDTF">2024-10-14T07:09:48Z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4482CE1BF8AF41458FAEADE9C06A400A_13</vt:lpwstr>
  </property>
  <property fmtid="{D5CDD505-2E9C-101B-9397-08002B2CF9AE}" pid="4" name="KSOSaveFontToCloudKey">
    <vt:lpwstr>329978293_btnclosed</vt:lpwstr>
  </property>
</Properties>
</file>