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319" r:id="rId2"/>
    <p:sldId id="320" r:id="rId3"/>
    <p:sldId id="367" r:id="rId4"/>
    <p:sldId id="368" r:id="rId5"/>
    <p:sldId id="369" r:id="rId6"/>
    <p:sldId id="287" r:id="rId7"/>
    <p:sldId id="286" r:id="rId8"/>
    <p:sldId id="294" r:id="rId9"/>
    <p:sldId id="296" r:id="rId10"/>
    <p:sldId id="298" r:id="rId11"/>
    <p:sldId id="327" r:id="rId12"/>
    <p:sldId id="299" r:id="rId13"/>
    <p:sldId id="301" r:id="rId14"/>
    <p:sldId id="370" r:id="rId15"/>
    <p:sldId id="375" r:id="rId16"/>
    <p:sldId id="376" r:id="rId17"/>
    <p:sldId id="372" r:id="rId18"/>
    <p:sldId id="373" r:id="rId19"/>
    <p:sldId id="371" r:id="rId20"/>
    <p:sldId id="312" r:id="rId21"/>
    <p:sldId id="336" r:id="rId22"/>
    <p:sldId id="374" r:id="rId23"/>
    <p:sldId id="377" r:id="rId24"/>
    <p:sldId id="339" r:id="rId25"/>
    <p:sldId id="340" r:id="rId26"/>
    <p:sldId id="343" r:id="rId27"/>
    <p:sldId id="35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p:cViewPr varScale="1">
        <p:scale>
          <a:sx n="122" d="100"/>
          <a:sy n="122" d="100"/>
        </p:scale>
        <p:origin x="15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A9717-06E8-4E27-A59B-B973C96DAE01}" type="datetimeFigureOut">
              <a:rPr lang="en-GB" smtClean="0"/>
              <a:t>09/12/2024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1CA17-35E4-4145-8ED9-7B978EAB47C1}" type="slidenum">
              <a:rPr lang="en-GB" smtClean="0"/>
              <a:t>‹#›</a:t>
            </a:fld>
            <a:endParaRPr lang="en-GB"/>
          </a:p>
        </p:txBody>
      </p:sp>
    </p:spTree>
    <p:extLst>
      <p:ext uri="{BB962C8B-B14F-4D97-AF65-F5344CB8AC3E}">
        <p14:creationId xmlns:p14="http://schemas.microsoft.com/office/powerpoint/2010/main" val="79463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F5275-44C3-4B61-91E2-4556506008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243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mal Cover">
    <p:spTree>
      <p:nvGrpSpPr>
        <p:cNvPr id="1" name=""/>
        <p:cNvGrpSpPr/>
        <p:nvPr/>
      </p:nvGrpSpPr>
      <p:grpSpPr>
        <a:xfrm>
          <a:off x="0" y="0"/>
          <a:ext cx="0" cy="0"/>
          <a:chOff x="0" y="0"/>
          <a:chExt cx="0" cy="0"/>
        </a:xfrm>
      </p:grpSpPr>
      <p:pic>
        <p:nvPicPr>
          <p:cNvPr id="7" name="Picture 7" descr="8010_Powerpoint_Home.jpg"/>
          <p:cNvPicPr>
            <a:picLocks noChangeAspect="1"/>
          </p:cNvPicPr>
          <p:nvPr userDrawn="1"/>
        </p:nvPicPr>
        <p:blipFill>
          <a:blip r:embed="rId2">
            <a:extLst>
              <a:ext uri="{28A0092B-C50C-407E-A947-70E740481C1C}">
                <a14:useLocalDpi xmlns:a14="http://schemas.microsoft.com/office/drawing/2010/main" val="0"/>
              </a:ext>
            </a:extLst>
          </a:blip>
          <a:srcRect l="32408" t="50526" r="17249"/>
          <a:stretch>
            <a:fillRect/>
          </a:stretch>
        </p:blipFill>
        <p:spPr bwMode="auto">
          <a:xfrm>
            <a:off x="2808288" y="2257425"/>
            <a:ext cx="6335712"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8001" y="2149552"/>
            <a:ext cx="8571839" cy="443030"/>
          </a:xfrm>
        </p:spPr>
        <p:txBody>
          <a:bodyPr tIns="0" anchor="t"/>
          <a:lstStyle/>
          <a:p>
            <a:r>
              <a:rPr lang="en-US"/>
              <a:t>Click to edit Master title style</a:t>
            </a:r>
            <a:endParaRPr lang="en-US" dirty="0"/>
          </a:p>
        </p:txBody>
      </p:sp>
      <p:sp>
        <p:nvSpPr>
          <p:cNvPr id="6" name="Text Placeholder 5"/>
          <p:cNvSpPr>
            <a:spLocks noGrp="1"/>
          </p:cNvSpPr>
          <p:nvPr>
            <p:ph type="body" sz="quarter" idx="12"/>
          </p:nvPr>
        </p:nvSpPr>
        <p:spPr>
          <a:xfrm>
            <a:off x="287339" y="2634372"/>
            <a:ext cx="8572500" cy="546100"/>
          </a:xfrm>
        </p:spPr>
        <p:txBody>
          <a:bodyPr tIns="0">
            <a:normAutofit/>
          </a:bodyPr>
          <a:lstStyle>
            <a:lvl1pPr marL="0" indent="0">
              <a:spcBef>
                <a:spcPts val="0"/>
              </a:spcBef>
              <a:buFontTx/>
              <a:buNone/>
              <a:defRPr sz="2600" b="0" i="0">
                <a:solidFill>
                  <a:srgbClr val="747679"/>
                </a:solidFill>
              </a:defRPr>
            </a:lvl1pPr>
          </a:lstStyle>
          <a:p>
            <a:pPr lvl="0"/>
            <a:r>
              <a:rPr lang="en-US"/>
              <a:t>Click to edit Master text styles</a:t>
            </a:r>
          </a:p>
        </p:txBody>
      </p:sp>
      <p:sp>
        <p:nvSpPr>
          <p:cNvPr id="12" name="Text Placeholder 11"/>
          <p:cNvSpPr>
            <a:spLocks noGrp="1"/>
          </p:cNvSpPr>
          <p:nvPr>
            <p:ph type="body" sz="quarter" idx="13"/>
          </p:nvPr>
        </p:nvSpPr>
        <p:spPr>
          <a:xfrm>
            <a:off x="287339" y="3358256"/>
            <a:ext cx="8572500" cy="336516"/>
          </a:xfrm>
        </p:spPr>
        <p:txBody>
          <a:bodyPr tIns="0">
            <a:normAutofit/>
          </a:bodyPr>
          <a:lstStyle>
            <a:lvl1pPr marL="0" indent="0">
              <a:spcBef>
                <a:spcPts val="0"/>
              </a:spcBef>
              <a:buFontTx/>
              <a:buNone/>
              <a:defRPr sz="1800">
                <a:solidFill>
                  <a:srgbClr val="000000"/>
                </a:solidFill>
              </a:defRPr>
            </a:lvl1pPr>
          </a:lstStyle>
          <a:p>
            <a:pPr lvl="0"/>
            <a:r>
              <a:rPr lang="en-US"/>
              <a:t>Click to edit Master text styles</a:t>
            </a:r>
          </a:p>
        </p:txBody>
      </p:sp>
      <p:sp>
        <p:nvSpPr>
          <p:cNvPr id="14" name="Text Placeholder 13"/>
          <p:cNvSpPr>
            <a:spLocks noGrp="1"/>
          </p:cNvSpPr>
          <p:nvPr>
            <p:ph type="body" sz="quarter" idx="14"/>
          </p:nvPr>
        </p:nvSpPr>
        <p:spPr>
          <a:xfrm>
            <a:off x="293689" y="3628840"/>
            <a:ext cx="8566151" cy="1503836"/>
          </a:xfrm>
        </p:spPr>
        <p:txBody>
          <a:bodyPr tIns="0">
            <a:noAutofit/>
          </a:bodyPr>
          <a:lstStyle>
            <a:lvl1pPr marL="0" indent="0">
              <a:spcBef>
                <a:spcPts val="0"/>
              </a:spcBef>
              <a:buFontTx/>
              <a:buNone/>
              <a:defRPr sz="1800">
                <a:solidFill>
                  <a:srgbClr val="747679"/>
                </a:solidFill>
              </a:defRPr>
            </a:lvl1pPr>
          </a:lstStyle>
          <a:p>
            <a:pPr lvl="0"/>
            <a:r>
              <a:rPr lang="en-US"/>
              <a:t>Click to edit Master text styles</a:t>
            </a:r>
          </a:p>
        </p:txBody>
      </p:sp>
    </p:spTree>
    <p:extLst>
      <p:ext uri="{BB962C8B-B14F-4D97-AF65-F5344CB8AC3E}">
        <p14:creationId xmlns:p14="http://schemas.microsoft.com/office/powerpoint/2010/main" val="35653024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40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696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mal Cover 1">
    <p:spTree>
      <p:nvGrpSpPr>
        <p:cNvPr id="1" name=""/>
        <p:cNvGrpSpPr/>
        <p:nvPr/>
      </p:nvGrpSpPr>
      <p:grpSpPr>
        <a:xfrm>
          <a:off x="0" y="0"/>
          <a:ext cx="0" cy="0"/>
          <a:chOff x="0" y="0"/>
          <a:chExt cx="0" cy="0"/>
        </a:xfrm>
      </p:grpSpPr>
      <p:sp>
        <p:nvSpPr>
          <p:cNvPr id="7" name="Rectangle 6"/>
          <p:cNvSpPr/>
          <p:nvPr userDrawn="1"/>
        </p:nvSpPr>
        <p:spPr>
          <a:xfrm>
            <a:off x="293688" y="2243138"/>
            <a:ext cx="8567737" cy="4140200"/>
          </a:xfrm>
          <a:prstGeom prst="rect">
            <a:avLst/>
          </a:prstGeom>
          <a:solidFill>
            <a:srgbClr val="0021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a:solidFill>
                <a:srgbClr val="FFFFFF"/>
              </a:solidFill>
              <a:ea typeface="ＭＳ Ｐゴシック" pitchFamily="-112" charset="-128"/>
            </a:endParaRPr>
          </a:p>
        </p:txBody>
      </p:sp>
      <p:sp>
        <p:nvSpPr>
          <p:cNvPr id="2" name="Title 1"/>
          <p:cNvSpPr>
            <a:spLocks noGrp="1"/>
          </p:cNvSpPr>
          <p:nvPr>
            <p:ph type="title"/>
          </p:nvPr>
        </p:nvSpPr>
        <p:spPr>
          <a:xfrm>
            <a:off x="720001" y="2527408"/>
            <a:ext cx="8571839" cy="443030"/>
          </a:xfrm>
        </p:spPr>
        <p:txBody>
          <a:bodyPr tIns="0" anchor="t"/>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2"/>
          </p:nvPr>
        </p:nvSpPr>
        <p:spPr>
          <a:xfrm>
            <a:off x="720001"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a:t>Click to edit Master text styles</a:t>
            </a:r>
          </a:p>
        </p:txBody>
      </p:sp>
      <p:sp>
        <p:nvSpPr>
          <p:cNvPr id="12" name="Text Placeholder 11"/>
          <p:cNvSpPr>
            <a:spLocks noGrp="1"/>
          </p:cNvSpPr>
          <p:nvPr>
            <p:ph type="body" sz="quarter" idx="13"/>
          </p:nvPr>
        </p:nvSpPr>
        <p:spPr>
          <a:xfrm>
            <a:off x="720001"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a:t>Click to edit Master text styles</a:t>
            </a:r>
          </a:p>
        </p:txBody>
      </p:sp>
      <p:sp>
        <p:nvSpPr>
          <p:cNvPr id="14" name="Text Placeholder 13"/>
          <p:cNvSpPr>
            <a:spLocks noGrp="1"/>
          </p:cNvSpPr>
          <p:nvPr>
            <p:ph type="body" sz="quarter" idx="14"/>
          </p:nvPr>
        </p:nvSpPr>
        <p:spPr>
          <a:xfrm>
            <a:off x="720001" y="4006696"/>
            <a:ext cx="8566151" cy="1503836"/>
          </a:xfrm>
        </p:spPr>
        <p:txBody>
          <a:bodyPr tIns="0">
            <a:noAutofit/>
          </a:bodyPr>
          <a:lstStyle>
            <a:lvl1pPr marL="0" indent="0">
              <a:spcBef>
                <a:spcPts val="0"/>
              </a:spcBef>
              <a:buFontTx/>
              <a:buNone/>
              <a:defRPr sz="1800">
                <a:solidFill>
                  <a:srgbClr val="E7E7E7"/>
                </a:solidFill>
              </a:defRPr>
            </a:lvl1pPr>
          </a:lstStyle>
          <a:p>
            <a:pPr lvl="0"/>
            <a:r>
              <a:rPr lang="en-US"/>
              <a:t>Click to edit Master text styles</a:t>
            </a:r>
          </a:p>
        </p:txBody>
      </p:sp>
    </p:spTree>
    <p:extLst>
      <p:ext uri="{BB962C8B-B14F-4D97-AF65-F5344CB8AC3E}">
        <p14:creationId xmlns:p14="http://schemas.microsoft.com/office/powerpoint/2010/main" val="310055501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l Cover 2">
    <p:spTree>
      <p:nvGrpSpPr>
        <p:cNvPr id="1" name=""/>
        <p:cNvGrpSpPr/>
        <p:nvPr/>
      </p:nvGrpSpPr>
      <p:grpSpPr>
        <a:xfrm>
          <a:off x="0" y="0"/>
          <a:ext cx="0" cy="0"/>
          <a:chOff x="0" y="0"/>
          <a:chExt cx="0" cy="0"/>
        </a:xfrm>
      </p:grpSpPr>
      <p:sp>
        <p:nvSpPr>
          <p:cNvPr id="7" name="Rectangle 6"/>
          <p:cNvSpPr/>
          <p:nvPr userDrawn="1"/>
        </p:nvSpPr>
        <p:spPr>
          <a:xfrm>
            <a:off x="293688" y="2243138"/>
            <a:ext cx="8567737" cy="4140200"/>
          </a:xfrm>
          <a:prstGeom prst="rect">
            <a:avLst/>
          </a:prstGeom>
          <a:solidFill>
            <a:srgbClr val="747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a:solidFill>
                <a:srgbClr val="FFFFFF"/>
              </a:solidFill>
              <a:ea typeface="ＭＳ Ｐゴシック" pitchFamily="-112" charset="-128"/>
            </a:endParaRPr>
          </a:p>
        </p:txBody>
      </p:sp>
      <p:sp>
        <p:nvSpPr>
          <p:cNvPr id="2" name="Title 1"/>
          <p:cNvSpPr>
            <a:spLocks noGrp="1"/>
          </p:cNvSpPr>
          <p:nvPr>
            <p:ph type="title"/>
          </p:nvPr>
        </p:nvSpPr>
        <p:spPr>
          <a:xfrm>
            <a:off x="720001" y="2527408"/>
            <a:ext cx="8571839" cy="443030"/>
          </a:xfrm>
        </p:spPr>
        <p:txBody>
          <a:bodyPr tIns="0" anchor="t"/>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2"/>
          </p:nvPr>
        </p:nvSpPr>
        <p:spPr>
          <a:xfrm>
            <a:off x="720001" y="3012228"/>
            <a:ext cx="8572500" cy="546100"/>
          </a:xfrm>
        </p:spPr>
        <p:txBody>
          <a:bodyPr tIns="0">
            <a:normAutofit/>
          </a:bodyPr>
          <a:lstStyle>
            <a:lvl1pPr marL="0" indent="0">
              <a:spcBef>
                <a:spcPts val="0"/>
              </a:spcBef>
              <a:buFontTx/>
              <a:buNone/>
              <a:defRPr sz="2600" b="0" i="0">
                <a:solidFill>
                  <a:srgbClr val="E7E7E7"/>
                </a:solidFill>
              </a:defRPr>
            </a:lvl1pPr>
          </a:lstStyle>
          <a:p>
            <a:pPr lvl="0"/>
            <a:r>
              <a:rPr lang="en-US"/>
              <a:t>Click to edit Master text styles</a:t>
            </a:r>
          </a:p>
        </p:txBody>
      </p:sp>
      <p:sp>
        <p:nvSpPr>
          <p:cNvPr id="12" name="Text Placeholder 11"/>
          <p:cNvSpPr>
            <a:spLocks noGrp="1"/>
          </p:cNvSpPr>
          <p:nvPr>
            <p:ph type="body" sz="quarter" idx="13"/>
          </p:nvPr>
        </p:nvSpPr>
        <p:spPr>
          <a:xfrm>
            <a:off x="720001" y="3736112"/>
            <a:ext cx="8572500" cy="336516"/>
          </a:xfrm>
        </p:spPr>
        <p:txBody>
          <a:bodyPr tIns="0">
            <a:normAutofit/>
          </a:bodyPr>
          <a:lstStyle>
            <a:lvl1pPr marL="0" indent="0">
              <a:spcBef>
                <a:spcPts val="0"/>
              </a:spcBef>
              <a:buFontTx/>
              <a:buNone/>
              <a:defRPr sz="1800">
                <a:solidFill>
                  <a:srgbClr val="FFFFFF"/>
                </a:solidFill>
              </a:defRPr>
            </a:lvl1pPr>
          </a:lstStyle>
          <a:p>
            <a:pPr lvl="0"/>
            <a:r>
              <a:rPr lang="en-US"/>
              <a:t>Click to edit Master text styles</a:t>
            </a:r>
          </a:p>
        </p:txBody>
      </p:sp>
      <p:sp>
        <p:nvSpPr>
          <p:cNvPr id="14" name="Text Placeholder 13"/>
          <p:cNvSpPr>
            <a:spLocks noGrp="1"/>
          </p:cNvSpPr>
          <p:nvPr>
            <p:ph type="body" sz="quarter" idx="14"/>
          </p:nvPr>
        </p:nvSpPr>
        <p:spPr>
          <a:xfrm>
            <a:off x="720001" y="4006696"/>
            <a:ext cx="8566151" cy="1503836"/>
          </a:xfrm>
        </p:spPr>
        <p:txBody>
          <a:bodyPr tIns="0">
            <a:noAutofit/>
          </a:bodyPr>
          <a:lstStyle>
            <a:lvl1pPr marL="0" indent="0">
              <a:spcBef>
                <a:spcPts val="0"/>
              </a:spcBef>
              <a:buFontTx/>
              <a:buNone/>
              <a:defRPr sz="1800">
                <a:solidFill>
                  <a:srgbClr val="E7E7E7"/>
                </a:solidFill>
              </a:defRPr>
            </a:lvl1pPr>
          </a:lstStyle>
          <a:p>
            <a:pPr lvl="0"/>
            <a:r>
              <a:rPr lang="en-US"/>
              <a:t>Click to edit Master text styles</a:t>
            </a:r>
          </a:p>
        </p:txBody>
      </p:sp>
    </p:spTree>
    <p:extLst>
      <p:ext uri="{BB962C8B-B14F-4D97-AF65-F5344CB8AC3E}">
        <p14:creationId xmlns:p14="http://schemas.microsoft.com/office/powerpoint/2010/main" val="396345427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287339" y="1269658"/>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a:t>Click to edit Master text styles</a:t>
            </a:r>
          </a:p>
        </p:txBody>
      </p:sp>
      <p:sp>
        <p:nvSpPr>
          <p:cNvPr id="9" name="Text Placeholder 8"/>
          <p:cNvSpPr>
            <a:spLocks noGrp="1"/>
          </p:cNvSpPr>
          <p:nvPr>
            <p:ph type="body" sz="quarter" idx="14"/>
          </p:nvPr>
        </p:nvSpPr>
        <p:spPr>
          <a:xfrm>
            <a:off x="293689" y="2110853"/>
            <a:ext cx="8566151" cy="4267723"/>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5"/>
          </p:nvPr>
        </p:nvSpPr>
        <p:spPr/>
        <p:txBody>
          <a:bodyPr/>
          <a:lstStyle>
            <a:lvl1pPr defTabSz="914400" fontAlgn="auto">
              <a:spcBef>
                <a:spcPts val="0"/>
              </a:spcBef>
              <a:spcAft>
                <a:spcPts val="0"/>
              </a:spcAft>
              <a:defRPr>
                <a:ea typeface="+mn-ea"/>
              </a:defRPr>
            </a:lvl1pPr>
          </a:lstStyle>
          <a:p>
            <a:pPr>
              <a:defRPr/>
            </a:pPr>
            <a:r>
              <a:rPr lang="en-US"/>
              <a:t>Presentation name </a:t>
            </a:r>
            <a:r>
              <a:rPr lang="en-US" b="0">
                <a:solidFill>
                  <a:srgbClr val="747679"/>
                </a:solidFill>
              </a:rPr>
              <a:t>Presenter Name and Date</a:t>
            </a:r>
          </a:p>
        </p:txBody>
      </p:sp>
      <p:sp>
        <p:nvSpPr>
          <p:cNvPr id="6" name="Slide Number Placeholder 5"/>
          <p:cNvSpPr>
            <a:spLocks noGrp="1"/>
          </p:cNvSpPr>
          <p:nvPr>
            <p:ph type="sldNum" sz="quarter" idx="16"/>
          </p:nvPr>
        </p:nvSpPr>
        <p:spPr/>
        <p:txBody>
          <a:bodyPr/>
          <a:lstStyle>
            <a:lvl1pPr defTabSz="914400" fontAlgn="auto">
              <a:spcBef>
                <a:spcPts val="0"/>
              </a:spcBef>
              <a:spcAft>
                <a:spcPts val="0"/>
              </a:spcAft>
              <a:defRPr>
                <a:ea typeface="+mn-ea"/>
              </a:defRPr>
            </a:lvl1pPr>
          </a:lstStyle>
          <a:p>
            <a:pPr>
              <a:defRPr/>
            </a:pPr>
            <a:fld id="{3EBA08C5-CD1E-47D2-A436-2CE725B4E3CD}" type="slidenum">
              <a:rPr lang="en-US"/>
              <a:pPr>
                <a:defRPr/>
              </a:pPr>
              <a:t>‹#›</a:t>
            </a:fld>
            <a:endParaRPr lang="en-US"/>
          </a:p>
        </p:txBody>
      </p:sp>
    </p:spTree>
    <p:extLst>
      <p:ext uri="{BB962C8B-B14F-4D97-AF65-F5344CB8AC3E}">
        <p14:creationId xmlns:p14="http://schemas.microsoft.com/office/powerpoint/2010/main" val="317060197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El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88000" y="2243138"/>
            <a:ext cx="8572904" cy="4135437"/>
          </a:xfrm>
        </p:spPr>
        <p:txBody>
          <a:bodyPr/>
          <a:lstStyle>
            <a:lvl1pPr>
              <a:buNone/>
              <a:defRPr baseline="0"/>
            </a:lvl1pPr>
          </a:lstStyle>
          <a:p>
            <a:pPr lvl="0"/>
            <a:r>
              <a:rPr lang="en-US"/>
              <a:t>Click to edit Master text styles</a:t>
            </a:r>
          </a:p>
        </p:txBody>
      </p:sp>
      <p:sp>
        <p:nvSpPr>
          <p:cNvPr id="7" name="Text Placeholder 7"/>
          <p:cNvSpPr>
            <a:spLocks noGrp="1"/>
          </p:cNvSpPr>
          <p:nvPr>
            <p:ph type="body" sz="quarter" idx="13"/>
          </p:nvPr>
        </p:nvSpPr>
        <p:spPr>
          <a:xfrm>
            <a:off x="287339" y="1269658"/>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a:t>Click to edit Master text styles</a:t>
            </a:r>
          </a:p>
        </p:txBody>
      </p:sp>
      <p:sp>
        <p:nvSpPr>
          <p:cNvPr id="5" name="Footer Placeholder 4"/>
          <p:cNvSpPr>
            <a:spLocks noGrp="1"/>
          </p:cNvSpPr>
          <p:nvPr>
            <p:ph type="ftr" sz="quarter" idx="14"/>
          </p:nvPr>
        </p:nvSpPr>
        <p:spPr/>
        <p:txBody>
          <a:bodyPr/>
          <a:lstStyle>
            <a:lvl1pPr defTabSz="914400" fontAlgn="auto">
              <a:spcBef>
                <a:spcPts val="0"/>
              </a:spcBef>
              <a:spcAft>
                <a:spcPts val="0"/>
              </a:spcAft>
              <a:defRPr>
                <a:ea typeface="+mn-ea"/>
              </a:defRPr>
            </a:lvl1pPr>
          </a:lstStyle>
          <a:p>
            <a:pPr>
              <a:defRPr/>
            </a:pPr>
            <a:r>
              <a:rPr lang="en-US"/>
              <a:t>Presentation name </a:t>
            </a:r>
            <a:r>
              <a:rPr lang="en-US" b="0">
                <a:solidFill>
                  <a:srgbClr val="747679"/>
                </a:solidFill>
              </a:rPr>
              <a:t>Presenter Name and Date</a:t>
            </a:r>
          </a:p>
        </p:txBody>
      </p:sp>
      <p:sp>
        <p:nvSpPr>
          <p:cNvPr id="6" name="Slide Number Placeholder 5"/>
          <p:cNvSpPr>
            <a:spLocks noGrp="1"/>
          </p:cNvSpPr>
          <p:nvPr>
            <p:ph type="sldNum" sz="quarter" idx="15"/>
          </p:nvPr>
        </p:nvSpPr>
        <p:spPr/>
        <p:txBody>
          <a:bodyPr/>
          <a:lstStyle>
            <a:lvl1pPr defTabSz="914400" fontAlgn="auto">
              <a:spcBef>
                <a:spcPts val="0"/>
              </a:spcBef>
              <a:spcAft>
                <a:spcPts val="0"/>
              </a:spcAft>
              <a:defRPr>
                <a:ea typeface="+mn-ea"/>
              </a:defRPr>
            </a:lvl1pPr>
          </a:lstStyle>
          <a:p>
            <a:pPr>
              <a:defRPr/>
            </a:pPr>
            <a:fld id="{22193536-37DC-427C-9FBC-A9598F6CECA9}" type="slidenum">
              <a:rPr lang="en-US"/>
              <a:pPr>
                <a:defRPr/>
              </a:pPr>
              <a:t>‹#›</a:t>
            </a:fld>
            <a:endParaRPr lang="en-US"/>
          </a:p>
        </p:txBody>
      </p:sp>
    </p:spTree>
    <p:extLst>
      <p:ext uri="{BB962C8B-B14F-4D97-AF65-F5344CB8AC3E}">
        <p14:creationId xmlns:p14="http://schemas.microsoft.com/office/powerpoint/2010/main" val="37459824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1">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288000" y="2243139"/>
            <a:ext cx="8568000" cy="4159222"/>
          </a:xfrm>
        </p:spPr>
        <p:txBody>
          <a:bodyPr rtlCol="0">
            <a:normAutofit/>
          </a:bodyPr>
          <a:lstStyle>
            <a:lvl1pPr marL="266700" marR="0" indent="-266700" algn="l" defTabSz="457200" rtl="0" eaLnBrk="1" fontAlgn="auto" latinLnBrk="0" hangingPunct="1">
              <a:lnSpc>
                <a:spcPct val="100000"/>
              </a:lnSpc>
              <a:spcBef>
                <a:spcPct val="20000"/>
              </a:spcBef>
              <a:spcAft>
                <a:spcPts val="0"/>
              </a:spcAft>
              <a:buClrTx/>
              <a:buSzTx/>
              <a:buFont typeface="Arial"/>
              <a:buNone/>
              <a:tabLst/>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2"/>
          </p:nvPr>
        </p:nvSpPr>
        <p:spPr>
          <a:xfrm>
            <a:off x="287339" y="1269658"/>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a:t>Click to edit Master text styles</a:t>
            </a:r>
          </a:p>
        </p:txBody>
      </p:sp>
      <p:sp>
        <p:nvSpPr>
          <p:cNvPr id="10" name="Text Placeholder 9"/>
          <p:cNvSpPr>
            <a:spLocks noGrp="1"/>
          </p:cNvSpPr>
          <p:nvPr>
            <p:ph type="body" sz="quarter" idx="13"/>
          </p:nvPr>
        </p:nvSpPr>
        <p:spPr>
          <a:xfrm>
            <a:off x="5088335" y="5544911"/>
            <a:ext cx="3760392" cy="833663"/>
          </a:xfrm>
          <a:solidFill>
            <a:srgbClr val="717EBD"/>
          </a:solidFill>
        </p:spPr>
        <p:txBody>
          <a:bodyPr lIns="144000" tIns="108000" bIns="108000" anchor="b">
            <a:spAutoFit/>
          </a:bodyPr>
          <a:lstStyle>
            <a:lvl1pPr marL="0" indent="0">
              <a:spcBef>
                <a:spcPts val="0"/>
              </a:spcBef>
              <a:buFontTx/>
              <a:buNone/>
              <a:defRPr sz="2000" b="1" i="0">
                <a:solidFill>
                  <a:srgbClr val="FFFFFF"/>
                </a:solidFill>
              </a:defRPr>
            </a:lvl1pPr>
          </a:lstStyle>
          <a:p>
            <a:pPr lvl="0"/>
            <a:r>
              <a:rPr lang="en-US"/>
              <a:t>Click to edit Master text styles</a:t>
            </a:r>
          </a:p>
        </p:txBody>
      </p:sp>
      <p:sp>
        <p:nvSpPr>
          <p:cNvPr id="6" name="Footer Placeholder 4"/>
          <p:cNvSpPr>
            <a:spLocks noGrp="1"/>
          </p:cNvSpPr>
          <p:nvPr>
            <p:ph type="ftr" sz="quarter" idx="15"/>
          </p:nvPr>
        </p:nvSpPr>
        <p:spPr/>
        <p:txBody>
          <a:bodyPr/>
          <a:lstStyle>
            <a:lvl1pPr defTabSz="914400" fontAlgn="auto">
              <a:spcBef>
                <a:spcPts val="0"/>
              </a:spcBef>
              <a:spcAft>
                <a:spcPts val="0"/>
              </a:spcAft>
              <a:defRPr>
                <a:ea typeface="+mn-ea"/>
              </a:defRPr>
            </a:lvl1pPr>
          </a:lstStyle>
          <a:p>
            <a:pPr>
              <a:defRPr/>
            </a:pPr>
            <a:r>
              <a:rPr lang="en-US"/>
              <a:t>Presentation name </a:t>
            </a:r>
            <a:r>
              <a:rPr lang="en-US" b="0">
                <a:solidFill>
                  <a:srgbClr val="747679"/>
                </a:solidFill>
              </a:rPr>
              <a:t>Presenter Name and Date</a:t>
            </a:r>
          </a:p>
        </p:txBody>
      </p:sp>
      <p:sp>
        <p:nvSpPr>
          <p:cNvPr id="7" name="Slide Number Placeholder 5"/>
          <p:cNvSpPr>
            <a:spLocks noGrp="1"/>
          </p:cNvSpPr>
          <p:nvPr>
            <p:ph type="sldNum" sz="quarter" idx="16"/>
          </p:nvPr>
        </p:nvSpPr>
        <p:spPr/>
        <p:txBody>
          <a:bodyPr/>
          <a:lstStyle>
            <a:lvl1pPr defTabSz="914400" fontAlgn="auto">
              <a:spcBef>
                <a:spcPts val="0"/>
              </a:spcBef>
              <a:spcAft>
                <a:spcPts val="0"/>
              </a:spcAft>
              <a:defRPr>
                <a:ea typeface="+mn-ea"/>
              </a:defRPr>
            </a:lvl1pPr>
          </a:lstStyle>
          <a:p>
            <a:pPr>
              <a:defRPr/>
            </a:pPr>
            <a:fld id="{EB8B142E-D831-4CBA-B245-3C6387ECCD9C}" type="slidenum">
              <a:rPr lang="en-US"/>
              <a:pPr>
                <a:defRPr/>
              </a:pPr>
              <a:t>‹#›</a:t>
            </a:fld>
            <a:endParaRPr lang="en-US"/>
          </a:p>
        </p:txBody>
      </p:sp>
    </p:spTree>
    <p:extLst>
      <p:ext uri="{BB962C8B-B14F-4D97-AF65-F5344CB8AC3E}">
        <p14:creationId xmlns:p14="http://schemas.microsoft.com/office/powerpoint/2010/main" val="196539842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2">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288000" y="2243139"/>
            <a:ext cx="4068000" cy="4159222"/>
          </a:xfrm>
        </p:spPr>
        <p:txBody>
          <a:bodyPr rtlCol="0">
            <a:normAutofit/>
          </a:bodyPr>
          <a:lstStyle>
            <a:lvl1pPr>
              <a:buNone/>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2"/>
          </p:nvPr>
        </p:nvSpPr>
        <p:spPr>
          <a:xfrm>
            <a:off x="287339" y="1269658"/>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a:t>Click to edit Master text styles</a:t>
            </a:r>
          </a:p>
        </p:txBody>
      </p:sp>
      <p:sp>
        <p:nvSpPr>
          <p:cNvPr id="12" name="Text Placeholder 11"/>
          <p:cNvSpPr>
            <a:spLocks noGrp="1"/>
          </p:cNvSpPr>
          <p:nvPr>
            <p:ph type="body" sz="quarter" idx="15"/>
          </p:nvPr>
        </p:nvSpPr>
        <p:spPr>
          <a:xfrm>
            <a:off x="4645466" y="2117186"/>
            <a:ext cx="4211471" cy="4261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6"/>
          </p:nvPr>
        </p:nvSpPr>
        <p:spPr/>
        <p:txBody>
          <a:bodyPr/>
          <a:lstStyle>
            <a:lvl1pPr defTabSz="914400" fontAlgn="auto">
              <a:spcBef>
                <a:spcPts val="0"/>
              </a:spcBef>
              <a:spcAft>
                <a:spcPts val="0"/>
              </a:spcAft>
              <a:defRPr>
                <a:ea typeface="+mn-ea"/>
              </a:defRPr>
            </a:lvl1pPr>
          </a:lstStyle>
          <a:p>
            <a:pPr>
              <a:defRPr/>
            </a:pPr>
            <a:r>
              <a:rPr lang="en-US"/>
              <a:t>Presentation name </a:t>
            </a:r>
            <a:r>
              <a:rPr lang="en-US" b="0">
                <a:solidFill>
                  <a:srgbClr val="747679"/>
                </a:solidFill>
              </a:rPr>
              <a:t>Presenter Name and Date</a:t>
            </a:r>
          </a:p>
        </p:txBody>
      </p:sp>
      <p:sp>
        <p:nvSpPr>
          <p:cNvPr id="7" name="Slide Number Placeholder 5"/>
          <p:cNvSpPr>
            <a:spLocks noGrp="1"/>
          </p:cNvSpPr>
          <p:nvPr>
            <p:ph type="sldNum" sz="quarter" idx="17"/>
          </p:nvPr>
        </p:nvSpPr>
        <p:spPr/>
        <p:txBody>
          <a:bodyPr/>
          <a:lstStyle>
            <a:lvl1pPr defTabSz="914400" fontAlgn="auto">
              <a:spcBef>
                <a:spcPts val="0"/>
              </a:spcBef>
              <a:spcAft>
                <a:spcPts val="0"/>
              </a:spcAft>
              <a:defRPr>
                <a:ea typeface="+mn-ea"/>
              </a:defRPr>
            </a:lvl1pPr>
          </a:lstStyle>
          <a:p>
            <a:pPr>
              <a:defRPr/>
            </a:pPr>
            <a:fld id="{C5F07E12-E117-47F6-A087-8C5769C5DC1D}" type="slidenum">
              <a:rPr lang="en-US"/>
              <a:pPr>
                <a:defRPr/>
              </a:pPr>
              <a:t>‹#›</a:t>
            </a:fld>
            <a:endParaRPr lang="en-US"/>
          </a:p>
        </p:txBody>
      </p:sp>
    </p:spTree>
    <p:extLst>
      <p:ext uri="{BB962C8B-B14F-4D97-AF65-F5344CB8AC3E}">
        <p14:creationId xmlns:p14="http://schemas.microsoft.com/office/powerpoint/2010/main" val="8713752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2"/>
          </p:nvPr>
        </p:nvSpPr>
        <p:spPr>
          <a:xfrm>
            <a:off x="287339" y="1269658"/>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a:t>Click to edit Master text styles</a:t>
            </a:r>
          </a:p>
        </p:txBody>
      </p:sp>
      <p:sp>
        <p:nvSpPr>
          <p:cNvPr id="12" name="Text Placeholder 11"/>
          <p:cNvSpPr>
            <a:spLocks noGrp="1"/>
          </p:cNvSpPr>
          <p:nvPr>
            <p:ph type="body" sz="quarter" idx="15"/>
          </p:nvPr>
        </p:nvSpPr>
        <p:spPr>
          <a:xfrm>
            <a:off x="4356000" y="2243139"/>
            <a:ext cx="4500936" cy="4135436"/>
          </a:xfrm>
          <a:solidFill>
            <a:srgbClr val="0082C0"/>
          </a:solidFill>
        </p:spPr>
        <p:txBody>
          <a:bodyPr lIns="216000" tIns="144000" rIns="72000">
            <a:normAutofit/>
          </a:bodyPr>
          <a:lstStyle>
            <a:lvl1pPr>
              <a:spcBef>
                <a:spcPts val="400"/>
              </a:spcBef>
              <a:buFontTx/>
              <a:buNone/>
              <a:defRPr sz="1700">
                <a:solidFill>
                  <a:srgbClr val="FFFFFF"/>
                </a:solidFill>
              </a:defRPr>
            </a:lvl1pPr>
            <a:lvl2pPr>
              <a:spcBef>
                <a:spcPts val="400"/>
              </a:spcBef>
              <a:buFontTx/>
              <a:buNone/>
              <a:defRPr sz="1700">
                <a:solidFill>
                  <a:srgbClr val="FFFFFF"/>
                </a:solidFill>
              </a:defRPr>
            </a:lvl2pPr>
            <a:lvl3pPr>
              <a:spcBef>
                <a:spcPts val="400"/>
              </a:spcBef>
              <a:buFontTx/>
              <a:buNone/>
              <a:defRPr sz="1700">
                <a:solidFill>
                  <a:srgbClr val="FFFFFF"/>
                </a:solidFill>
              </a:defRPr>
            </a:lvl3pPr>
            <a:lvl4pPr>
              <a:spcBef>
                <a:spcPts val="400"/>
              </a:spcBef>
              <a:buFontTx/>
              <a:buNone/>
              <a:defRPr sz="1700">
                <a:solidFill>
                  <a:srgbClr val="FFFFFF"/>
                </a:solidFill>
              </a:defRPr>
            </a:lvl4pPr>
            <a:lvl5pPr>
              <a:spcBef>
                <a:spcPts val="400"/>
              </a:spcBef>
              <a:buFontTx/>
              <a:buNone/>
              <a:defRPr sz="17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4"/>
          </p:nvPr>
        </p:nvSpPr>
        <p:spPr>
          <a:xfrm>
            <a:off x="288000" y="2243139"/>
            <a:ext cx="4068000" cy="4159222"/>
          </a:xfrm>
        </p:spPr>
        <p:txBody>
          <a:bodyPr rtlCol="0">
            <a:normAutofit/>
          </a:bodyPr>
          <a:lstStyle>
            <a:lvl1pPr marL="266700" marR="0" indent="-266700" algn="l" defTabSz="457200" rtl="0" eaLnBrk="1" fontAlgn="auto" latinLnBrk="0" hangingPunct="1">
              <a:lnSpc>
                <a:spcPct val="100000"/>
              </a:lnSpc>
              <a:spcBef>
                <a:spcPct val="20000"/>
              </a:spcBef>
              <a:spcAft>
                <a:spcPts val="0"/>
              </a:spcAft>
              <a:buClrTx/>
              <a:buSzTx/>
              <a:buFont typeface="Arial"/>
              <a:buNone/>
              <a:tabLst/>
              <a:defRPr/>
            </a:lvl1pPr>
          </a:lstStyle>
          <a:p>
            <a:pPr lvl="0"/>
            <a:r>
              <a:rPr lang="en-US" noProof="0"/>
              <a:t>Click icon to add picture</a:t>
            </a:r>
            <a:endParaRPr lang="en-US" noProof="0" dirty="0"/>
          </a:p>
        </p:txBody>
      </p:sp>
      <p:sp>
        <p:nvSpPr>
          <p:cNvPr id="6" name="Footer Placeholder 4"/>
          <p:cNvSpPr>
            <a:spLocks noGrp="1"/>
          </p:cNvSpPr>
          <p:nvPr>
            <p:ph type="ftr" sz="quarter" idx="16"/>
          </p:nvPr>
        </p:nvSpPr>
        <p:spPr/>
        <p:txBody>
          <a:bodyPr/>
          <a:lstStyle>
            <a:lvl1pPr defTabSz="914400" fontAlgn="auto">
              <a:spcBef>
                <a:spcPts val="0"/>
              </a:spcBef>
              <a:spcAft>
                <a:spcPts val="0"/>
              </a:spcAft>
              <a:defRPr>
                <a:ea typeface="+mn-ea"/>
              </a:defRPr>
            </a:lvl1pPr>
          </a:lstStyle>
          <a:p>
            <a:pPr>
              <a:defRPr/>
            </a:pPr>
            <a:r>
              <a:rPr lang="en-US"/>
              <a:t>Presentation name </a:t>
            </a:r>
            <a:r>
              <a:rPr lang="en-US" b="0">
                <a:solidFill>
                  <a:srgbClr val="747679"/>
                </a:solidFill>
              </a:rPr>
              <a:t>Presenter Name and Date</a:t>
            </a:r>
          </a:p>
        </p:txBody>
      </p:sp>
      <p:sp>
        <p:nvSpPr>
          <p:cNvPr id="7" name="Slide Number Placeholder 5"/>
          <p:cNvSpPr>
            <a:spLocks noGrp="1"/>
          </p:cNvSpPr>
          <p:nvPr>
            <p:ph type="sldNum" sz="quarter" idx="17"/>
          </p:nvPr>
        </p:nvSpPr>
        <p:spPr/>
        <p:txBody>
          <a:bodyPr/>
          <a:lstStyle>
            <a:lvl1pPr defTabSz="914400" fontAlgn="auto">
              <a:spcBef>
                <a:spcPts val="0"/>
              </a:spcBef>
              <a:spcAft>
                <a:spcPts val="0"/>
              </a:spcAft>
              <a:defRPr>
                <a:ea typeface="+mn-ea"/>
              </a:defRPr>
            </a:lvl1pPr>
          </a:lstStyle>
          <a:p>
            <a:pPr>
              <a:defRPr/>
            </a:pPr>
            <a:fld id="{25F53D93-DD9A-4691-A189-BB48A90B905C}" type="slidenum">
              <a:rPr lang="en-US"/>
              <a:pPr>
                <a:defRPr/>
              </a:pPr>
              <a:t>‹#›</a:t>
            </a:fld>
            <a:endParaRPr lang="en-US"/>
          </a:p>
        </p:txBody>
      </p:sp>
    </p:spTree>
    <p:extLst>
      <p:ext uri="{BB962C8B-B14F-4D97-AF65-F5344CB8AC3E}">
        <p14:creationId xmlns:p14="http://schemas.microsoft.com/office/powerpoint/2010/main" val="358341886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7" descr="title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title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69900" y="4770439"/>
            <a:ext cx="7772400" cy="1179512"/>
          </a:xfrm>
        </p:spPr>
        <p:txBody>
          <a:bodyPr/>
          <a:lstStyle>
            <a:lvl1pPr>
              <a:defRPr>
                <a:solidFill>
                  <a:schemeClr val="bg1"/>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468314" y="5543550"/>
            <a:ext cx="7775575" cy="622300"/>
          </a:xfrm>
        </p:spPr>
        <p:txBody>
          <a:bodyPr anchor="ctr"/>
          <a:lstStyle>
            <a:lvl1pPr marL="0" indent="0">
              <a:buFont typeface="Wingdings" pitchFamily="2" charset="2"/>
              <a:buNone/>
              <a:defRPr>
                <a:solidFill>
                  <a:schemeClr val="accent1"/>
                </a:solidFill>
              </a:defRPr>
            </a:lvl1pPr>
          </a:lstStyle>
          <a:p>
            <a:pPr lvl="0"/>
            <a:r>
              <a:rPr lang="en-GB" noProof="0"/>
              <a:t>Click to edit Master subtitle style</a:t>
            </a:r>
          </a:p>
        </p:txBody>
      </p:sp>
    </p:spTree>
    <p:extLst>
      <p:ext uri="{BB962C8B-B14F-4D97-AF65-F5344CB8AC3E}">
        <p14:creationId xmlns:p14="http://schemas.microsoft.com/office/powerpoint/2010/main" val="1837157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287338" y="0"/>
            <a:ext cx="69373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2531" name="Text Placeholder 2"/>
          <p:cNvSpPr>
            <a:spLocks noGrp="1"/>
          </p:cNvSpPr>
          <p:nvPr>
            <p:ph type="body" idx="1"/>
          </p:nvPr>
        </p:nvSpPr>
        <p:spPr bwMode="auto">
          <a:xfrm>
            <a:off x="287338" y="2116138"/>
            <a:ext cx="8574087"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31825" y="6402388"/>
            <a:ext cx="8135938" cy="365125"/>
          </a:xfrm>
          <a:prstGeom prst="rect">
            <a:avLst/>
          </a:prstGeom>
        </p:spPr>
        <p:txBody>
          <a:bodyPr vert="horz" wrap="square" lIns="0" tIns="0" rIns="0" bIns="0" numCol="1" anchor="ctr" anchorCtr="0" compatLnSpc="1">
            <a:prstTxWarp prst="textNoShape">
              <a:avLst/>
            </a:prstTxWarp>
          </a:bodyPr>
          <a:lstStyle>
            <a:lvl1pPr defTabSz="457200" eaLnBrk="1" hangingPunct="1">
              <a:defRPr sz="1100" b="1">
                <a:solidFill>
                  <a:srgbClr val="002147"/>
                </a:solidFill>
                <a:latin typeface="+mn-lt"/>
                <a:ea typeface="ＭＳ Ｐゴシック" pitchFamily="-112" charset="-128"/>
                <a:cs typeface="+mn-cs"/>
              </a:defRPr>
            </a:lvl1pPr>
          </a:lstStyle>
          <a:p>
            <a:pPr fontAlgn="base">
              <a:spcBef>
                <a:spcPct val="0"/>
              </a:spcBef>
              <a:spcAft>
                <a:spcPct val="0"/>
              </a:spcAft>
              <a:defRPr/>
            </a:pPr>
            <a:r>
              <a:rPr lang="en-US"/>
              <a:t>Presentation name </a:t>
            </a:r>
            <a:r>
              <a:rPr lang="en-US" b="0">
                <a:solidFill>
                  <a:srgbClr val="747679"/>
                </a:solidFill>
              </a:rPr>
              <a:t>Presenter Name and Date</a:t>
            </a:r>
          </a:p>
        </p:txBody>
      </p:sp>
      <p:sp>
        <p:nvSpPr>
          <p:cNvPr id="6" name="Slide Number Placeholder 5"/>
          <p:cNvSpPr>
            <a:spLocks noGrp="1"/>
          </p:cNvSpPr>
          <p:nvPr>
            <p:ph type="sldNum" sz="quarter" idx="4"/>
          </p:nvPr>
        </p:nvSpPr>
        <p:spPr>
          <a:xfrm>
            <a:off x="287338" y="6391275"/>
            <a:ext cx="344487" cy="360363"/>
          </a:xfrm>
          <a:prstGeom prst="rect">
            <a:avLst/>
          </a:prstGeom>
        </p:spPr>
        <p:txBody>
          <a:bodyPr vert="horz" wrap="square" lIns="0" tIns="45720" rIns="0" bIns="0" numCol="1" anchor="ctr" anchorCtr="0" compatLnSpc="1">
            <a:prstTxWarp prst="textNoShape">
              <a:avLst/>
            </a:prstTxWarp>
          </a:bodyPr>
          <a:lstStyle>
            <a:lvl1pPr defTabSz="457200" eaLnBrk="1" hangingPunct="1">
              <a:defRPr sz="1100">
                <a:solidFill>
                  <a:srgbClr val="898C94"/>
                </a:solidFill>
                <a:latin typeface="+mn-lt"/>
                <a:ea typeface="ＭＳ Ｐゴシック" pitchFamily="-112" charset="-128"/>
                <a:cs typeface="+mn-cs"/>
              </a:defRPr>
            </a:lvl1pPr>
          </a:lstStyle>
          <a:p>
            <a:pPr fontAlgn="base">
              <a:spcBef>
                <a:spcPct val="0"/>
              </a:spcBef>
              <a:spcAft>
                <a:spcPct val="0"/>
              </a:spcAft>
              <a:defRPr/>
            </a:pPr>
            <a:fld id="{94699F39-FC31-4CB0-BBEE-8AA8E920DB71}" type="slidenum">
              <a:rPr lang="en-US"/>
              <a:pPr fontAlgn="base">
                <a:spcBef>
                  <a:spcPct val="0"/>
                </a:spcBef>
                <a:spcAft>
                  <a:spcPct val="0"/>
                </a:spcAft>
                <a:defRPr/>
              </a:pPr>
              <a:t>‹#›</a:t>
            </a:fld>
            <a:endParaRPr lang="en-US"/>
          </a:p>
        </p:txBody>
      </p:sp>
      <p:cxnSp>
        <p:nvCxnSpPr>
          <p:cNvPr id="9" name="Straight Connector 8"/>
          <p:cNvCxnSpPr/>
          <p:nvPr/>
        </p:nvCxnSpPr>
        <p:spPr>
          <a:xfrm>
            <a:off x="287338" y="1917700"/>
            <a:ext cx="8569325" cy="1588"/>
          </a:xfrm>
          <a:prstGeom prst="line">
            <a:avLst/>
          </a:prstGeom>
          <a:ln w="7620" cap="flat" cmpd="sng" algn="ctr">
            <a:solidFill>
              <a:srgbClr val="0021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535" name="Picture 9" descr="8010_Powerpoint_Page.jpg"/>
          <p:cNvPicPr>
            <a:picLocks noChangeAspect="1"/>
          </p:cNvPicPr>
          <p:nvPr/>
        </p:nvPicPr>
        <p:blipFill>
          <a:blip r:embed="rId13">
            <a:extLst>
              <a:ext uri="{28A0092B-C50C-407E-A947-70E740481C1C}">
                <a14:useLocalDpi xmlns:a14="http://schemas.microsoft.com/office/drawing/2010/main" val="0"/>
              </a:ext>
            </a:extLst>
          </a:blip>
          <a:srcRect t="822" b="77174"/>
          <a:stretch>
            <a:fillRect/>
          </a:stretch>
        </p:blipFill>
        <p:spPr bwMode="auto">
          <a:xfrm>
            <a:off x="7281863" y="0"/>
            <a:ext cx="158432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841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dt="0"/>
  <p:txStyles>
    <p:titleStyle>
      <a:lvl1pPr algn="l" defTabSz="457200" rtl="0" eaLnBrk="0" fontAlgn="base" hangingPunct="0">
        <a:spcBef>
          <a:spcPct val="0"/>
        </a:spcBef>
        <a:spcAft>
          <a:spcPct val="0"/>
        </a:spcAft>
        <a:defRPr sz="2600" b="1" kern="1200">
          <a:solidFill>
            <a:srgbClr val="002147"/>
          </a:solidFill>
          <a:latin typeface="+mj-lt"/>
          <a:ea typeface="ＭＳ Ｐゴシック" pitchFamily="-112" charset="-128"/>
          <a:cs typeface="+mj-cs"/>
        </a:defRPr>
      </a:lvl1pPr>
      <a:lvl2pPr algn="l" defTabSz="457200" rtl="0" eaLnBrk="0" fontAlgn="base" hangingPunct="0">
        <a:spcBef>
          <a:spcPct val="0"/>
        </a:spcBef>
        <a:spcAft>
          <a:spcPct val="0"/>
        </a:spcAft>
        <a:defRPr sz="2600" b="1">
          <a:solidFill>
            <a:srgbClr val="002147"/>
          </a:solidFill>
          <a:latin typeface="Arial" charset="0"/>
          <a:ea typeface="ＭＳ Ｐゴシック" pitchFamily="-112" charset="-128"/>
        </a:defRPr>
      </a:lvl2pPr>
      <a:lvl3pPr algn="l" defTabSz="457200" rtl="0" eaLnBrk="0" fontAlgn="base" hangingPunct="0">
        <a:spcBef>
          <a:spcPct val="0"/>
        </a:spcBef>
        <a:spcAft>
          <a:spcPct val="0"/>
        </a:spcAft>
        <a:defRPr sz="2600" b="1">
          <a:solidFill>
            <a:srgbClr val="002147"/>
          </a:solidFill>
          <a:latin typeface="Arial" charset="0"/>
          <a:ea typeface="ＭＳ Ｐゴシック" pitchFamily="-112" charset="-128"/>
        </a:defRPr>
      </a:lvl3pPr>
      <a:lvl4pPr algn="l" defTabSz="457200" rtl="0" eaLnBrk="0" fontAlgn="base" hangingPunct="0">
        <a:spcBef>
          <a:spcPct val="0"/>
        </a:spcBef>
        <a:spcAft>
          <a:spcPct val="0"/>
        </a:spcAft>
        <a:defRPr sz="2600" b="1">
          <a:solidFill>
            <a:srgbClr val="002147"/>
          </a:solidFill>
          <a:latin typeface="Arial" charset="0"/>
          <a:ea typeface="ＭＳ Ｐゴシック" pitchFamily="-112" charset="-128"/>
        </a:defRPr>
      </a:lvl4pPr>
      <a:lvl5pPr algn="l" defTabSz="457200" rtl="0" eaLnBrk="0" fontAlgn="base" hangingPunct="0">
        <a:spcBef>
          <a:spcPct val="0"/>
        </a:spcBef>
        <a:spcAft>
          <a:spcPct val="0"/>
        </a:spcAft>
        <a:defRPr sz="2600" b="1">
          <a:solidFill>
            <a:srgbClr val="002147"/>
          </a:solidFill>
          <a:latin typeface="Arial" charset="0"/>
          <a:ea typeface="ＭＳ Ｐゴシック" pitchFamily="-112" charset="-128"/>
        </a:defRPr>
      </a:lvl5pPr>
      <a:lvl6pPr marL="457200" algn="l" defTabSz="457200" rtl="0" eaLnBrk="1" fontAlgn="base" hangingPunct="1">
        <a:spcBef>
          <a:spcPct val="0"/>
        </a:spcBef>
        <a:spcAft>
          <a:spcPct val="0"/>
        </a:spcAft>
        <a:defRPr sz="2600" b="1">
          <a:solidFill>
            <a:srgbClr val="002147"/>
          </a:solidFill>
          <a:latin typeface="Arial" charset="0"/>
          <a:ea typeface="ＭＳ Ｐゴシック" pitchFamily="-112" charset="-128"/>
        </a:defRPr>
      </a:lvl6pPr>
      <a:lvl7pPr marL="914400" algn="l" defTabSz="457200" rtl="0" eaLnBrk="1" fontAlgn="base" hangingPunct="1">
        <a:spcBef>
          <a:spcPct val="0"/>
        </a:spcBef>
        <a:spcAft>
          <a:spcPct val="0"/>
        </a:spcAft>
        <a:defRPr sz="2600" b="1">
          <a:solidFill>
            <a:srgbClr val="002147"/>
          </a:solidFill>
          <a:latin typeface="Arial" charset="0"/>
          <a:ea typeface="ＭＳ Ｐゴシック" pitchFamily="-112" charset="-128"/>
        </a:defRPr>
      </a:lvl7pPr>
      <a:lvl8pPr marL="1371600" algn="l" defTabSz="457200" rtl="0" eaLnBrk="1" fontAlgn="base" hangingPunct="1">
        <a:spcBef>
          <a:spcPct val="0"/>
        </a:spcBef>
        <a:spcAft>
          <a:spcPct val="0"/>
        </a:spcAft>
        <a:defRPr sz="2600" b="1">
          <a:solidFill>
            <a:srgbClr val="002147"/>
          </a:solidFill>
          <a:latin typeface="Arial" charset="0"/>
          <a:ea typeface="ＭＳ Ｐゴシック" pitchFamily="-112" charset="-128"/>
        </a:defRPr>
      </a:lvl8pPr>
      <a:lvl9pPr marL="1828800" algn="l" defTabSz="457200" rtl="0" eaLnBrk="1" fontAlgn="base" hangingPunct="1">
        <a:spcBef>
          <a:spcPct val="0"/>
        </a:spcBef>
        <a:spcAft>
          <a:spcPct val="0"/>
        </a:spcAft>
        <a:defRPr sz="2600" b="1">
          <a:solidFill>
            <a:srgbClr val="002147"/>
          </a:solidFill>
          <a:latin typeface="Arial" charset="0"/>
          <a:ea typeface="ＭＳ Ｐゴシック" pitchFamily="-112" charset="-128"/>
        </a:defRPr>
      </a:lvl9pPr>
    </p:titleStyle>
    <p:bodyStyle>
      <a:lvl1pPr marL="266700" indent="-266700" algn="l" defTabSz="457200"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ＭＳ Ｐゴシック" pitchFamily="-112" charset="-128"/>
          <a:cs typeface="+mn-cs"/>
        </a:defRPr>
      </a:lvl1pPr>
      <a:lvl2pPr marL="625475" indent="-358775" algn="l" defTabSz="457200"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ＭＳ Ｐゴシック" pitchFamily="-112" charset="-128"/>
          <a:cs typeface="+mn-cs"/>
        </a:defRPr>
      </a:lvl2pPr>
      <a:lvl3pPr marL="892175" indent="-266700"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ＭＳ Ｐゴシック" pitchFamily="-112" charset="-128"/>
          <a:cs typeface="+mn-cs"/>
        </a:defRPr>
      </a:lvl3pPr>
      <a:lvl4pPr marL="1168400" indent="-276225" algn="l" defTabSz="457200"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ＭＳ Ｐゴシック" pitchFamily="-112" charset="-128"/>
          <a:cs typeface="+mn-cs"/>
        </a:defRPr>
      </a:lvl4pPr>
      <a:lvl5pPr marL="1343025" indent="-174625"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0.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tags" Target="../tags/tag15.xml"/><Relationship Id="rId5" Type="http://schemas.openxmlformats.org/officeDocument/2006/relationships/image" Target="../media/image2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tags" Target="../tags/tag16.xml"/><Relationship Id="rId5" Type="http://schemas.openxmlformats.org/officeDocument/2006/relationships/image" Target="../media/image2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1.xml"/><Relationship Id="rId1" Type="http://schemas.openxmlformats.org/officeDocument/2006/relationships/tags" Target="../tags/tag2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1.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3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1.xml"/><Relationship Id="rId1" Type="http://schemas.openxmlformats.org/officeDocument/2006/relationships/tags" Target="../tags/tag27.xml"/><Relationship Id="rId5" Type="http://schemas.openxmlformats.org/officeDocument/2006/relationships/image" Target="../media/image3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330" r="5425"/>
          <a:stretch/>
        </p:blipFill>
        <p:spPr>
          <a:xfrm>
            <a:off x="-36512" y="0"/>
            <a:ext cx="9217024" cy="6381328"/>
          </a:xfrm>
          <a:prstGeom prst="rect">
            <a:avLst/>
          </a:prstGeom>
        </p:spPr>
      </p:pic>
      <p:sp>
        <p:nvSpPr>
          <p:cNvPr id="3" name="Text Box 5"/>
          <p:cNvSpPr txBox="1">
            <a:spLocks noChangeArrowheads="1"/>
          </p:cNvSpPr>
          <p:nvPr/>
        </p:nvSpPr>
        <p:spPr bwMode="auto">
          <a:xfrm>
            <a:off x="3131840" y="4207633"/>
            <a:ext cx="5760640" cy="1200306"/>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牛津大学出版社（</a:t>
            </a:r>
            <a:r>
              <a:rPr kumimoji="0" lang="en-US" altLang="zh-CN"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OUP</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）出版最高质量的期刊，并向广大学者、研究人员提供电子期刊库的服务。我们通过与学协会、作者和订阅者密切的合作，为他们提供支持研究需求的出版服务。</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Tree>
    <p:custDataLst>
      <p:tags r:id="rId1"/>
    </p:custDataLst>
    <p:extLst>
      <p:ext uri="{BB962C8B-B14F-4D97-AF65-F5344CB8AC3E}">
        <p14:creationId xmlns:p14="http://schemas.microsoft.com/office/powerpoint/2010/main" val="4036282360"/>
      </p:ext>
    </p:extLst>
  </p:cSld>
  <p:clrMapOvr>
    <a:masterClrMapping/>
  </p:clrMapOvr>
  <mc:AlternateContent xmlns:mc="http://schemas.openxmlformats.org/markup-compatibility/2006" xmlns:p14="http://schemas.microsoft.com/office/powerpoint/2010/main">
    <mc:Choice Requires="p14">
      <p:transition spd="med" p14:dur="700" advTm="11000">
        <p:fade/>
      </p:transition>
    </mc:Choice>
    <mc:Fallback xmlns="">
      <p:transition spd="med"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 Results | Journals | Oxford Academic</a:t>
            </a:r>
            <a:endParaRPr lang="en-GB"/>
          </a:p>
        </p:txBody>
      </p:sp>
      <p:pic>
        <p:nvPicPr>
          <p:cNvPr id="5" name="Picture Placeholder 4" descr="Search Results | Journals | Oxford Academic"/>
          <p:cNvPicPr>
            <a:picLocks noGrp="1" noChangeAspect="1"/>
          </p:cNvPicPr>
          <p:nvPr>
            <p:ph type="pic" idx="1"/>
          </p:nvPr>
        </p:nvPicPr>
        <p:blipFill>
          <a:blip r:embed="rId4">
            <a:extLst>
              <a:ext uri="{28A0092B-C50C-407E-A947-70E740481C1C}">
                <a14:useLocalDpi xmlns:a14="http://schemas.microsoft.com/office/drawing/2010/main" val="0"/>
              </a:ext>
            </a:extLst>
          </a:blip>
          <a:srcRect/>
          <a:stretch>
            <a:fillRect/>
          </a:stretch>
        </p:blipFill>
        <p:spPr>
          <a:xfrm>
            <a:off x="27451" y="0"/>
            <a:ext cx="8964488" cy="6306413"/>
          </a:xfrm>
        </p:spPr>
      </p:pic>
      <p:sp>
        <p:nvSpPr>
          <p:cNvPr id="6" name="Text Box 7"/>
          <p:cNvSpPr txBox="1">
            <a:spLocks noChangeArrowheads="1"/>
          </p:cNvSpPr>
          <p:nvPr/>
        </p:nvSpPr>
        <p:spPr bwMode="auto">
          <a:xfrm>
            <a:off x="899592" y="1916832"/>
            <a:ext cx="2856380" cy="5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165" rtl="0" eaLnBrk="1" fontAlgn="auto" latinLnBrk="0" hangingPunct="1">
              <a:lnSpc>
                <a:spcPct val="100000"/>
              </a:lnSpc>
              <a:spcBef>
                <a:spcPct val="5000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Arial" charset="0"/>
                <a:ea typeface="+mn-ea"/>
                <a:cs typeface="+mn-cs"/>
              </a:rPr>
              <a:t>decision making</a:t>
            </a:r>
          </a:p>
          <a:p>
            <a:pPr marL="0" marR="0" lvl="0" indent="0" algn="l" defTabSz="914165" rtl="0" eaLnBrk="1" fontAlgn="auto" latinLnBrk="0" hangingPunct="1">
              <a:lnSpc>
                <a:spcPct val="100000"/>
              </a:lnSpc>
              <a:spcBef>
                <a:spcPct val="5000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Arial" charset="0"/>
              <a:ea typeface="+mn-ea"/>
              <a:cs typeface="+mn-cs"/>
            </a:endParaRPr>
          </a:p>
        </p:txBody>
      </p:sp>
      <p:pic>
        <p:nvPicPr>
          <p:cNvPr id="9" name="Picture Placeholder 4" descr="Search Results | Journals | Oxford Academic"/>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154347"/>
            <a:ext cx="1038370" cy="227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Placeholder 4" descr="Search Results | Journals | Oxford Academic"/>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703" y="2155000"/>
            <a:ext cx="1155602" cy="48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Untitle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646903">
            <a:off x="3257223" y="6731793"/>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Untitle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646903">
            <a:off x="1716328" y="7083192"/>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Untitle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646903">
            <a:off x="4409352" y="6742678"/>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72578783"/>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1000"/>
                                  </p:stCondLst>
                                  <p:iterate type="lt">
                                    <p:tmPct val="12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10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6"/>
                                        </p:tgtEl>
                                        <p:attrNameLst>
                                          <p:attrName>fillcolor</p:attrName>
                                        </p:attrNameLst>
                                      </p:cBhvr>
                                      <p:tavLst>
                                        <p:tav tm="0">
                                          <p:val>
                                            <p:clrVal>
                                              <a:schemeClr val="accent2"/>
                                            </p:clrVal>
                                          </p:val>
                                        </p:tav>
                                        <p:tav tm="50000">
                                          <p:val>
                                            <p:clrVal>
                                              <a:schemeClr val="hlink"/>
                                            </p:clrVal>
                                          </p:val>
                                        </p:tav>
                                      </p:tavLst>
                                    </p:anim>
                                    <p:set>
                                      <p:cBhvr>
                                        <p:cTn id="9" dur="1000"/>
                                        <p:tgtEl>
                                          <p:spTgt spid="6"/>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0" fill="hold">
                            <p:stCondLst>
                              <p:cond delay="3560"/>
                            </p:stCondLst>
                            <p:childTnLst>
                              <p:par>
                                <p:cTn id="11" presetID="0" presetClass="path" presetSubtype="0" accel="50000" decel="50000" fill="hold" nodeType="afterEffect">
                                  <p:stCondLst>
                                    <p:cond delay="0"/>
                                  </p:stCondLst>
                                  <p:childTnLst>
                                    <p:animMotion origin="layout" path="M 1.94444E-6 1.48148E-6 L -0.23976 -0.66783 " pathEditMode="relative" rAng="0" ptsTypes="AA">
                                      <p:cBhvr>
                                        <p:cTn id="12" dur="1200" fill="hold"/>
                                        <p:tgtEl>
                                          <p:spTgt spid="7"/>
                                        </p:tgtEl>
                                        <p:attrNameLst>
                                          <p:attrName>ppt_x</p:attrName>
                                          <p:attrName>ppt_y</p:attrName>
                                        </p:attrNameLst>
                                      </p:cBhvr>
                                      <p:rCtr x="-11997" y="-33403"/>
                                    </p:animMotion>
                                  </p:childTnLst>
                                </p:cTn>
                              </p:par>
                            </p:childTnLst>
                          </p:cTn>
                        </p:par>
                        <p:par>
                          <p:cTn id="13" fill="hold">
                            <p:stCondLst>
                              <p:cond delay="4760"/>
                            </p:stCondLst>
                            <p:childTnLst>
                              <p:par>
                                <p:cTn id="14" presetID="10" presetClass="exit" presetSubtype="0" fill="hold" nodeType="afterEffect">
                                  <p:stCondLst>
                                    <p:cond delay="74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nodeType="withEffect">
                                  <p:stCondLst>
                                    <p:cond delay="74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6000"/>
                            </p:stCondLst>
                            <p:childTnLst>
                              <p:par>
                                <p:cTn id="21" presetID="0" presetClass="path" presetSubtype="0" accel="50000" decel="50000" fill="hold" nodeType="afterEffect">
                                  <p:stCondLst>
                                    <p:cond delay="0"/>
                                  </p:stCondLst>
                                  <p:childTnLst>
                                    <p:animMotion origin="layout" path="M -1.66667E-6 2.59259E-6 L -0.07118 -0.68773 " pathEditMode="relative" rAng="0" ptsTypes="AA">
                                      <p:cBhvr>
                                        <p:cTn id="22" dur="1200" fill="hold"/>
                                        <p:tgtEl>
                                          <p:spTgt spid="12"/>
                                        </p:tgtEl>
                                        <p:attrNameLst>
                                          <p:attrName>ppt_x</p:attrName>
                                          <p:attrName>ppt_y</p:attrName>
                                        </p:attrNameLst>
                                      </p:cBhvr>
                                      <p:rCtr x="-3559" y="-34398"/>
                                    </p:animMotion>
                                  </p:childTnLst>
                                </p:cTn>
                              </p:par>
                            </p:childTnLst>
                          </p:cTn>
                        </p:par>
                        <p:par>
                          <p:cTn id="23" fill="hold">
                            <p:stCondLst>
                              <p:cond delay="7200"/>
                            </p:stCondLst>
                            <p:childTnLst>
                              <p:par>
                                <p:cTn id="24" presetID="10" presetClass="exit" presetSubtype="0" fill="hold" nodeType="afterEffect">
                                  <p:stCondLst>
                                    <p:cond delay="60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nodeType="withEffect">
                                  <p:stCondLst>
                                    <p:cond delay="60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ntr" presetSubtype="0" fill="hold" nodeType="withEffect">
                                  <p:stCondLst>
                                    <p:cond delay="6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8300"/>
                            </p:stCondLst>
                            <p:childTnLst>
                              <p:par>
                                <p:cTn id="34" presetID="0" presetClass="path" presetSubtype="0" accel="50000" decel="50000" fill="hold" nodeType="afterEffect">
                                  <p:stCondLst>
                                    <p:cond delay="360"/>
                                  </p:stCondLst>
                                  <p:childTnLst>
                                    <p:animMotion origin="layout" path="M 2.77778E-7 1.11111E-6 L -0.30278 -0.62732 " pathEditMode="relative" rAng="0" ptsTypes="AA">
                                      <p:cBhvr>
                                        <p:cTn id="35" dur="800" fill="hold"/>
                                        <p:tgtEl>
                                          <p:spTgt spid="13"/>
                                        </p:tgtEl>
                                        <p:attrNameLst>
                                          <p:attrName>ppt_x</p:attrName>
                                          <p:attrName>ppt_y</p:attrName>
                                        </p:attrNameLst>
                                      </p:cBhvr>
                                      <p:rCtr x="-15139" y="-3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Search Results | Journals | Oxford Academi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5896" y="21771"/>
            <a:ext cx="9118104" cy="6242264"/>
          </a:xfrm>
          <a:prstGeom prst="rect">
            <a:avLst/>
          </a:prstGeom>
        </p:spPr>
      </p:pic>
      <p:sp>
        <p:nvSpPr>
          <p:cNvPr id="3" name="Rectangle 2"/>
          <p:cNvSpPr/>
          <p:nvPr/>
        </p:nvSpPr>
        <p:spPr>
          <a:xfrm>
            <a:off x="2123728" y="1412776"/>
            <a:ext cx="1584176" cy="93853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 Box 5"/>
          <p:cNvSpPr txBox="1">
            <a:spLocks noChangeArrowheads="1"/>
          </p:cNvSpPr>
          <p:nvPr/>
        </p:nvSpPr>
        <p:spPr bwMode="auto">
          <a:xfrm>
            <a:off x="3563888" y="3356992"/>
            <a:ext cx="5184576" cy="923307"/>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您可以通过添加相关检索字词并筛选结果，进一步修改您的检索。您还可按照格式、文章类型、学科、期刊、类别、出版日期进行筛选。</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5" name="Rectangle 4"/>
          <p:cNvSpPr/>
          <p:nvPr/>
        </p:nvSpPr>
        <p:spPr>
          <a:xfrm>
            <a:off x="179512" y="1295483"/>
            <a:ext cx="1512168" cy="496855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46903">
            <a:off x="4409352" y="6742678"/>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179512" y="4077072"/>
            <a:ext cx="285638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165" rtl="0" eaLnBrk="1" fontAlgn="auto" latinLnBrk="0" hangingPunct="1">
              <a:lnSpc>
                <a:spcPct val="100000"/>
              </a:lnSpc>
              <a:spcBef>
                <a:spcPct val="5000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charset="0"/>
                <a:ea typeface="+mn-ea"/>
                <a:cs typeface="+mn-cs"/>
              </a:rPr>
              <a:t>˅</a:t>
            </a:r>
          </a:p>
          <a:p>
            <a:pPr marL="0" marR="0" lvl="0" indent="0" algn="l" defTabSz="914165" rtl="0" eaLnBrk="1" fontAlgn="auto" latinLnBrk="0" hangingPunct="1">
              <a:lnSpc>
                <a:spcPct val="100000"/>
              </a:lnSpc>
              <a:spcBef>
                <a:spcPct val="5000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046547838"/>
      </p:ext>
    </p:extLst>
  </p:cSld>
  <p:clrMapOvr>
    <a:masterClrMapping/>
  </p:clrMapOvr>
  <mc:AlternateContent xmlns:mc="http://schemas.openxmlformats.org/markup-compatibility/2006" xmlns:p14="http://schemas.microsoft.com/office/powerpoint/2010/main">
    <mc:Choice Requires="p14">
      <p:transition spd="med" p14:dur="700" advTm="13000">
        <p:fade/>
      </p:transition>
    </mc:Choice>
    <mc:Fallback xmlns="">
      <p:transition spd="med"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childTnLst>
                                </p:cTn>
                              </p:par>
                            </p:childTnLst>
                          </p:cTn>
                        </p:par>
                        <p:par>
                          <p:cTn id="12" fill="hold">
                            <p:stCondLst>
                              <p:cond delay="2100"/>
                            </p:stCondLst>
                            <p:childTnLst>
                              <p:par>
                                <p:cTn id="13" presetID="10" presetClass="entr" presetSubtype="0" fill="hold" grpId="0" nodeType="afterEffect">
                                  <p:stCondLst>
                                    <p:cond delay="24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0"/>
                            </p:stCondLst>
                            <p:childTnLst>
                              <p:par>
                                <p:cTn id="17" presetID="0" presetClass="path" presetSubtype="0" accel="50000" decel="50000" fill="hold" nodeType="afterEffect">
                                  <p:stCondLst>
                                    <p:cond delay="4800"/>
                                  </p:stCondLst>
                                  <p:childTnLst>
                                    <p:animMotion origin="layout" path="M 2.77778E-7 1.11111E-6 L -0.45243 -0.37546 " pathEditMode="relative" rAng="0" ptsTypes="AA">
                                      <p:cBhvr>
                                        <p:cTn id="18" dur="1100" fill="hold"/>
                                        <p:tgtEl>
                                          <p:spTgt spid="6"/>
                                        </p:tgtEl>
                                        <p:attrNameLst>
                                          <p:attrName>ppt_x</p:attrName>
                                          <p:attrName>ppt_y</p:attrName>
                                        </p:attrNameLst>
                                      </p:cBhvr>
                                      <p:rCtr x="-22622" y="-18773"/>
                                    </p:animMotion>
                                  </p:childTnLst>
                                </p:cTn>
                              </p:par>
                              <p:par>
                                <p:cTn id="19" presetID="27" presetClass="entr" presetSubtype="0" fill="hold" grpId="0" nodeType="withEffect">
                                  <p:stCondLst>
                                    <p:cond delay="6000"/>
                                  </p:stCondLst>
                                  <p:iterate type="lt">
                                    <p:tmPct val="12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10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1000"/>
                                        <p:tgtEl>
                                          <p:spTgt spid="7"/>
                                        </p:tgtEl>
                                        <p:attrNameLst>
                                          <p:attrName>fillcolor</p:attrName>
                                        </p:attrNameLst>
                                      </p:cBhvr>
                                      <p:tavLst>
                                        <p:tav tm="0">
                                          <p:val>
                                            <p:clrVal>
                                              <a:schemeClr val="accent2"/>
                                            </p:clrVal>
                                          </p:val>
                                        </p:tav>
                                        <p:tav tm="50000">
                                          <p:val>
                                            <p:clrVal>
                                              <a:schemeClr val="hlink"/>
                                            </p:clrVal>
                                          </p:val>
                                        </p:tav>
                                      </p:tavLst>
                                    </p:anim>
                                    <p:set>
                                      <p:cBhvr>
                                        <p:cTn id="23" dur="1000"/>
                                        <p:tgtEl>
                                          <p:spTgt spid="7"/>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3" name="type.wav"/>
                                        </p:tgtEl>
                                      </p:cMediaNode>
                                    </p:audio>
                                  </p:subTnLst>
                                </p:cTn>
                              </p:par>
                              <p:par>
                                <p:cTn id="24" presetID="10" presetClass="exit" presetSubtype="0" fill="hold" nodeType="withEffect">
                                  <p:stCondLst>
                                    <p:cond delay="600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descr="Search Results | Journals | Oxford Academic"/>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8323" y="10952"/>
            <a:ext cx="9134352" cy="6154351"/>
          </a:xfrm>
        </p:spPr>
      </p:pic>
      <p:sp>
        <p:nvSpPr>
          <p:cNvPr id="9" name="Rectangle 8"/>
          <p:cNvSpPr/>
          <p:nvPr/>
        </p:nvSpPr>
        <p:spPr>
          <a:xfrm>
            <a:off x="899592" y="4725144"/>
            <a:ext cx="1584176" cy="129614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5"/>
          <p:cNvSpPr txBox="1">
            <a:spLocks noChangeArrowheads="1"/>
          </p:cNvSpPr>
          <p:nvPr/>
        </p:nvSpPr>
        <p:spPr bwMode="auto">
          <a:xfrm>
            <a:off x="2940292" y="4773063"/>
            <a:ext cx="5880180" cy="923307"/>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您还可以通过</a:t>
            </a:r>
            <a:r>
              <a:rPr kumimoji="0" lang="en-US" altLang="zh-CN"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Availability</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进行筛选（开放获取文章、免费提供的内容、订阅内容、可购买的内容）或者期刊文章题目旁显示的相应图标。</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2" name="Left Arrow 1"/>
          <p:cNvSpPr/>
          <p:nvPr/>
        </p:nvSpPr>
        <p:spPr>
          <a:xfrm>
            <a:off x="6012160" y="1772816"/>
            <a:ext cx="216024"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Left Arrow 6"/>
          <p:cNvSpPr/>
          <p:nvPr/>
        </p:nvSpPr>
        <p:spPr>
          <a:xfrm>
            <a:off x="4836266" y="4149080"/>
            <a:ext cx="216024"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56387328"/>
      </p:ext>
    </p:extLst>
  </p:cSld>
  <p:clrMapOvr>
    <a:masterClrMapping/>
  </p:clrMapOvr>
  <p:transition spd="slow" advTm="1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600"/>
                                        <p:tgtEl>
                                          <p:spTgt spid="10"/>
                                        </p:tgtEl>
                                      </p:cBhvr>
                                    </p:animEffect>
                                  </p:childTnLst>
                                </p:cTn>
                              </p:par>
                            </p:childTnLst>
                          </p:cTn>
                        </p:par>
                        <p:par>
                          <p:cTn id="8" fill="hold">
                            <p:stCondLst>
                              <p:cond delay="600"/>
                            </p:stCondLst>
                            <p:childTnLst>
                              <p:par>
                                <p:cTn id="9" presetID="10" presetClass="entr" presetSubtype="0" fill="hold" grpId="0" nodeType="afterEffect">
                                  <p:stCondLst>
                                    <p:cond delay="89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89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 Results | Journals | Oxford Academic</a:t>
            </a:r>
            <a:endParaRPr lang="en-GB"/>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73506" y="-9873"/>
            <a:ext cx="8962989" cy="6248963"/>
          </a:xfrm>
        </p:spPr>
      </p:pic>
      <p:pic>
        <p:nvPicPr>
          <p:cNvPr id="6" name="Picture 5"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3257223" y="6731793"/>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860032" y="332656"/>
            <a:ext cx="2160240"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点击期刊文章题目进入文章全文内容</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Tree>
    <p:custDataLst>
      <p:tags r:id="rId1"/>
    </p:custDataLst>
    <p:extLst>
      <p:ext uri="{BB962C8B-B14F-4D97-AF65-F5344CB8AC3E}">
        <p14:creationId xmlns:p14="http://schemas.microsoft.com/office/powerpoint/2010/main" val="3547125006"/>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600"/>
                                        <p:tgtEl>
                                          <p:spTgt spid="7"/>
                                        </p:tgtEl>
                                      </p:cBhvr>
                                    </p:animEffect>
                                  </p:childTnLst>
                                </p:cTn>
                              </p:par>
                            </p:childTnLst>
                          </p:cTn>
                        </p:par>
                        <p:par>
                          <p:cTn id="8" fill="hold">
                            <p:stCondLst>
                              <p:cond delay="600"/>
                            </p:stCondLst>
                            <p:childTnLst>
                              <p:par>
                                <p:cTn id="9" presetID="0" presetClass="path" presetSubtype="0" accel="50000" decel="50000" fill="hold" nodeType="afterEffect">
                                  <p:stCondLst>
                                    <p:cond delay="2500"/>
                                  </p:stCondLst>
                                  <p:childTnLst>
                                    <p:animMotion origin="layout" path="M 1.94444E-6 1.48148E-6 L 0.13819 -0.69931 " pathEditMode="relative" rAng="0" ptsTypes="AA">
                                      <p:cBhvr>
                                        <p:cTn id="10" dur="1200" fill="hold"/>
                                        <p:tgtEl>
                                          <p:spTgt spid="6"/>
                                        </p:tgtEl>
                                        <p:attrNameLst>
                                          <p:attrName>ppt_x</p:attrName>
                                          <p:attrName>ppt_y</p:attrName>
                                        </p:attrNameLst>
                                      </p:cBhvr>
                                      <p:rCtr x="6910" y="-34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Memory, Decision-Making, and the Ventromedial Prefrontal Cortex (</a:t>
            </a:r>
            <a:r>
              <a:rPr lang="en-GB" dirty="0" err="1"/>
              <a:t>vmPFC</a:t>
            </a:r>
            <a:r>
              <a:rPr lang="en-GB" dirty="0"/>
              <a:t>): The Roles of Subcallosal and Posterior Orbitofrontal Cortices in Monitoring and Control Processes | Cerebral Cortex | Oxford Academic</a:t>
            </a:r>
          </a:p>
        </p:txBody>
      </p:sp>
      <p:pic>
        <p:nvPicPr>
          <p:cNvPr id="5" name="Picture Placeholder 4" descr="Memory, Decision-Making, and the Ventromedial Prefrontal Cortex (vmPFC): The Roles of Subcallosal and Posterior Orbitofrontal Cortices in Monitoring and Control Processes | Cerebral Cortex | Oxford Academic"/>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8586" y="-99392"/>
            <a:ext cx="9152586" cy="6527282"/>
          </a:xfrm>
        </p:spPr>
      </p:pic>
      <p:sp>
        <p:nvSpPr>
          <p:cNvPr id="8" name="Text Box 5"/>
          <p:cNvSpPr txBox="1">
            <a:spLocks noChangeArrowheads="1"/>
          </p:cNvSpPr>
          <p:nvPr/>
        </p:nvSpPr>
        <p:spPr bwMode="auto">
          <a:xfrm>
            <a:off x="1835696" y="4221088"/>
            <a:ext cx="2808312" cy="369310"/>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使用左侧导航栏阅读文章。</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9" name="Rectangle 8"/>
          <p:cNvSpPr/>
          <p:nvPr/>
        </p:nvSpPr>
        <p:spPr>
          <a:xfrm>
            <a:off x="251520" y="2708920"/>
            <a:ext cx="1224136" cy="352839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p:cNvSpPr/>
          <p:nvPr/>
        </p:nvSpPr>
        <p:spPr>
          <a:xfrm>
            <a:off x="2010914" y="3329608"/>
            <a:ext cx="3641205" cy="38742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Text Box 5"/>
          <p:cNvSpPr txBox="1">
            <a:spLocks noChangeArrowheads="1"/>
          </p:cNvSpPr>
          <p:nvPr/>
        </p:nvSpPr>
        <p:spPr bwMode="auto">
          <a:xfrm>
            <a:off x="1701349" y="4145969"/>
            <a:ext cx="4896544" cy="1200306"/>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使用上述图标选择文章视图（图形和表格、文章全文或者补充数据），下载文章</a:t>
            </a:r>
            <a:r>
              <a:rPr kumimoji="0" lang="en-US" altLang="zh-CN"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PDF</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版本，导出期刊文章引文格式或者通过电子邮件或其他社交媒体网站分享此文章。</a:t>
            </a:r>
            <a:endParaRPr kumimoji="0" lang="en-US"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Tree>
    <p:custDataLst>
      <p:tags r:id="rId1"/>
    </p:custDataLst>
    <p:extLst>
      <p:ext uri="{BB962C8B-B14F-4D97-AF65-F5344CB8AC3E}">
        <p14:creationId xmlns:p14="http://schemas.microsoft.com/office/powerpoint/2010/main" val="2222796079"/>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600"/>
                            </p:stCondLst>
                            <p:childTnLst>
                              <p:par>
                                <p:cTn id="12" presetID="10" presetClass="entr" presetSubtype="0" fill="hold" grpId="0" nodeType="afterEffect">
                                  <p:stCondLst>
                                    <p:cond delay="34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3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600"/>
                                        <p:tgtEl>
                                          <p:spTgt spid="16"/>
                                        </p:tgtEl>
                                      </p:cBhvr>
                                    </p:animEffect>
                                  </p:childTnLst>
                                </p:cTn>
                              </p:par>
                              <p:par>
                                <p:cTn id="18" presetID="1" presetClass="exit" presetSubtype="0" fill="hold" grpId="1" nodeType="withEffect">
                                  <p:stCondLst>
                                    <p:cond delay="3400"/>
                                  </p:stCondLst>
                                  <p:childTnLst>
                                    <p:set>
                                      <p:cBhvr>
                                        <p:cTn id="19" dur="1" fill="hold">
                                          <p:stCondLst>
                                            <p:cond delay="0"/>
                                          </p:stCondLst>
                                        </p:cTn>
                                        <p:tgtEl>
                                          <p:spTgt spid="9"/>
                                        </p:tgtEl>
                                        <p:attrNameLst>
                                          <p:attrName>style.visibility</p:attrName>
                                        </p:attrNameLst>
                                      </p:cBhvr>
                                      <p:to>
                                        <p:strVal val="hidden"/>
                                      </p:to>
                                    </p:set>
                                  </p:childTnLst>
                                </p:cTn>
                              </p:par>
                              <p:par>
                                <p:cTn id="20" presetID="1" presetClass="exit" presetSubtype="0" fill="hold" grpId="1" nodeType="withEffect">
                                  <p:stCondLst>
                                    <p:cond delay="340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4600"/>
                            </p:stCondLst>
                            <p:childTnLst>
                              <p:par>
                                <p:cTn id="23" presetID="1" presetClass="exit" presetSubtype="0" fill="hold" grpId="1" nodeType="afterEffect">
                                  <p:stCondLst>
                                    <p:cond delay="940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940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5" grpId="0" animBg="1"/>
      <p:bldP spid="15"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Memory, Decision-Making, and the Ventromedial Prefrontal Cortex (</a:t>
            </a:r>
            <a:r>
              <a:rPr lang="en-GB" dirty="0" err="1"/>
              <a:t>vmPFC</a:t>
            </a:r>
            <a:r>
              <a:rPr lang="en-GB" dirty="0"/>
              <a:t>): The Roles of Subcallosal and Posterior Orbitofrontal Cortices in Monitoring and Control Processes | Cerebral Cortex | Oxford Academic</a:t>
            </a:r>
          </a:p>
        </p:txBody>
      </p:sp>
      <p:pic>
        <p:nvPicPr>
          <p:cNvPr id="5" name="Picture Placeholder 4" descr="Memory, Decision-Making, and the Ventromedial Prefrontal Cortex (vmPFC): The Roles of Subcallosal and Posterior Orbitofrontal Cortices in Monitoring and Control Processes | Cerebral Cortex | Oxford Academic"/>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8586" y="-99392"/>
            <a:ext cx="9152586" cy="6527282"/>
          </a:xfrm>
        </p:spPr>
      </p:pic>
      <p:sp>
        <p:nvSpPr>
          <p:cNvPr id="7" name="Rectangle 6"/>
          <p:cNvSpPr/>
          <p:nvPr/>
        </p:nvSpPr>
        <p:spPr>
          <a:xfrm>
            <a:off x="7026660" y="2132856"/>
            <a:ext cx="1865820" cy="100811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 Box 5"/>
          <p:cNvSpPr txBox="1">
            <a:spLocks noChangeArrowheads="1"/>
          </p:cNvSpPr>
          <p:nvPr/>
        </p:nvSpPr>
        <p:spPr bwMode="auto">
          <a:xfrm>
            <a:off x="2267744" y="2256934"/>
            <a:ext cx="4248472" cy="1477305"/>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设置提醒服务收取最新一期目录通知（</a:t>
            </a:r>
            <a:r>
              <a:rPr kumimoji="0" lang="en-US" altLang="zh-CN"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New issue alert</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），最新优先出版文章通知</a:t>
            </a:r>
            <a:r>
              <a:rPr kumimoji="0" lang="en-US" sz="1800" b="0" i="0" u="none" strike="noStrike" kern="0" cap="none" spc="0" normalizeH="0" baseline="0" noProof="0" dirty="0">
                <a:ln>
                  <a:noFill/>
                </a:ln>
                <a:solidFill>
                  <a:srgbClr val="002147"/>
                </a:solidFill>
                <a:effectLst/>
                <a:uLnTx/>
                <a:uFillTx/>
                <a:latin typeface="Arial" pitchFamily="34" charset="0"/>
                <a:ea typeface="+mn-ea"/>
                <a:cs typeface="+mn-cs"/>
              </a:rPr>
              <a:t> </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a:t>
            </a:r>
            <a:r>
              <a:rPr kumimoji="0" lang="en-US" sz="1800" b="0" i="0" u="none" strike="noStrike" kern="0" cap="none" spc="0" normalizeH="0" baseline="0" noProof="0" dirty="0">
                <a:ln>
                  <a:noFill/>
                </a:ln>
                <a:solidFill>
                  <a:srgbClr val="002147"/>
                </a:solidFill>
                <a:effectLst/>
                <a:uLnTx/>
                <a:uFillTx/>
                <a:latin typeface="Arial" pitchFamily="34" charset="0"/>
                <a:ea typeface="+mn-ea"/>
                <a:cs typeface="+mn-cs"/>
              </a:rPr>
              <a:t>New advance articles</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）以及页面中文章变动通知</a:t>
            </a:r>
            <a:r>
              <a:rPr kumimoji="0" lang="en-US" sz="1800" b="0" i="0" u="none" strike="noStrike" kern="0" cap="none" spc="0" normalizeH="0" baseline="0" noProof="0" dirty="0">
                <a:ln>
                  <a:noFill/>
                </a:ln>
                <a:solidFill>
                  <a:srgbClr val="002147"/>
                </a:solidFill>
                <a:effectLst/>
                <a:uLnTx/>
                <a:uFillTx/>
                <a:latin typeface="Arial" pitchFamily="34" charset="0"/>
                <a:ea typeface="+mn-ea"/>
                <a:cs typeface="+mn-cs"/>
              </a:rPr>
              <a:t> </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a:t>
            </a:r>
            <a:r>
              <a:rPr kumimoji="0" lang="en-US" altLang="zh-CN"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Article </a:t>
            </a:r>
            <a:r>
              <a:rPr kumimoji="0" lang="en-US" sz="1800" b="0" i="0" u="none" strike="noStrike" kern="0" cap="none" spc="0" normalizeH="0" baseline="0" noProof="0" dirty="0">
                <a:ln>
                  <a:noFill/>
                </a:ln>
                <a:solidFill>
                  <a:srgbClr val="002147"/>
                </a:solidFill>
                <a:effectLst/>
                <a:uLnTx/>
                <a:uFillTx/>
                <a:latin typeface="Arial" pitchFamily="34" charset="0"/>
                <a:ea typeface="+mn-ea"/>
                <a:cs typeface="+mn-cs"/>
              </a:rPr>
              <a:t>activity alert)</a:t>
            </a:r>
          </a:p>
        </p:txBody>
      </p:sp>
      <p:pic>
        <p:nvPicPr>
          <p:cNvPr id="12" name="Picture 11"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3293226" y="6936163"/>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Placeholder 4" descr="Memory, Decision-Making, and the Ventromedial Prefrontal Cortex (vmPFC): The Roles of Subcallosal and Posterior Orbitofrontal Cortices in Monitoring and Control Processes | Cerebral Cortex | Oxford Academic"/>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185284"/>
            <a:ext cx="6813201" cy="15647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1385014" y="7059891"/>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3382716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600"/>
                                        <p:tgtEl>
                                          <p:spTgt spid="11"/>
                                        </p:tgtEl>
                                      </p:cBhvr>
                                    </p:animEffect>
                                  </p:childTnLst>
                                </p:cTn>
                              </p:par>
                            </p:childTnLst>
                          </p:cTn>
                        </p:par>
                        <p:par>
                          <p:cTn id="12" fill="hold">
                            <p:stCondLst>
                              <p:cond delay="1100"/>
                            </p:stCondLst>
                            <p:childTnLst>
                              <p:par>
                                <p:cTn id="13" presetID="0" presetClass="path" presetSubtype="0" accel="50000" decel="50000" fill="hold" nodeType="afterEffect">
                                  <p:stCondLst>
                                    <p:cond delay="3400"/>
                                  </p:stCondLst>
                                  <p:childTnLst>
                                    <p:animMotion origin="layout" path="M 2.5E-6 3.7037E-7 L 0.47847 -0.58218 " pathEditMode="relative" rAng="0" ptsTypes="AA">
                                      <p:cBhvr>
                                        <p:cTn id="14" dur="1200" fill="hold"/>
                                        <p:tgtEl>
                                          <p:spTgt spid="12"/>
                                        </p:tgtEl>
                                        <p:attrNameLst>
                                          <p:attrName>ppt_x</p:attrName>
                                          <p:attrName>ppt_y</p:attrName>
                                        </p:attrNameLst>
                                      </p:cBhvr>
                                      <p:rCtr x="23924" y="-29120"/>
                                    </p:animMotion>
                                  </p:childTnLst>
                                </p:cTn>
                              </p:par>
                            </p:childTnLst>
                          </p:cTn>
                        </p:par>
                        <p:par>
                          <p:cTn id="15" fill="hold">
                            <p:stCondLst>
                              <p:cond delay="5700"/>
                            </p:stCondLst>
                            <p:childTnLst>
                              <p:par>
                                <p:cTn id="16" presetID="10" presetClass="exit" presetSubtype="0" fill="hold" nodeType="afterEffect">
                                  <p:stCondLst>
                                    <p:cond delay="80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nodeType="withEffect">
                                  <p:stCondLst>
                                    <p:cond delay="8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 presetClass="exit" presetSubtype="0" fill="hold" grpId="1" nodeType="withEffect">
                                  <p:stCondLst>
                                    <p:cond delay="800"/>
                                  </p:stCondLst>
                                  <p:childTnLst>
                                    <p:set>
                                      <p:cBhvr>
                                        <p:cTn id="23" dur="1" fill="hold">
                                          <p:stCondLst>
                                            <p:cond delay="0"/>
                                          </p:stCondLst>
                                        </p:cTn>
                                        <p:tgtEl>
                                          <p:spTgt spid="7"/>
                                        </p:tgtEl>
                                        <p:attrNameLst>
                                          <p:attrName>style.visibility</p:attrName>
                                        </p:attrNameLst>
                                      </p:cBhvr>
                                      <p:to>
                                        <p:strVal val="hidden"/>
                                      </p:to>
                                    </p:set>
                                  </p:childTnLst>
                                </p:cTn>
                              </p:par>
                            </p:childTnLst>
                          </p:cTn>
                        </p:par>
                        <p:par>
                          <p:cTn id="24" fill="hold">
                            <p:stCondLst>
                              <p:cond delay="7000"/>
                            </p:stCondLst>
                            <p:childTnLst>
                              <p:par>
                                <p:cTn id="25" presetID="0" presetClass="path" presetSubtype="0" accel="50000" decel="50000" fill="hold" nodeType="afterEffect">
                                  <p:stCondLst>
                                    <p:cond delay="2600"/>
                                  </p:stCondLst>
                                  <p:childTnLst>
                                    <p:animMotion origin="layout" path="M 0.00104 -0.00255 L -0.02466 -0.53727 " pathEditMode="relative" rAng="0" ptsTypes="AA">
                                      <p:cBhvr>
                                        <p:cTn id="26" dur="1200" fill="hold"/>
                                        <p:tgtEl>
                                          <p:spTgt spid="14"/>
                                        </p:tgtEl>
                                        <p:attrNameLst>
                                          <p:attrName>ppt_x</p:attrName>
                                          <p:attrName>ppt_y</p:attrName>
                                        </p:attrNameLst>
                                      </p:cBhvr>
                                      <p:rCtr x="-1285" y="-26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Picture Placeholder 2"/>
          <p:cNvSpPr>
            <a:spLocks noGrp="1"/>
          </p:cNvSpPr>
          <p:nvPr>
            <p:ph type="pic" idx="1"/>
          </p:nvPr>
        </p:nvSpPr>
        <p:spPr/>
        <p:txBody>
          <a:bodyPr/>
          <a:lstStyle/>
          <a:p>
            <a:endParaRPr lang="zh-CN" altLang="en-US"/>
          </a:p>
        </p:txBody>
      </p:sp>
      <p:sp>
        <p:nvSpPr>
          <p:cNvPr id="4" name="Text Placeholder 3"/>
          <p:cNvSpPr>
            <a:spLocks noGrp="1"/>
          </p:cNvSpPr>
          <p:nvPr>
            <p:ph type="body" sz="half" idx="2"/>
          </p:nvPr>
        </p:nvSpPr>
        <p:spPr/>
        <p:txBody>
          <a:bodyPr/>
          <a:lstStyle/>
          <a:p>
            <a:endParaRPr lang="en-GB"/>
          </a:p>
        </p:txBody>
      </p:sp>
      <p:pic>
        <p:nvPicPr>
          <p:cNvPr id="5" name="Picture Placeholder 4" descr="Memory, Decision-Making, and the Ventromedial Prefrontal Cortex (vmPFC): The Roles of Subcallosal and Posterior Orbitofrontal Cortices in Monitoring and Control Processes | Cerebral Cortex | Oxford Academ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6" y="-99392"/>
            <a:ext cx="9152586" cy="652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535833" y="4136869"/>
            <a:ext cx="5928970" cy="923307"/>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牛津大学出版社提供每篇文章的在线访问次数，每篇文章的引用次数以及每篇文章的</a:t>
            </a:r>
            <a:r>
              <a:rPr kumimoji="0" lang="en-US" altLang="zh-CN" sz="1800" b="0" i="0" u="none" strike="noStrike" kern="0" cap="none" spc="0" normalizeH="0" baseline="0" noProof="0" dirty="0" err="1">
                <a:ln>
                  <a:noFill/>
                </a:ln>
                <a:solidFill>
                  <a:srgbClr val="002147"/>
                </a:solidFill>
                <a:effectLst/>
                <a:uLnTx/>
                <a:uFillTx/>
                <a:latin typeface="Arial" pitchFamily="34" charset="0"/>
                <a:ea typeface="黑体" panose="02010609060101010101" pitchFamily="49" charset="-122"/>
                <a:cs typeface="+mn-cs"/>
              </a:rPr>
              <a:t>Altmetric</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指数。您可以通过点击网页上的查看指标链接来访问这些信息。</a:t>
            </a:r>
            <a:endParaRPr kumimoji="0" lang="en-US"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pic>
        <p:nvPicPr>
          <p:cNvPr id="9" name="Picture 8"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7342565" y="6907493"/>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3491880" y="409660"/>
            <a:ext cx="3366812" cy="3524094"/>
          </a:xfrm>
          <a:prstGeom prst="rect">
            <a:avLst/>
          </a:prstGeom>
        </p:spPr>
      </p:pic>
      <p:sp>
        <p:nvSpPr>
          <p:cNvPr id="11" name="Rectangle 10"/>
          <p:cNvSpPr/>
          <p:nvPr/>
        </p:nvSpPr>
        <p:spPr>
          <a:xfrm>
            <a:off x="6858692" y="1124744"/>
            <a:ext cx="1529732" cy="72008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4547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par>
                          <p:cTn id="11" fill="hold">
                            <p:stCondLst>
                              <p:cond delay="700"/>
                            </p:stCondLst>
                            <p:childTnLst>
                              <p:par>
                                <p:cTn id="12" presetID="0" presetClass="path" presetSubtype="0" accel="50000" decel="50000" fill="hold" nodeType="afterEffect">
                                  <p:stCondLst>
                                    <p:cond delay="1400"/>
                                  </p:stCondLst>
                                  <p:childTnLst>
                                    <p:animMotion origin="layout" path="M 5.55556E-7 -2.96296E-6 L 0.02812 -0.79838 " pathEditMode="relative" rAng="0" ptsTypes="AA">
                                      <p:cBhvr>
                                        <p:cTn id="13" dur="700" fill="hold"/>
                                        <p:tgtEl>
                                          <p:spTgt spid="9"/>
                                        </p:tgtEl>
                                        <p:attrNameLst>
                                          <p:attrName>ppt_x</p:attrName>
                                          <p:attrName>ppt_y</p:attrName>
                                        </p:attrNameLst>
                                      </p:cBhvr>
                                      <p:rCtr x="1406" y="-39931"/>
                                    </p:animMotion>
                                  </p:childTnLst>
                                </p:cTn>
                              </p:par>
                              <p:par>
                                <p:cTn id="14" presetID="1" presetClass="exit" presetSubtype="0" fill="hold" grpId="1" nodeType="withEffect">
                                  <p:stCondLst>
                                    <p:cond delay="14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2800"/>
                            </p:stCondLst>
                            <p:childTnLst>
                              <p:par>
                                <p:cTn id="17" presetID="10" presetClass="entr" presetSubtype="0" fill="hold" nodeType="afterEffect">
                                  <p:stCondLst>
                                    <p:cond delay="16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xit" presetSubtype="0" fill="hold" nodeType="withEffect">
                                  <p:stCondLst>
                                    <p:cond delay="1600"/>
                                  </p:stCondLst>
                                  <p:childTnLst>
                                    <p:set>
                                      <p:cBhvr>
                                        <p:cTn id="21" dur="1" fill="hold">
                                          <p:stCondLst>
                                            <p:cond delay="0"/>
                                          </p:stCondLst>
                                        </p:cTn>
                                        <p:tgtEl>
                                          <p:spTgt spid="9"/>
                                        </p:tgtEl>
                                        <p:attrNameLst>
                                          <p:attrName>style.visibility</p:attrName>
                                        </p:attrNameLst>
                                      </p:cBhvr>
                                      <p:to>
                                        <p:strVal val="hidden"/>
                                      </p:to>
                                    </p:set>
                                  </p:childTnLst>
                                </p:cTn>
                              </p:par>
                              <p:par>
                                <p:cTn id="22" presetID="1" presetClass="exit" presetSubtype="0" fill="hold" grpId="1" nodeType="withEffect">
                                  <p:stCondLst>
                                    <p:cond delay="870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Picture Placeholder 2"/>
          <p:cNvSpPr>
            <a:spLocks noGrp="1"/>
          </p:cNvSpPr>
          <p:nvPr>
            <p:ph type="pic" idx="1"/>
          </p:nvPr>
        </p:nvSpPr>
        <p:spPr/>
        <p:txBody>
          <a:bodyPr/>
          <a:lstStyle/>
          <a:p>
            <a:endParaRPr lang="zh-CN" altLang="en-US"/>
          </a:p>
        </p:txBody>
      </p:sp>
      <p:sp>
        <p:nvSpPr>
          <p:cNvPr id="4" name="Text Placeholder 3"/>
          <p:cNvSpPr>
            <a:spLocks noGrp="1"/>
          </p:cNvSpPr>
          <p:nvPr>
            <p:ph type="body" sz="half" idx="2"/>
          </p:nvPr>
        </p:nvSpPr>
        <p:spPr/>
        <p:txBody>
          <a:bodyPr/>
          <a:lstStyle/>
          <a:p>
            <a:endParaRPr lang="en-GB"/>
          </a:p>
        </p:txBody>
      </p:sp>
      <p:pic>
        <p:nvPicPr>
          <p:cNvPr id="5" name="Picture Placeholder 4" descr="Memory, Decision-Making, and the Ventromedial Prefrontal Cortex (vmPFC): The Roles of Subcallosal and Posterior Orbitofrontal Cortices in Monitoring and Control Processes | Cerebral Cortex | Oxford Academ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6" y="-99392"/>
            <a:ext cx="9152586" cy="652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3491880" y="409660"/>
            <a:ext cx="3366812" cy="3524094"/>
          </a:xfrm>
          <a:prstGeom prst="rect">
            <a:avLst/>
          </a:prstGeom>
        </p:spPr>
      </p:pic>
      <p:pic>
        <p:nvPicPr>
          <p:cNvPr id="7" name="Picture 6"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46903">
            <a:off x="7356482" y="6731793"/>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7566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1.48148E-6 L -0.20764 -0.43681 " pathEditMode="relative" rAng="0" ptsTypes="AA">
                                      <p:cBhvr>
                                        <p:cTn id="6" dur="700" fill="hold"/>
                                        <p:tgtEl>
                                          <p:spTgt spid="7"/>
                                        </p:tgtEl>
                                        <p:attrNameLst>
                                          <p:attrName>ppt_x</p:attrName>
                                          <p:attrName>ppt_y</p:attrName>
                                        </p:attrNameLst>
                                      </p:cBhvr>
                                      <p:rCtr x="-10382" y="-2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Picture Placeholder 2"/>
          <p:cNvSpPr>
            <a:spLocks noGrp="1"/>
          </p:cNvSpPr>
          <p:nvPr>
            <p:ph type="pic" idx="1"/>
          </p:nvPr>
        </p:nvSpPr>
        <p:spPr/>
        <p:txBody>
          <a:bodyPr/>
          <a:lstStyle/>
          <a:p>
            <a:endParaRPr lang="zh-CN" altLang="en-US"/>
          </a:p>
        </p:txBody>
      </p:sp>
      <p:sp>
        <p:nvSpPr>
          <p:cNvPr id="4" name="Text Placeholder 3"/>
          <p:cNvSpPr>
            <a:spLocks noGrp="1"/>
          </p:cNvSpPr>
          <p:nvPr>
            <p:ph type="body" sz="half" idx="2"/>
          </p:nvPr>
        </p:nvSpPr>
        <p:spPr/>
        <p:txBody>
          <a:bodyPr/>
          <a:lstStyle/>
          <a:p>
            <a:endParaRPr lang="en-GB"/>
          </a:p>
        </p:txBody>
      </p:sp>
      <p:pic>
        <p:nvPicPr>
          <p:cNvPr id="6" name="Picture 5"/>
          <p:cNvPicPr>
            <a:picLocks noChangeAspect="1"/>
          </p:cNvPicPr>
          <p:nvPr/>
        </p:nvPicPr>
        <p:blipFill rotWithShape="1">
          <a:blip r:embed="rId3"/>
          <a:srcRect r="19963"/>
          <a:stretch/>
        </p:blipFill>
        <p:spPr>
          <a:xfrm>
            <a:off x="28693" y="0"/>
            <a:ext cx="9079811" cy="6381328"/>
          </a:xfrm>
          <a:prstGeom prst="rect">
            <a:avLst/>
          </a:prstGeom>
        </p:spPr>
      </p:pic>
    </p:spTree>
    <p:custDataLst>
      <p:tags r:id="rId1"/>
    </p:custDataLst>
    <p:extLst>
      <p:ext uri="{BB962C8B-B14F-4D97-AF65-F5344CB8AC3E}">
        <p14:creationId xmlns:p14="http://schemas.microsoft.com/office/powerpoint/2010/main" val="309074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Memory, Decision-Making, and the Ventromedial Prefrontal Cortex (</a:t>
            </a:r>
            <a:r>
              <a:rPr lang="en-GB" dirty="0" err="1"/>
              <a:t>vmPFC</a:t>
            </a:r>
            <a:r>
              <a:rPr lang="en-GB" dirty="0"/>
              <a:t>): The Roles of Subcallosal and Posterior Orbitofrontal Cortices in Monitoring and Control Processes | Cerebral Cortex | Oxford Academic</a:t>
            </a:r>
          </a:p>
        </p:txBody>
      </p:sp>
      <p:pic>
        <p:nvPicPr>
          <p:cNvPr id="5" name="Picture Placeholder 4" descr="Memory, Decision-Making, and the Ventromedial Prefrontal Cortex (vmPFC): The Roles of Subcallosal and Posterior Orbitofrontal Cortices in Monitoring and Control Processes | Cerebral Cortex | Oxford Academic"/>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8586" y="-99392"/>
            <a:ext cx="9152586" cy="6527282"/>
          </a:xfrm>
        </p:spPr>
      </p:pic>
      <p:sp>
        <p:nvSpPr>
          <p:cNvPr id="8" name="Text Box 5"/>
          <p:cNvSpPr txBox="1">
            <a:spLocks noChangeArrowheads="1"/>
          </p:cNvSpPr>
          <p:nvPr/>
        </p:nvSpPr>
        <p:spPr bwMode="auto">
          <a:xfrm>
            <a:off x="1835696" y="4221088"/>
            <a:ext cx="4392488" cy="369310"/>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点击左侧</a:t>
            </a:r>
            <a:r>
              <a:rPr kumimoji="0" lang="en-US" altLang="zh-CN"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Reference</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链接查看参考文献。</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pic>
        <p:nvPicPr>
          <p:cNvPr id="10" name="Picture 9"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3257223" y="6731793"/>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8185016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childTnLst>
                          </p:cTn>
                        </p:par>
                        <p:par>
                          <p:cTn id="8" fill="hold">
                            <p:stCondLst>
                              <p:cond delay="600"/>
                            </p:stCondLst>
                            <p:childTnLst>
                              <p:par>
                                <p:cTn id="9" presetID="0" presetClass="path" presetSubtype="0" accel="50000" decel="50000" fill="hold" nodeType="afterEffect">
                                  <p:stCondLst>
                                    <p:cond delay="2500"/>
                                  </p:stCondLst>
                                  <p:childTnLst>
                                    <p:animMotion origin="layout" path="M 1.94444E-6 1.48148E-6 L -0.29479 -0.21713 " pathEditMode="relative" rAng="0" ptsTypes="AA">
                                      <p:cBhvr>
                                        <p:cTn id="10" dur="1200" fill="hold"/>
                                        <p:tgtEl>
                                          <p:spTgt spid="10"/>
                                        </p:tgtEl>
                                        <p:attrNameLst>
                                          <p:attrName>ppt_x</p:attrName>
                                          <p:attrName>ppt_y</p:attrName>
                                        </p:attrNameLst>
                                      </p:cBhvr>
                                      <p:rCtr x="-14740" y="-10856"/>
                                    </p:animMotion>
                                  </p:childTnLst>
                                </p:cTn>
                              </p:par>
                              <p:par>
                                <p:cTn id="11" presetID="1" presetClass="exit" presetSubtype="0" fill="hold" grpId="1" nodeType="withEffect">
                                  <p:stCondLst>
                                    <p:cond delay="250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srcRect l="13330" r="5425"/>
          <a:stretch/>
        </p:blipFill>
        <p:spPr>
          <a:xfrm>
            <a:off x="-36512" y="0"/>
            <a:ext cx="9217024" cy="6381328"/>
          </a:xfrm>
          <a:prstGeom prst="rect">
            <a:avLst/>
          </a:prstGeom>
        </p:spPr>
      </p:pic>
      <p:sp>
        <p:nvSpPr>
          <p:cNvPr id="3" name="Text Box 5"/>
          <p:cNvSpPr txBox="1">
            <a:spLocks noChangeArrowheads="1"/>
          </p:cNvSpPr>
          <p:nvPr/>
        </p:nvSpPr>
        <p:spPr bwMode="auto">
          <a:xfrm>
            <a:off x="109737" y="1565421"/>
            <a:ext cx="2950095"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按期刊首字母顺序浏览期刊列表。</a:t>
            </a:r>
            <a:endParaRPr kumimoji="0" lang="en-US"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5" name="Rectangle 4"/>
          <p:cNvSpPr/>
          <p:nvPr/>
        </p:nvSpPr>
        <p:spPr>
          <a:xfrm>
            <a:off x="109737" y="987059"/>
            <a:ext cx="873899" cy="25807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109737" y="4077072"/>
            <a:ext cx="7918647" cy="216024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 Box 5"/>
          <p:cNvSpPr txBox="1">
            <a:spLocks noChangeArrowheads="1"/>
          </p:cNvSpPr>
          <p:nvPr/>
        </p:nvSpPr>
        <p:spPr bwMode="auto">
          <a:xfrm>
            <a:off x="109737" y="3286747"/>
            <a:ext cx="4174231"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图书馆员、作者、学协会、赞助商和广告商资源专区</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13" name="Rectangle 12"/>
          <p:cNvSpPr/>
          <p:nvPr/>
        </p:nvSpPr>
        <p:spPr>
          <a:xfrm>
            <a:off x="3271636" y="977328"/>
            <a:ext cx="648072" cy="25807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 Box 5"/>
          <p:cNvSpPr txBox="1">
            <a:spLocks noChangeArrowheads="1"/>
          </p:cNvSpPr>
          <p:nvPr/>
        </p:nvSpPr>
        <p:spPr bwMode="auto">
          <a:xfrm>
            <a:off x="4644008" y="1386408"/>
            <a:ext cx="3384376"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ts val="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在牛津期刊库所有期刊中进行快速检索</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15" name="Rectangle 14"/>
          <p:cNvSpPr/>
          <p:nvPr/>
        </p:nvSpPr>
        <p:spPr>
          <a:xfrm>
            <a:off x="5652120" y="977328"/>
            <a:ext cx="1872208" cy="25807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15"/>
          <p:cNvSpPr/>
          <p:nvPr/>
        </p:nvSpPr>
        <p:spPr>
          <a:xfrm>
            <a:off x="7524328" y="987059"/>
            <a:ext cx="720080" cy="24834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 Box 5"/>
          <p:cNvSpPr txBox="1">
            <a:spLocks noChangeArrowheads="1"/>
          </p:cNvSpPr>
          <p:nvPr/>
        </p:nvSpPr>
        <p:spPr bwMode="auto">
          <a:xfrm>
            <a:off x="5759624" y="1334576"/>
            <a:ext cx="3276872" cy="369310"/>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ts val="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高级检索链接</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18" name="Rectangle 17"/>
          <p:cNvSpPr/>
          <p:nvPr/>
        </p:nvSpPr>
        <p:spPr>
          <a:xfrm>
            <a:off x="4061491" y="1517034"/>
            <a:ext cx="4540724" cy="216024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Text Box 5"/>
          <p:cNvSpPr txBox="1">
            <a:spLocks noChangeArrowheads="1"/>
          </p:cNvSpPr>
          <p:nvPr/>
        </p:nvSpPr>
        <p:spPr bwMode="auto">
          <a:xfrm>
            <a:off x="4716016" y="3774917"/>
            <a:ext cx="3833055"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ts val="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了解牛津开放获取计划，</a:t>
            </a:r>
            <a:r>
              <a:rPr kumimoji="0" lang="en-US" altLang="zh-TW" sz="1800" b="0" i="0" u="none" strike="noStrike" kern="0" cap="none" spc="0" normalizeH="0" baseline="0" noProof="0" dirty="0" err="1">
                <a:ln>
                  <a:noFill/>
                </a:ln>
                <a:solidFill>
                  <a:srgbClr val="002147"/>
                </a:solidFill>
                <a:effectLst/>
                <a:uLnTx/>
                <a:uFillTx/>
                <a:latin typeface="Arial" pitchFamily="34" charset="0"/>
                <a:ea typeface="微軟正黑體" panose="020B0604030504040204" pitchFamily="34" charset="-120"/>
                <a:cs typeface="+mn-cs"/>
              </a:rPr>
              <a:t>Altmetric</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指数或者与</a:t>
            </a:r>
            <a:r>
              <a:rPr kumimoji="0" lang="en-US" altLang="zh-CN"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OUP</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合作</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Tree>
    <p:custDataLst>
      <p:tags r:id="rId1"/>
    </p:custDataLst>
    <p:extLst>
      <p:ext uri="{BB962C8B-B14F-4D97-AF65-F5344CB8AC3E}">
        <p14:creationId xmlns:p14="http://schemas.microsoft.com/office/powerpoint/2010/main" val="299258458"/>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600"/>
                                        <p:tgtEl>
                                          <p:spTgt spid="5"/>
                                        </p:tgtEl>
                                      </p:cBhvr>
                                    </p:animEffect>
                                  </p:childTnLst>
                                </p:cTn>
                              </p:par>
                            </p:childTnLst>
                          </p:cTn>
                        </p:par>
                        <p:par>
                          <p:cTn id="11" fill="hold">
                            <p:stCondLst>
                              <p:cond delay="600"/>
                            </p:stCondLst>
                            <p:childTnLst>
                              <p:par>
                                <p:cTn id="12" presetID="10" presetClass="entr" presetSubtype="0" fill="hold" grpId="0" nodeType="afterEffect">
                                  <p:stCondLst>
                                    <p:cond delay="1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600"/>
                                        <p:tgtEl>
                                          <p:spTgt spid="1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 presetClass="exit" presetSubtype="0" fill="hold" grpId="1" nodeType="withEffect">
                                  <p:stCondLst>
                                    <p:cond delay="150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1" nodeType="withEffect">
                                  <p:stCondLst>
                                    <p:cond delay="1500"/>
                                  </p:stCondLst>
                                  <p:childTnLst>
                                    <p:set>
                                      <p:cBhvr>
                                        <p:cTn id="24" dur="1" fill="hold">
                                          <p:stCondLst>
                                            <p:cond delay="0"/>
                                          </p:stCondLst>
                                        </p:cTn>
                                        <p:tgtEl>
                                          <p:spTgt spid="5"/>
                                        </p:tgtEl>
                                        <p:attrNameLst>
                                          <p:attrName>style.visibility</p:attrName>
                                        </p:attrNameLst>
                                      </p:cBhvr>
                                      <p:to>
                                        <p:strVal val="hidden"/>
                                      </p:to>
                                    </p:set>
                                  </p:childTnLst>
                                </p:cTn>
                              </p:par>
                            </p:childTnLst>
                          </p:cTn>
                        </p:par>
                        <p:par>
                          <p:cTn id="25" fill="hold">
                            <p:stCondLst>
                              <p:cond delay="2700"/>
                            </p:stCondLst>
                            <p:childTnLst>
                              <p:par>
                                <p:cTn id="26" presetID="10" presetClass="entr" presetSubtype="0" fill="hold" grpId="0" nodeType="afterEffect">
                                  <p:stCondLst>
                                    <p:cond delay="41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600"/>
                                        <p:tgtEl>
                                          <p:spTgt spid="14"/>
                                        </p:tgtEl>
                                      </p:cBhvr>
                                    </p:animEffect>
                                  </p:childTnLst>
                                </p:cTn>
                              </p:par>
                              <p:par>
                                <p:cTn id="29" presetID="10" presetClass="entr" presetSubtype="0" fill="hold" grpId="0" nodeType="withEffect">
                                  <p:stCondLst>
                                    <p:cond delay="41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 presetClass="exit" presetSubtype="0" fill="hold" grpId="1" nodeType="withEffect">
                                  <p:stCondLst>
                                    <p:cond delay="4100"/>
                                  </p:stCondLst>
                                  <p:childTnLst>
                                    <p:set>
                                      <p:cBhvr>
                                        <p:cTn id="33" dur="1" fill="hold">
                                          <p:stCondLst>
                                            <p:cond delay="0"/>
                                          </p:stCondLst>
                                        </p:cTn>
                                        <p:tgtEl>
                                          <p:spTgt spid="12"/>
                                        </p:tgtEl>
                                        <p:attrNameLst>
                                          <p:attrName>style.visibility</p:attrName>
                                        </p:attrNameLst>
                                      </p:cBhvr>
                                      <p:to>
                                        <p:strVal val="hidden"/>
                                      </p:to>
                                    </p:set>
                                  </p:childTnLst>
                                </p:cTn>
                              </p:par>
                              <p:par>
                                <p:cTn id="34" presetID="1" presetClass="exit" presetSubtype="0" fill="hold" grpId="1" nodeType="withEffect">
                                  <p:stCondLst>
                                    <p:cond delay="4100"/>
                                  </p:stCondLst>
                                  <p:childTnLst>
                                    <p:set>
                                      <p:cBhvr>
                                        <p:cTn id="35" dur="1" fill="hold">
                                          <p:stCondLst>
                                            <p:cond delay="0"/>
                                          </p:stCondLst>
                                        </p:cTn>
                                        <p:tgtEl>
                                          <p:spTgt spid="11"/>
                                        </p:tgtEl>
                                        <p:attrNameLst>
                                          <p:attrName>style.visibility</p:attrName>
                                        </p:attrNameLst>
                                      </p:cBhvr>
                                      <p:to>
                                        <p:strVal val="hidden"/>
                                      </p:to>
                                    </p:set>
                                  </p:childTnLst>
                                </p:cTn>
                              </p:par>
                              <p:par>
                                <p:cTn id="36" presetID="1" presetClass="exit" presetSubtype="0" fill="hold" grpId="1" nodeType="withEffect">
                                  <p:stCondLst>
                                    <p:cond delay="4100"/>
                                  </p:stCondLst>
                                  <p:childTnLst>
                                    <p:set>
                                      <p:cBhvr>
                                        <p:cTn id="37" dur="1" fill="hold">
                                          <p:stCondLst>
                                            <p:cond delay="0"/>
                                          </p:stCondLst>
                                        </p:cTn>
                                        <p:tgtEl>
                                          <p:spTgt spid="13"/>
                                        </p:tgtEl>
                                        <p:attrNameLst>
                                          <p:attrName>style.visibility</p:attrName>
                                        </p:attrNameLst>
                                      </p:cBhvr>
                                      <p:to>
                                        <p:strVal val="hidden"/>
                                      </p:to>
                                    </p:set>
                                  </p:childTnLst>
                                </p:cTn>
                              </p:par>
                            </p:childTnLst>
                          </p:cTn>
                        </p:par>
                        <p:par>
                          <p:cTn id="38" fill="hold">
                            <p:stCondLst>
                              <p:cond delay="7400"/>
                            </p:stCondLst>
                            <p:childTnLst>
                              <p:par>
                                <p:cTn id="39" presetID="10" presetClass="entr" presetSubtype="0" fill="hold" grpId="0" nodeType="afterEffect">
                                  <p:stCondLst>
                                    <p:cond delay="25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25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600"/>
                                        <p:tgtEl>
                                          <p:spTgt spid="17"/>
                                        </p:tgtEl>
                                      </p:cBhvr>
                                    </p:animEffect>
                                  </p:childTnLst>
                                </p:cTn>
                              </p:par>
                              <p:par>
                                <p:cTn id="45" presetID="1" presetClass="exit" presetSubtype="0" fill="hold" grpId="1" nodeType="withEffect">
                                  <p:stCondLst>
                                    <p:cond delay="250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2500"/>
                                  </p:stCondLst>
                                  <p:childTnLst>
                                    <p:set>
                                      <p:cBhvr>
                                        <p:cTn id="48" dur="1" fill="hold">
                                          <p:stCondLst>
                                            <p:cond delay="0"/>
                                          </p:stCondLst>
                                        </p:cTn>
                                        <p:tgtEl>
                                          <p:spTgt spid="15"/>
                                        </p:tgtEl>
                                        <p:attrNameLst>
                                          <p:attrName>style.visibility</p:attrName>
                                        </p:attrNameLst>
                                      </p:cBhvr>
                                      <p:to>
                                        <p:strVal val="hidden"/>
                                      </p:to>
                                    </p:set>
                                  </p:childTnLst>
                                </p:cTn>
                              </p:par>
                            </p:childTnLst>
                          </p:cTn>
                        </p:par>
                        <p:par>
                          <p:cTn id="49" fill="hold">
                            <p:stCondLst>
                              <p:cond delay="10500"/>
                            </p:stCondLst>
                            <p:childTnLst>
                              <p:par>
                                <p:cTn id="50" presetID="10" presetClass="entr" presetSubtype="0" fill="hold" grpId="0" nodeType="afterEffect">
                                  <p:stCondLst>
                                    <p:cond delay="33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330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600"/>
                                        <p:tgtEl>
                                          <p:spTgt spid="19"/>
                                        </p:tgtEl>
                                      </p:cBhvr>
                                    </p:animEffect>
                                  </p:childTnLst>
                                </p:cTn>
                              </p:par>
                              <p:par>
                                <p:cTn id="56" presetID="1" presetClass="exit" presetSubtype="0" fill="hold" grpId="1" nodeType="withEffect">
                                  <p:stCondLst>
                                    <p:cond delay="3300"/>
                                  </p:stCondLst>
                                  <p:childTnLst>
                                    <p:set>
                                      <p:cBhvr>
                                        <p:cTn id="57" dur="1" fill="hold">
                                          <p:stCondLst>
                                            <p:cond delay="0"/>
                                          </p:stCondLst>
                                        </p:cTn>
                                        <p:tgtEl>
                                          <p:spTgt spid="17"/>
                                        </p:tgtEl>
                                        <p:attrNameLst>
                                          <p:attrName>style.visibility</p:attrName>
                                        </p:attrNameLst>
                                      </p:cBhvr>
                                      <p:to>
                                        <p:strVal val="hidden"/>
                                      </p:to>
                                    </p:set>
                                  </p:childTnLst>
                                </p:cTn>
                              </p:par>
                              <p:par>
                                <p:cTn id="58" presetID="1" presetClass="exit" presetSubtype="0" fill="hold" grpId="2" nodeType="withEffect">
                                  <p:stCondLst>
                                    <p:cond delay="3300"/>
                                  </p:stCondLst>
                                  <p:childTnLst>
                                    <p:set>
                                      <p:cBhvr>
                                        <p:cTn id="59" dur="1" fill="hold">
                                          <p:stCondLst>
                                            <p:cond delay="0"/>
                                          </p:stCondLst>
                                        </p:cTn>
                                        <p:tgtEl>
                                          <p:spTgt spid="17"/>
                                        </p:tgtEl>
                                        <p:attrNameLst>
                                          <p:attrName>style.visibility</p:attrName>
                                        </p:attrNameLst>
                                      </p:cBhvr>
                                      <p:to>
                                        <p:strVal val="hidden"/>
                                      </p:to>
                                    </p:set>
                                  </p:childTnLst>
                                </p:cTn>
                              </p:par>
                              <p:par>
                                <p:cTn id="60" presetID="1" presetClass="exit" presetSubtype="0" fill="hold" grpId="1" nodeType="withEffect">
                                  <p:stCondLst>
                                    <p:cond delay="3300"/>
                                  </p:stCondLst>
                                  <p:childTnLst>
                                    <p:set>
                                      <p:cBhvr>
                                        <p:cTn id="61"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7" grpId="2"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Memory, Decision-Making, and the Ventromedial Prefrontal Cortex (vmPFC): The Roles of Subcallosal and Posterior Orbitofrontal Cortices in Monitoring and Control Processes | Cerebral Cortex | Oxford Academic</a:t>
            </a:r>
          </a:p>
        </p:txBody>
      </p:sp>
      <p:pic>
        <p:nvPicPr>
          <p:cNvPr id="5" name="Picture Placeholder 4" descr="Memory, Decision-Making, and the Ventromedial Prefrontal Cortex (vmPFC): The Roles of Subcallosal and Posterior Orbitofrontal Cortices in Monitoring and Control Processes | Cerebral Cortex | Oxford Academic"/>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33400" y="0"/>
            <a:ext cx="9134359" cy="5877272"/>
          </a:xfrm>
        </p:spPr>
      </p:pic>
      <p:sp>
        <p:nvSpPr>
          <p:cNvPr id="6" name="Text Box 5"/>
          <p:cNvSpPr txBox="1">
            <a:spLocks noChangeArrowheads="1"/>
          </p:cNvSpPr>
          <p:nvPr/>
        </p:nvSpPr>
        <p:spPr bwMode="auto">
          <a:xfrm>
            <a:off x="3635896" y="1484784"/>
            <a:ext cx="5040560" cy="369310"/>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使用提供的链接进一步查找阅读材料。</a:t>
            </a:r>
            <a:endParaRPr kumimoji="0" lang="en-US"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7" name="Rectangle 6"/>
          <p:cNvSpPr/>
          <p:nvPr/>
        </p:nvSpPr>
        <p:spPr>
          <a:xfrm>
            <a:off x="2051720" y="1196752"/>
            <a:ext cx="2808312" cy="14401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00115442"/>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Journals | Oxford Academic</a:t>
            </a:r>
          </a:p>
        </p:txBody>
      </p:sp>
      <p:pic>
        <p:nvPicPr>
          <p:cNvPr id="5" name="Picture Placeholder 4" descr="Journals | Oxford Academic"/>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7640" y="0"/>
            <a:ext cx="9136360" cy="6353208"/>
          </a:xfrm>
        </p:spPr>
      </p:pic>
      <p:sp>
        <p:nvSpPr>
          <p:cNvPr id="6" name="Text Box 5"/>
          <p:cNvSpPr txBox="1">
            <a:spLocks noChangeArrowheads="1"/>
          </p:cNvSpPr>
          <p:nvPr/>
        </p:nvSpPr>
        <p:spPr bwMode="auto">
          <a:xfrm>
            <a:off x="5508104" y="1233636"/>
            <a:ext cx="3312368"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还可使用高级检索功能进行检索。</a:t>
            </a:r>
            <a:endParaRPr kumimoji="0" lang="en-US"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pic>
        <p:nvPicPr>
          <p:cNvPr id="7" name="Picture 6"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3257223" y="6731793"/>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15682992"/>
      </p:ext>
    </p:extLst>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childTnLst>
                                </p:cTn>
                              </p:par>
                            </p:childTnLst>
                          </p:cTn>
                        </p:par>
                        <p:par>
                          <p:cTn id="8" fill="hold">
                            <p:stCondLst>
                              <p:cond delay="600"/>
                            </p:stCondLst>
                            <p:childTnLst>
                              <p:par>
                                <p:cTn id="9" presetID="0" presetClass="path" presetSubtype="0" accel="50000" decel="50000" fill="hold" nodeType="afterEffect">
                                  <p:stCondLst>
                                    <p:cond delay="2400"/>
                                  </p:stCondLst>
                                  <p:childTnLst>
                                    <p:animMotion origin="layout" path="M 0.41736 -0.02107 L 0.57135 -0.86736 " pathEditMode="relative" rAng="0" ptsTypes="AA">
                                      <p:cBhvr>
                                        <p:cTn id="10" dur="1200" fill="hold"/>
                                        <p:tgtEl>
                                          <p:spTgt spid="7"/>
                                        </p:tgtEl>
                                        <p:attrNameLst>
                                          <p:attrName>ppt_x</p:attrName>
                                          <p:attrName>ppt_y</p:attrName>
                                        </p:attrNameLst>
                                      </p:cBhvr>
                                      <p:rCtr x="7691" y="-4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0237" r="11014"/>
          <a:stretch/>
        </p:blipFill>
        <p:spPr>
          <a:xfrm>
            <a:off x="77888" y="-99392"/>
            <a:ext cx="9066112" cy="6547497"/>
          </a:xfrm>
          <a:prstGeom prst="rect">
            <a:avLst/>
          </a:prstGeom>
        </p:spPr>
      </p:pic>
      <p:sp>
        <p:nvSpPr>
          <p:cNvPr id="9" name="Text Box 5"/>
          <p:cNvSpPr txBox="1">
            <a:spLocks noChangeArrowheads="1"/>
          </p:cNvSpPr>
          <p:nvPr/>
        </p:nvSpPr>
        <p:spPr bwMode="auto">
          <a:xfrm>
            <a:off x="4555670" y="3026736"/>
            <a:ext cx="4104456" cy="923307"/>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ts val="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通过左侧菜单栏根据需要构建布尔逻辑运算符，或者根据期刊、文章类型等筛选。</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2" name="Rectangle 1"/>
          <p:cNvSpPr/>
          <p:nvPr/>
        </p:nvSpPr>
        <p:spPr>
          <a:xfrm>
            <a:off x="77889" y="1484784"/>
            <a:ext cx="1613792" cy="468052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62371997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 presetClass="exit" presetSubtype="0" fill="hold" grpId="1" nodeType="withEffect">
                                  <p:stCondLst>
                                    <p:cond delay="240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Picture Placeholder 2"/>
          <p:cNvSpPr>
            <a:spLocks noGrp="1"/>
          </p:cNvSpPr>
          <p:nvPr>
            <p:ph type="pic" idx="1"/>
          </p:nvPr>
        </p:nvSpPr>
        <p:spPr/>
        <p:txBody>
          <a:bodyPr/>
          <a:lstStyle/>
          <a:p>
            <a:endParaRPr lang="zh-CN" altLang="en-US"/>
          </a:p>
        </p:txBody>
      </p:sp>
      <p:sp>
        <p:nvSpPr>
          <p:cNvPr id="4" name="Text Placeholder 3"/>
          <p:cNvSpPr>
            <a:spLocks noGrp="1"/>
          </p:cNvSpPr>
          <p:nvPr>
            <p:ph type="body" sz="half" idx="2"/>
          </p:nvPr>
        </p:nvSpPr>
        <p:spPr/>
        <p:txBody>
          <a:bodyPr/>
          <a:lstStyle/>
          <a:p>
            <a:endParaRPr lang="en-GB"/>
          </a:p>
        </p:txBody>
      </p:sp>
      <p:pic>
        <p:nvPicPr>
          <p:cNvPr id="5" name="Picture 4"/>
          <p:cNvPicPr>
            <a:picLocks noChangeAspect="1"/>
          </p:cNvPicPr>
          <p:nvPr/>
        </p:nvPicPr>
        <p:blipFill rotWithShape="1">
          <a:blip r:embed="rId4"/>
          <a:srcRect l="10237" r="11014"/>
          <a:stretch/>
        </p:blipFill>
        <p:spPr>
          <a:xfrm>
            <a:off x="65678" y="-18389"/>
            <a:ext cx="9066112" cy="6547497"/>
          </a:xfrm>
          <a:prstGeom prst="rect">
            <a:avLst/>
          </a:prstGeom>
        </p:spPr>
      </p:pic>
      <p:sp>
        <p:nvSpPr>
          <p:cNvPr id="6" name="Text Box 7"/>
          <p:cNvSpPr txBox="1">
            <a:spLocks noChangeArrowheads="1"/>
          </p:cNvSpPr>
          <p:nvPr/>
        </p:nvSpPr>
        <p:spPr bwMode="auto">
          <a:xfrm>
            <a:off x="179512" y="3501008"/>
            <a:ext cx="2856380" cy="24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165" rtl="0" eaLnBrk="1" fontAlgn="auto" latinLnBrk="0" hangingPunct="1">
              <a:lnSpc>
                <a:spcPct val="100000"/>
              </a:lnSpc>
              <a:spcBef>
                <a:spcPct val="5000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charset="0"/>
                <a:ea typeface="+mn-ea"/>
                <a:cs typeface="+mn-cs"/>
              </a:rPr>
              <a:t>2015</a:t>
            </a:r>
          </a:p>
        </p:txBody>
      </p:sp>
      <p:sp>
        <p:nvSpPr>
          <p:cNvPr id="7" name="Text Box 7"/>
          <p:cNvSpPr txBox="1">
            <a:spLocks noChangeArrowheads="1"/>
          </p:cNvSpPr>
          <p:nvPr/>
        </p:nvSpPr>
        <p:spPr bwMode="auto">
          <a:xfrm>
            <a:off x="179512" y="3795717"/>
            <a:ext cx="285638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165" rtl="0" eaLnBrk="1" fontAlgn="auto" latinLnBrk="0" hangingPunct="1">
              <a:lnSpc>
                <a:spcPct val="100000"/>
              </a:lnSpc>
              <a:spcBef>
                <a:spcPct val="5000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charset="0"/>
                <a:ea typeface="+mn-ea"/>
                <a:cs typeface="+mn-cs"/>
              </a:rPr>
              <a:t>38</a:t>
            </a:r>
          </a:p>
          <a:p>
            <a:pPr marL="0" marR="0" lvl="0" indent="0" algn="l" defTabSz="914165" rtl="0" eaLnBrk="1" fontAlgn="auto" latinLnBrk="0" hangingPunct="1">
              <a:lnSpc>
                <a:spcPct val="100000"/>
              </a:lnSpc>
              <a:spcBef>
                <a:spcPct val="5000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Arial" charset="0"/>
              <a:ea typeface="+mn-ea"/>
              <a:cs typeface="+mn-cs"/>
            </a:endParaRPr>
          </a:p>
        </p:txBody>
      </p:sp>
      <p:sp>
        <p:nvSpPr>
          <p:cNvPr id="8" name="Text Box 7"/>
          <p:cNvSpPr txBox="1">
            <a:spLocks noChangeArrowheads="1"/>
          </p:cNvSpPr>
          <p:nvPr/>
        </p:nvSpPr>
        <p:spPr bwMode="auto">
          <a:xfrm>
            <a:off x="179512" y="4080410"/>
            <a:ext cx="285638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165" rtl="0" eaLnBrk="1" fontAlgn="auto" latinLnBrk="0" hangingPunct="1">
              <a:lnSpc>
                <a:spcPct val="100000"/>
              </a:lnSpc>
              <a:spcBef>
                <a:spcPct val="5000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charset="0"/>
                <a:ea typeface="+mn-ea"/>
                <a:cs typeface="+mn-cs"/>
              </a:rPr>
              <a:t>3</a:t>
            </a:r>
          </a:p>
          <a:p>
            <a:pPr marL="0" marR="0" lvl="0" indent="0" algn="l" defTabSz="914165" rtl="0" eaLnBrk="1" fontAlgn="auto" latinLnBrk="0" hangingPunct="1">
              <a:lnSpc>
                <a:spcPct val="100000"/>
              </a:lnSpc>
              <a:spcBef>
                <a:spcPct val="5000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Arial" charset="0"/>
              <a:ea typeface="+mn-ea"/>
              <a:cs typeface="+mn-cs"/>
            </a:endParaRPr>
          </a:p>
        </p:txBody>
      </p:sp>
      <p:sp>
        <p:nvSpPr>
          <p:cNvPr id="9" name="Text Box 7"/>
          <p:cNvSpPr txBox="1">
            <a:spLocks noChangeArrowheads="1"/>
          </p:cNvSpPr>
          <p:nvPr/>
        </p:nvSpPr>
        <p:spPr bwMode="auto">
          <a:xfrm>
            <a:off x="179512" y="4379179"/>
            <a:ext cx="285638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165" rtl="0" eaLnBrk="1" fontAlgn="auto" latinLnBrk="0" hangingPunct="1">
              <a:lnSpc>
                <a:spcPct val="100000"/>
              </a:lnSpc>
              <a:spcBef>
                <a:spcPct val="5000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charset="0"/>
                <a:ea typeface="+mn-ea"/>
                <a:cs typeface="+mn-cs"/>
              </a:rPr>
              <a:t>313</a:t>
            </a:r>
          </a:p>
          <a:p>
            <a:pPr marL="0" marR="0" lvl="0" indent="0" algn="l" defTabSz="914165" rtl="0" eaLnBrk="1" fontAlgn="auto" latinLnBrk="0" hangingPunct="1">
              <a:lnSpc>
                <a:spcPct val="100000"/>
              </a:lnSpc>
              <a:spcBef>
                <a:spcPct val="5000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Arial" charset="0"/>
              <a:ea typeface="+mn-ea"/>
              <a:cs typeface="+mn-cs"/>
            </a:endParaRPr>
          </a:p>
        </p:txBody>
      </p:sp>
      <p:pic>
        <p:nvPicPr>
          <p:cNvPr id="10" name="Picture 9"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46903">
            <a:off x="3257223" y="6731793"/>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51520" y="3268148"/>
            <a:ext cx="1152128" cy="14401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solidFill>
                    <a:sysClr val="windowText" lastClr="000000"/>
                  </a:solidFill>
                </a:ln>
                <a:solidFill>
                  <a:sysClr val="windowText" lastClr="000000"/>
                </a:solidFill>
                <a:effectLst/>
                <a:uLnTx/>
                <a:uFillTx/>
                <a:latin typeface="Arial"/>
                <a:ea typeface="+mn-ea"/>
                <a:cs typeface="+mn-cs"/>
              </a:rPr>
              <a:t>Oxford Art Journal</a:t>
            </a:r>
            <a:endParaRPr kumimoji="0" lang="en-GB" sz="900" b="0" i="0" u="none" strike="noStrike" kern="1200" cap="none" spc="0" normalizeH="0" baseline="0" noProof="0" dirty="0">
              <a:ln>
                <a:solidFill>
                  <a:sysClr val="windowText" lastClr="000000"/>
                </a:solidFill>
              </a:ln>
              <a:solidFill>
                <a:sysClr val="windowText" lastClr="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6612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12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10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6"/>
                                        </p:tgtEl>
                                        <p:attrNameLst>
                                          <p:attrName>fillcolor</p:attrName>
                                        </p:attrNameLst>
                                      </p:cBhvr>
                                      <p:tavLst>
                                        <p:tav tm="0">
                                          <p:val>
                                            <p:clrVal>
                                              <a:schemeClr val="accent2"/>
                                            </p:clrVal>
                                          </p:val>
                                        </p:tav>
                                        <p:tav tm="50000">
                                          <p:val>
                                            <p:clrVal>
                                              <a:schemeClr val="hlink"/>
                                            </p:clrVal>
                                          </p:val>
                                        </p:tav>
                                      </p:tavLst>
                                    </p:anim>
                                    <p:set>
                                      <p:cBhvr>
                                        <p:cTn id="9" dur="1000"/>
                                        <p:tgtEl>
                                          <p:spTgt spid="6"/>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0" fill="hold">
                            <p:stCondLst>
                              <p:cond delay="1360"/>
                            </p:stCondLst>
                            <p:childTnLst>
                              <p:par>
                                <p:cTn id="11" presetID="27" presetClass="entr" presetSubtype="0" fill="hold" grpId="0" nodeType="afterEffect">
                                  <p:stCondLst>
                                    <p:cond delay="0"/>
                                  </p:stCondLst>
                                  <p:iterate type="lt">
                                    <p:tmPct val="12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10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1000"/>
                                        <p:tgtEl>
                                          <p:spTgt spid="7"/>
                                        </p:tgtEl>
                                        <p:attrNameLst>
                                          <p:attrName>fillcolor</p:attrName>
                                        </p:attrNameLst>
                                      </p:cBhvr>
                                      <p:tavLst>
                                        <p:tav tm="0">
                                          <p:val>
                                            <p:clrVal>
                                              <a:schemeClr val="accent2"/>
                                            </p:clrVal>
                                          </p:val>
                                        </p:tav>
                                        <p:tav tm="50000">
                                          <p:val>
                                            <p:clrVal>
                                              <a:schemeClr val="hlink"/>
                                            </p:clrVal>
                                          </p:val>
                                        </p:tav>
                                      </p:tavLst>
                                    </p:anim>
                                    <p:set>
                                      <p:cBhvr>
                                        <p:cTn id="15" dur="1000"/>
                                        <p:tgtEl>
                                          <p:spTgt spid="7"/>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par>
                          <p:cTn id="16" fill="hold">
                            <p:stCondLst>
                              <p:cond delay="2480"/>
                            </p:stCondLst>
                            <p:childTnLst>
                              <p:par>
                                <p:cTn id="17" presetID="27" presetClass="entr" presetSubtype="0" fill="hold" grpId="0" nodeType="afterEffect">
                                  <p:stCondLst>
                                    <p:cond delay="0"/>
                                  </p:stCondLst>
                                  <p:iterate type="lt">
                                    <p:tmPct val="12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10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1000"/>
                                        <p:tgtEl>
                                          <p:spTgt spid="8"/>
                                        </p:tgtEl>
                                        <p:attrNameLst>
                                          <p:attrName>fillcolor</p:attrName>
                                        </p:attrNameLst>
                                      </p:cBhvr>
                                      <p:tavLst>
                                        <p:tav tm="0">
                                          <p:val>
                                            <p:clrVal>
                                              <a:schemeClr val="accent2"/>
                                            </p:clrVal>
                                          </p:val>
                                        </p:tav>
                                        <p:tav tm="50000">
                                          <p:val>
                                            <p:clrVal>
                                              <a:schemeClr val="hlink"/>
                                            </p:clrVal>
                                          </p:val>
                                        </p:tav>
                                      </p:tavLst>
                                    </p:anim>
                                    <p:set>
                                      <p:cBhvr>
                                        <p:cTn id="21" dur="1000"/>
                                        <p:tgtEl>
                                          <p:spTgt spid="8"/>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par>
                          <p:cTn id="22" fill="hold">
                            <p:stCondLst>
                              <p:cond delay="3480"/>
                            </p:stCondLst>
                            <p:childTnLst>
                              <p:par>
                                <p:cTn id="23" presetID="27" presetClass="entr" presetSubtype="0" fill="hold" grpId="0" nodeType="afterEffect">
                                  <p:stCondLst>
                                    <p:cond delay="0"/>
                                  </p:stCondLst>
                                  <p:iterate type="lt">
                                    <p:tmPct val="12000"/>
                                  </p:iterate>
                                  <p:childTnLst>
                                    <p:set>
                                      <p:cBhvr>
                                        <p:cTn id="24" dur="1" fill="hold">
                                          <p:stCondLst>
                                            <p:cond delay="0"/>
                                          </p:stCondLst>
                                        </p:cTn>
                                        <p:tgtEl>
                                          <p:spTgt spid="9"/>
                                        </p:tgtEl>
                                        <p:attrNameLst>
                                          <p:attrName>style.visibility</p:attrName>
                                        </p:attrNameLst>
                                      </p:cBhvr>
                                      <p:to>
                                        <p:strVal val="visible"/>
                                      </p:to>
                                    </p:set>
                                    <p:anim calcmode="discrete" valueType="clr">
                                      <p:cBhvr override="childStyle">
                                        <p:cTn id="25" dur="10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6" dur="1000"/>
                                        <p:tgtEl>
                                          <p:spTgt spid="9"/>
                                        </p:tgtEl>
                                        <p:attrNameLst>
                                          <p:attrName>fillcolor</p:attrName>
                                        </p:attrNameLst>
                                      </p:cBhvr>
                                      <p:tavLst>
                                        <p:tav tm="0">
                                          <p:val>
                                            <p:clrVal>
                                              <a:schemeClr val="accent2"/>
                                            </p:clrVal>
                                          </p:val>
                                        </p:tav>
                                        <p:tav tm="50000">
                                          <p:val>
                                            <p:clrVal>
                                              <a:schemeClr val="hlink"/>
                                            </p:clrVal>
                                          </p:val>
                                        </p:tav>
                                      </p:tavLst>
                                    </p:anim>
                                    <p:set>
                                      <p:cBhvr>
                                        <p:cTn id="27" dur="1000"/>
                                        <p:tgtEl>
                                          <p:spTgt spid="9"/>
                                        </p:tgtEl>
                                        <p:attrNameLst>
                                          <p:attrName>fill.type</p:attrName>
                                        </p:attrNameLst>
                                      </p:cBhvr>
                                      <p:to>
                                        <p:strVal val="solid"/>
                                      </p:to>
                                    </p:set>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par>
                          <p:cTn id="28" fill="hold">
                            <p:stCondLst>
                              <p:cond delay="4720"/>
                            </p:stCondLst>
                            <p:childTnLst>
                              <p:par>
                                <p:cTn id="29" presetID="0" presetClass="path" presetSubtype="0" accel="50000" decel="50000" fill="hold" nodeType="afterEffect">
                                  <p:stCondLst>
                                    <p:cond delay="0"/>
                                  </p:stCondLst>
                                  <p:childTnLst>
                                    <p:animMotion origin="layout" path="M 1.94444E-6 1.48148E-6 L -0.31059 -0.28033 " pathEditMode="relative" rAng="0" ptsTypes="AA">
                                      <p:cBhvr>
                                        <p:cTn id="30" dur="1200" fill="hold"/>
                                        <p:tgtEl>
                                          <p:spTgt spid="10"/>
                                        </p:tgtEl>
                                        <p:attrNameLst>
                                          <p:attrName>ppt_x</p:attrName>
                                          <p:attrName>ppt_y</p:attrName>
                                        </p:attrNameLst>
                                      </p:cBhvr>
                                      <p:rCtr x="-15538" y="-1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3"/>
          </p:nvPr>
        </p:nvSpPr>
        <p:spPr/>
        <p:txBody>
          <a:bodyPr/>
          <a:lstStyle/>
          <a:p>
            <a:endParaRPr lang="en-GB"/>
          </a:p>
        </p:txBody>
      </p:sp>
      <p:sp>
        <p:nvSpPr>
          <p:cNvPr id="4" name="Text Placeholder 3"/>
          <p:cNvSpPr>
            <a:spLocks noGrp="1"/>
          </p:cNvSpPr>
          <p:nvPr>
            <p:ph type="body" sz="quarter" idx="14"/>
          </p:nvPr>
        </p:nvSpPr>
        <p:spPr/>
        <p:txBody>
          <a:bodyPr/>
          <a:lstStyle/>
          <a:p>
            <a:endParaRPr lang="en-GB"/>
          </a:p>
        </p:txBody>
      </p:sp>
      <p:pic>
        <p:nvPicPr>
          <p:cNvPr id="5" name="Picture Placeholder 4" descr="Search Results | Journals | Oxford Academ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2725" y="-23394"/>
            <a:ext cx="9110039" cy="5756650"/>
          </a:xfrm>
          <a:prstGeom prst="rect">
            <a:avLst/>
          </a:prstGeom>
        </p:spPr>
      </p:pic>
      <p:pic>
        <p:nvPicPr>
          <p:cNvPr id="6" name="Picture 5"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3257223" y="6731793"/>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9211999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41736 -0.02107 L 0.15399 -0.59421 " pathEditMode="relative" rAng="0" ptsTypes="AA">
                                      <p:cBhvr>
                                        <p:cTn id="6" dur="1200" fill="hold"/>
                                        <p:tgtEl>
                                          <p:spTgt spid="6"/>
                                        </p:tgtEl>
                                        <p:attrNameLst>
                                          <p:attrName>ppt_x</p:attrName>
                                          <p:attrName>ppt_y</p:attrName>
                                        </p:attrNameLst>
                                      </p:cBhvr>
                                      <p:rCtr x="-13177" y="-28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3"/>
          </p:nvPr>
        </p:nvSpPr>
        <p:spPr/>
        <p:txBody>
          <a:bodyPr/>
          <a:lstStyle/>
          <a:p>
            <a:endParaRPr lang="en-GB"/>
          </a:p>
        </p:txBody>
      </p:sp>
      <p:sp>
        <p:nvSpPr>
          <p:cNvPr id="4" name="Text Placeholder 3"/>
          <p:cNvSpPr>
            <a:spLocks noGrp="1"/>
          </p:cNvSpPr>
          <p:nvPr>
            <p:ph type="body" sz="quarter" idx="14"/>
          </p:nvPr>
        </p:nvSpPr>
        <p:spPr/>
        <p:txBody>
          <a:bodyPr/>
          <a:lstStyle/>
          <a:p>
            <a:endParaRPr lang="en-GB"/>
          </a:p>
        </p:txBody>
      </p:sp>
      <p:pic>
        <p:nvPicPr>
          <p:cNvPr id="6" name="Picture Placeholder 4" descr="Artist as Lover: Rereading Ingres's Raphael and the Fornarina | Oxford Art Journal | Oxford Academ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4347" y="0"/>
            <a:ext cx="9046835" cy="6309320"/>
          </a:xfrm>
          <a:prstGeom prst="rect">
            <a:avLst/>
          </a:prstGeom>
        </p:spPr>
      </p:pic>
      <p:pic>
        <p:nvPicPr>
          <p:cNvPr id="7" name="Picture 6"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7793725" y="6874834"/>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4" descr="Artist as Lover: Rereading Ingres's Raphael and the Fornarina | Oxford Art Journal | Oxford Academic"/>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051720" y="3488432"/>
            <a:ext cx="952633" cy="295316"/>
          </a:xfrm>
          <a:prstGeom prst="rect">
            <a:avLst/>
          </a:prstGeom>
          <a:ln w="9525">
            <a:solidFill>
              <a:schemeClr val="tx1"/>
            </a:solidFill>
          </a:ln>
        </p:spPr>
      </p:pic>
      <p:pic>
        <p:nvPicPr>
          <p:cNvPr id="9" name="Picture 8"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7946125" y="7027234"/>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2264675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4705 -0.02083 L -0.5783 -0.51041 " pathEditMode="relative" rAng="0" ptsTypes="AA">
                                      <p:cBhvr>
                                        <p:cTn id="6" dur="1200" fill="hold"/>
                                        <p:tgtEl>
                                          <p:spTgt spid="7"/>
                                        </p:tgtEl>
                                        <p:attrNameLst>
                                          <p:attrName>ppt_x</p:attrName>
                                          <p:attrName>ppt_y</p:attrName>
                                        </p:attrNameLst>
                                      </p:cBhvr>
                                      <p:rCtr x="-26563" y="-24491"/>
                                    </p:animMotion>
                                  </p:childTnLst>
                                </p:cTn>
                              </p:par>
                            </p:childTnLst>
                          </p:cTn>
                        </p:par>
                        <p:par>
                          <p:cTn id="7" fill="hold">
                            <p:stCondLst>
                              <p:cond delay="120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p:stCondLst>
                              <p:cond delay="1700"/>
                            </p:stCondLst>
                            <p:childTnLst>
                              <p:par>
                                <p:cTn id="15" presetID="0" presetClass="path" presetSubtype="0" accel="50000" decel="50000" fill="hold" nodeType="afterEffect">
                                  <p:stCondLst>
                                    <p:cond delay="0"/>
                                  </p:stCondLst>
                                  <p:childTnLst>
                                    <p:animMotion origin="layout" path="M -0.04705 -0.02084 L -0.62639 -0.49144 " pathEditMode="relative" rAng="0" ptsTypes="AA">
                                      <p:cBhvr>
                                        <p:cTn id="16" dur="1200" fill="hold"/>
                                        <p:tgtEl>
                                          <p:spTgt spid="9"/>
                                        </p:tgtEl>
                                        <p:attrNameLst>
                                          <p:attrName>ppt_x</p:attrName>
                                          <p:attrName>ppt_y</p:attrName>
                                        </p:attrNameLst>
                                      </p:cBhvr>
                                      <p:rCtr x="-28976" y="-2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Artist as Lover: Rereading Ingres's Raphael and the Fornarina | Oxford Art Journal | Oxford Academic"/>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2502" y="15889"/>
            <a:ext cx="9141498" cy="6201562"/>
          </a:xfrm>
        </p:spPr>
      </p:pic>
      <p:pic>
        <p:nvPicPr>
          <p:cNvPr id="7" name="Picture Placeholder 4" descr="Artist as Lover: Rereading Ingres's Raphael and the Fornarina | Oxford Art Journal | Oxford Academ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502" y="-27451"/>
            <a:ext cx="9141498" cy="6201562"/>
          </a:xfrm>
          <a:prstGeom prst="rect">
            <a:avLst/>
          </a:prstGeom>
        </p:spPr>
      </p:pic>
    </p:spTree>
    <p:custDataLst>
      <p:tags r:id="rId1"/>
    </p:custDataLst>
    <p:extLst>
      <p:ext uri="{BB962C8B-B14F-4D97-AF65-F5344CB8AC3E}">
        <p14:creationId xmlns:p14="http://schemas.microsoft.com/office/powerpoint/2010/main" val="34681598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rtist as Lover: Rereading Ingres's Raphael and the Fornarina | Oxford Art Journal | Oxford Academic"/>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25219" y="8451"/>
            <a:ext cx="9139741" cy="6068034"/>
          </a:xfrm>
        </p:spPr>
      </p:pic>
      <p:sp>
        <p:nvSpPr>
          <p:cNvPr id="8" name="Rectangle 7"/>
          <p:cNvSpPr/>
          <p:nvPr/>
        </p:nvSpPr>
        <p:spPr>
          <a:xfrm>
            <a:off x="3131840" y="3717032"/>
            <a:ext cx="1728192" cy="21602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 Box 5"/>
          <p:cNvSpPr txBox="1">
            <a:spLocks noChangeArrowheads="1"/>
          </p:cNvSpPr>
          <p:nvPr/>
        </p:nvSpPr>
        <p:spPr bwMode="auto">
          <a:xfrm>
            <a:off x="4940876" y="2608307"/>
            <a:ext cx="3456384"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图片可以放大或者下载</a:t>
            </a:r>
            <a:r>
              <a:rPr kumimoji="0" lang="en-US" sz="1800" b="0" i="0" u="none" strike="noStrike" kern="0" cap="none" spc="0" normalizeH="0" baseline="0" noProof="0" dirty="0">
                <a:ln>
                  <a:noFill/>
                </a:ln>
                <a:solidFill>
                  <a:srgbClr val="002147"/>
                </a:solidFill>
                <a:effectLst/>
                <a:uLnTx/>
                <a:uFillTx/>
                <a:latin typeface="Arial" pitchFamily="34" charset="0"/>
                <a:ea typeface="+mn-ea"/>
                <a:cs typeface="+mn-cs"/>
              </a:rPr>
              <a:t>PowerPoint</a:t>
            </a: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幻灯片形式。</a:t>
            </a:r>
            <a:endParaRPr kumimoji="0" lang="en-US"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pic>
        <p:nvPicPr>
          <p:cNvPr id="6" name="Picture 5"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7793725" y="6874834"/>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4" descr="Figure-1.ppt [Protected View] - Microsoft PowerPoin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739" y="1092380"/>
            <a:ext cx="8058585" cy="4979824"/>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70052616"/>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2500"/>
                            </p:stCondLst>
                            <p:childTnLst>
                              <p:par>
                                <p:cTn id="9" presetID="0" presetClass="path" presetSubtype="0" accel="50000" decel="50000" fill="hold" nodeType="afterEffect">
                                  <p:stCondLst>
                                    <p:cond delay="500"/>
                                  </p:stCondLst>
                                  <p:childTnLst>
                                    <p:animMotion origin="layout" path="M -0.04705 -0.02083 L -0.39705 -0.44722 " pathEditMode="relative" rAng="0" ptsTypes="AA">
                                      <p:cBhvr>
                                        <p:cTn id="10" dur="700" fill="hold"/>
                                        <p:tgtEl>
                                          <p:spTgt spid="6"/>
                                        </p:tgtEl>
                                        <p:attrNameLst>
                                          <p:attrName>ppt_x</p:attrName>
                                          <p:attrName>ppt_y</p:attrName>
                                        </p:attrNameLst>
                                      </p:cBhvr>
                                      <p:rCtr x="-17500" y="-21319"/>
                                    </p:animMotion>
                                  </p:childTnLst>
                                </p:cTn>
                              </p:par>
                            </p:childTnLst>
                          </p:cTn>
                        </p:par>
                        <p:par>
                          <p:cTn id="11" fill="hold">
                            <p:stCondLst>
                              <p:cond delay="37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330" r="5425"/>
          <a:stretch/>
        </p:blipFill>
        <p:spPr>
          <a:xfrm>
            <a:off x="-36512" y="0"/>
            <a:ext cx="9217024" cy="6381328"/>
          </a:xfrm>
          <a:prstGeom prst="rect">
            <a:avLst/>
          </a:prstGeom>
        </p:spPr>
      </p:pic>
      <p:pic>
        <p:nvPicPr>
          <p:cNvPr id="3" name="Picture 2"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5561478" y="6666310"/>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1043609" y="1243511"/>
            <a:ext cx="1296144" cy="1105369"/>
          </a:xfrm>
          <a:prstGeom prst="rect">
            <a:avLst/>
          </a:prstGeom>
        </p:spPr>
      </p:pic>
      <p:pic>
        <p:nvPicPr>
          <p:cNvPr id="5" name="Picture 4"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5713878" y="6818710"/>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111396" y="987060"/>
            <a:ext cx="1012332" cy="25807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 Box 5"/>
          <p:cNvSpPr txBox="1">
            <a:spLocks noChangeArrowheads="1"/>
          </p:cNvSpPr>
          <p:nvPr/>
        </p:nvSpPr>
        <p:spPr bwMode="auto">
          <a:xfrm>
            <a:off x="1111396" y="1565420"/>
            <a:ext cx="1732412"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按学科浏览期刊列表</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Tree>
    <p:custDataLst>
      <p:tags r:id="rId1"/>
    </p:custDataLst>
    <p:extLst>
      <p:ext uri="{BB962C8B-B14F-4D97-AF65-F5344CB8AC3E}">
        <p14:creationId xmlns:p14="http://schemas.microsoft.com/office/powerpoint/2010/main" val="40464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600"/>
                                        <p:tgtEl>
                                          <p:spTgt spid="8"/>
                                        </p:tgtEl>
                                      </p:cBhvr>
                                    </p:animEffect>
                                  </p:childTnLst>
                                </p:cTn>
                              </p:par>
                            </p:childTnLst>
                          </p:cTn>
                        </p:par>
                        <p:par>
                          <p:cTn id="11" fill="hold">
                            <p:stCondLst>
                              <p:cond delay="600"/>
                            </p:stCondLst>
                            <p:childTnLst>
                              <p:par>
                                <p:cTn id="12" presetID="0" presetClass="path" presetSubtype="0" accel="50000" decel="50000" fill="hold" nodeType="afterEffect">
                                  <p:stCondLst>
                                    <p:cond delay="2300"/>
                                  </p:stCondLst>
                                  <p:childTnLst>
                                    <p:animMotion origin="layout" path="M 2.22222E-6 2.22222E-6 L -0.40504 -0.81574 " pathEditMode="relative" rAng="0" ptsTypes="AA">
                                      <p:cBhvr>
                                        <p:cTn id="13" dur="2000" fill="hold"/>
                                        <p:tgtEl>
                                          <p:spTgt spid="3"/>
                                        </p:tgtEl>
                                        <p:attrNameLst>
                                          <p:attrName>ppt_x</p:attrName>
                                          <p:attrName>ppt_y</p:attrName>
                                        </p:attrNameLst>
                                      </p:cBhvr>
                                      <p:rCtr x="-20260" y="-40787"/>
                                    </p:animMotion>
                                  </p:childTnLst>
                                </p:cTn>
                              </p:par>
                              <p:par>
                                <p:cTn id="14" presetID="1" presetClass="exit" presetSubtype="0" fill="hold" grpId="1" nodeType="withEffect">
                                  <p:stCondLst>
                                    <p:cond delay="2300"/>
                                  </p:stCondLst>
                                  <p:childTnLst>
                                    <p:set>
                                      <p:cBhvr>
                                        <p:cTn id="15" dur="1" fill="hold">
                                          <p:stCondLst>
                                            <p:cond delay="0"/>
                                          </p:stCondLst>
                                        </p:cTn>
                                        <p:tgtEl>
                                          <p:spTgt spid="8"/>
                                        </p:tgtEl>
                                        <p:attrNameLst>
                                          <p:attrName>style.visibility</p:attrName>
                                        </p:attrNameLst>
                                      </p:cBhvr>
                                      <p:to>
                                        <p:strVal val="hidden"/>
                                      </p:to>
                                    </p:set>
                                  </p:childTnLst>
                                </p:cTn>
                              </p:par>
                              <p:par>
                                <p:cTn id="16" presetID="1" presetClass="exit" presetSubtype="0" fill="hold" grpId="1" nodeType="withEffect">
                                  <p:stCondLst>
                                    <p:cond delay="230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49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54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 presetClass="exit" presetSubtype="0" fill="hold"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par>
                          <p:cTn id="28" fill="hold">
                            <p:stCondLst>
                              <p:cond delay="5900"/>
                            </p:stCondLst>
                            <p:childTnLst>
                              <p:par>
                                <p:cTn id="29" presetID="0" presetClass="path" presetSubtype="0" accel="50000" decel="50000" fill="hold" nodeType="afterEffect">
                                  <p:stCondLst>
                                    <p:cond delay="0"/>
                                  </p:stCondLst>
                                  <p:childTnLst>
                                    <p:animMotion origin="layout" path="M -4.44444E-6 0 L -0.46892 -0.66991 " pathEditMode="relative" rAng="0" ptsTypes="AA">
                                      <p:cBhvr>
                                        <p:cTn id="30" dur="1900" fill="hold"/>
                                        <p:tgtEl>
                                          <p:spTgt spid="5"/>
                                        </p:tgtEl>
                                        <p:attrNameLst>
                                          <p:attrName>ppt_x</p:attrName>
                                          <p:attrName>ppt_y</p:attrName>
                                        </p:attrNameLst>
                                      </p:cBhvr>
                                      <p:rCtr x="-23455" y="-33495"/>
                                    </p:animMotion>
                                  </p:childTnLst>
                                </p:cTn>
                              </p:par>
                            </p:childTnLst>
                          </p:cTn>
                        </p:par>
                        <p:par>
                          <p:cTn id="31" fill="hold">
                            <p:stCondLst>
                              <p:cond delay="78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11473"/>
          <a:stretch/>
        </p:blipFill>
        <p:spPr>
          <a:xfrm>
            <a:off x="-36512" y="-18688"/>
            <a:ext cx="9180512" cy="6381328"/>
          </a:xfrm>
          <a:prstGeom prst="rect">
            <a:avLst/>
          </a:prstGeom>
        </p:spPr>
      </p:pic>
      <p:pic>
        <p:nvPicPr>
          <p:cNvPr id="15" name="Picture 14"/>
          <p:cNvPicPr>
            <a:picLocks noChangeAspect="1"/>
          </p:cNvPicPr>
          <p:nvPr/>
        </p:nvPicPr>
        <p:blipFill>
          <a:blip r:embed="rId4"/>
          <a:stretch>
            <a:fillRect/>
          </a:stretch>
        </p:blipFill>
        <p:spPr>
          <a:xfrm>
            <a:off x="-1232554" y="-25488"/>
            <a:ext cx="10372714" cy="6382800"/>
          </a:xfrm>
          <a:prstGeom prst="rect">
            <a:avLst/>
          </a:prstGeom>
        </p:spPr>
      </p:pic>
      <p:pic>
        <p:nvPicPr>
          <p:cNvPr id="16" name="Picture 15"/>
          <p:cNvPicPr>
            <a:picLocks noChangeAspect="1"/>
          </p:cNvPicPr>
          <p:nvPr/>
        </p:nvPicPr>
        <p:blipFill>
          <a:blip r:embed="rId5"/>
          <a:stretch>
            <a:fillRect/>
          </a:stretch>
        </p:blipFill>
        <p:spPr>
          <a:xfrm>
            <a:off x="-1236394" y="-30816"/>
            <a:ext cx="10372715" cy="6382800"/>
          </a:xfrm>
          <a:prstGeom prst="rect">
            <a:avLst/>
          </a:prstGeom>
        </p:spPr>
      </p:pic>
      <p:pic>
        <p:nvPicPr>
          <p:cNvPr id="17" name="Picture 16"/>
          <p:cNvPicPr>
            <a:picLocks noChangeAspect="1"/>
          </p:cNvPicPr>
          <p:nvPr/>
        </p:nvPicPr>
        <p:blipFill>
          <a:blip r:embed="rId6"/>
          <a:stretch>
            <a:fillRect/>
          </a:stretch>
        </p:blipFill>
        <p:spPr>
          <a:xfrm>
            <a:off x="-1240234" y="-30816"/>
            <a:ext cx="10372715" cy="6382800"/>
          </a:xfrm>
          <a:prstGeom prst="rect">
            <a:avLst/>
          </a:prstGeom>
        </p:spPr>
      </p:pic>
      <p:pic>
        <p:nvPicPr>
          <p:cNvPr id="12" name="Picture 11"/>
          <p:cNvPicPr>
            <a:picLocks noChangeAspect="1"/>
          </p:cNvPicPr>
          <p:nvPr/>
        </p:nvPicPr>
        <p:blipFill>
          <a:blip r:embed="rId7"/>
          <a:stretch>
            <a:fillRect/>
          </a:stretch>
        </p:blipFill>
        <p:spPr>
          <a:xfrm>
            <a:off x="-1241643" y="-25488"/>
            <a:ext cx="10372715" cy="6382800"/>
          </a:xfrm>
          <a:prstGeom prst="rect">
            <a:avLst/>
          </a:prstGeom>
        </p:spPr>
      </p:pic>
      <p:pic>
        <p:nvPicPr>
          <p:cNvPr id="18" name="Picture 17" descr="Untitled-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646903">
            <a:off x="5713878" y="6818710"/>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p:cNvSpPr txBox="1">
            <a:spLocks noChangeArrowheads="1"/>
          </p:cNvSpPr>
          <p:nvPr/>
        </p:nvSpPr>
        <p:spPr bwMode="auto">
          <a:xfrm>
            <a:off x="4211960" y="1772816"/>
            <a:ext cx="4608944"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ts val="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浏览每个学科库期刊列表，点击期刊名称进入单本期刊主页</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Tree>
    <p:custDataLst>
      <p:tags r:id="rId1"/>
    </p:custDataLst>
    <p:extLst>
      <p:ext uri="{BB962C8B-B14F-4D97-AF65-F5344CB8AC3E}">
        <p14:creationId xmlns:p14="http://schemas.microsoft.com/office/powerpoint/2010/main" val="327134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20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600"/>
                                        <p:tgtEl>
                                          <p:spTgt spid="19"/>
                                        </p:tgtEl>
                                      </p:cBhvr>
                                    </p:animEffect>
                                  </p:childTnLst>
                                </p:cTn>
                              </p:par>
                            </p:childTnLst>
                          </p:cTn>
                        </p:par>
                        <p:par>
                          <p:cTn id="13" fill="hold">
                            <p:stCondLst>
                              <p:cond delay="3000"/>
                            </p:stCondLst>
                            <p:childTnLst>
                              <p:par>
                                <p:cTn id="14" presetID="42" presetClass="entr" presetSubtype="0" fill="hold" nodeType="after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5000"/>
                            </p:stCondLst>
                            <p:childTnLst>
                              <p:par>
                                <p:cTn id="20" presetID="42" presetClass="entr" presetSubtype="0" fill="hold"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7000"/>
                            </p:stCondLst>
                            <p:childTnLst>
                              <p:par>
                                <p:cTn id="26" presetID="42" presetClass="entr" presetSubtype="0"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9000"/>
                            </p:stCondLst>
                            <p:childTnLst>
                              <p:par>
                                <p:cTn id="32" presetID="0" presetClass="path" presetSubtype="0" accel="50000" decel="50000" fill="hold" nodeType="afterEffect">
                                  <p:stCondLst>
                                    <p:cond delay="0"/>
                                  </p:stCondLst>
                                  <p:childTnLst>
                                    <p:animMotion origin="layout" path="M -4.44444E-6 0 L -0.39809 -0.37593 " pathEditMode="relative" rAng="0" ptsTypes="AA">
                                      <p:cBhvr>
                                        <p:cTn id="33" dur="2000" fill="hold"/>
                                        <p:tgtEl>
                                          <p:spTgt spid="18"/>
                                        </p:tgtEl>
                                        <p:attrNameLst>
                                          <p:attrName>ppt_x</p:attrName>
                                          <p:attrName>ppt_y</p:attrName>
                                        </p:attrNameLst>
                                      </p:cBhvr>
                                      <p:rCtr x="-19913" y="-18796"/>
                                    </p:animMotion>
                                  </p:childTnLst>
                                </p:cTn>
                              </p:par>
                            </p:childTnLst>
                          </p:cTn>
                        </p:par>
                        <p:par>
                          <p:cTn id="34" fill="hold">
                            <p:stCondLst>
                              <p:cond delay="11000"/>
                            </p:stCondLst>
                            <p:childTnLst>
                              <p:par>
                                <p:cTn id="35" presetID="10"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7620" r="11108"/>
          <a:stretch/>
        </p:blipFill>
        <p:spPr>
          <a:xfrm>
            <a:off x="-36512" y="0"/>
            <a:ext cx="9217024" cy="6379173"/>
          </a:xfrm>
          <a:prstGeom prst="rect">
            <a:avLst/>
          </a:prstGeom>
        </p:spPr>
      </p:pic>
      <p:sp>
        <p:nvSpPr>
          <p:cNvPr id="3" name="Text Box 5"/>
          <p:cNvSpPr txBox="1">
            <a:spLocks noChangeArrowheads="1"/>
          </p:cNvSpPr>
          <p:nvPr/>
        </p:nvSpPr>
        <p:spPr bwMode="auto">
          <a:xfrm>
            <a:off x="683568" y="1488091"/>
            <a:ext cx="3273857" cy="369310"/>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浏览最新一期及过往期刊内容</a:t>
            </a:r>
            <a:endParaRPr kumimoji="0" lang="en-US"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4" name="Rectangle 3"/>
          <p:cNvSpPr/>
          <p:nvPr/>
        </p:nvSpPr>
        <p:spPr>
          <a:xfrm>
            <a:off x="683568" y="1015526"/>
            <a:ext cx="585867" cy="18848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1146283" y="980728"/>
            <a:ext cx="1012332" cy="25807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 Box 5"/>
          <p:cNvSpPr txBox="1">
            <a:spLocks noChangeArrowheads="1"/>
          </p:cNvSpPr>
          <p:nvPr/>
        </p:nvSpPr>
        <p:spPr bwMode="auto">
          <a:xfrm>
            <a:off x="1143893" y="1488091"/>
            <a:ext cx="2108395" cy="369310"/>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浏览优先出版文章</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7" name="Text Box 5"/>
          <p:cNvSpPr txBox="1">
            <a:spLocks noChangeArrowheads="1"/>
          </p:cNvSpPr>
          <p:nvPr/>
        </p:nvSpPr>
        <p:spPr bwMode="auto">
          <a:xfrm>
            <a:off x="6155414" y="1468395"/>
            <a:ext cx="2952836" cy="369310"/>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ts val="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期刊内快速检索与高级检索</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9" name="Rectangle 8"/>
          <p:cNvSpPr/>
          <p:nvPr/>
        </p:nvSpPr>
        <p:spPr>
          <a:xfrm>
            <a:off x="6372200" y="1001395"/>
            <a:ext cx="2232248" cy="23741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3871869" y="1006716"/>
            <a:ext cx="648072" cy="25807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 Box 5"/>
          <p:cNvSpPr txBox="1">
            <a:spLocks noChangeArrowheads="1"/>
          </p:cNvSpPr>
          <p:nvPr/>
        </p:nvSpPr>
        <p:spPr bwMode="auto">
          <a:xfrm>
            <a:off x="3789975" y="1640048"/>
            <a:ext cx="4577162" cy="1200306"/>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ts val="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了解期刊基本信息，包括出版日期、编辑团队、影响因子等。设置提醒通知将最新出版的期刊目录发送至您的注册邮箱中，并接受个性化通知。</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2" name="Rectangle 1"/>
          <p:cNvSpPr/>
          <p:nvPr/>
        </p:nvSpPr>
        <p:spPr>
          <a:xfrm>
            <a:off x="2646957" y="1001395"/>
            <a:ext cx="576064" cy="23741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 Box 5"/>
          <p:cNvSpPr txBox="1">
            <a:spLocks noChangeArrowheads="1"/>
          </p:cNvSpPr>
          <p:nvPr/>
        </p:nvSpPr>
        <p:spPr bwMode="auto">
          <a:xfrm>
            <a:off x="2646957" y="1345355"/>
            <a:ext cx="3725243" cy="369310"/>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ts val="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查阅投稿说明和在线出版文章入口</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Tree>
    <p:custDataLst>
      <p:tags r:id="rId1"/>
    </p:custDataLst>
    <p:extLst>
      <p:ext uri="{BB962C8B-B14F-4D97-AF65-F5344CB8AC3E}">
        <p14:creationId xmlns:p14="http://schemas.microsoft.com/office/powerpoint/2010/main" val="10970184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600"/>
                                        <p:tgtEl>
                                          <p:spTgt spid="4"/>
                                        </p:tgtEl>
                                      </p:cBhvr>
                                    </p:animEffect>
                                  </p:childTnLst>
                                </p:cTn>
                              </p:par>
                            </p:childTnLst>
                          </p:cTn>
                        </p:par>
                        <p:par>
                          <p:cTn id="11" fill="hold">
                            <p:stCondLst>
                              <p:cond delay="600"/>
                            </p:stCondLst>
                            <p:childTnLst>
                              <p:par>
                                <p:cTn id="12" presetID="10" presetClass="entr" presetSubtype="0" fill="hold" grpId="0" nodeType="afterEffect">
                                  <p:stCondLst>
                                    <p:cond delay="16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600"/>
                                        <p:tgtEl>
                                          <p:spTgt spid="6"/>
                                        </p:tgtEl>
                                      </p:cBhvr>
                                    </p:animEffect>
                                  </p:childTnLst>
                                </p:cTn>
                              </p:par>
                              <p:par>
                                <p:cTn id="18" presetID="1" presetClass="exit" presetSubtype="0" fill="hold" grpId="1" nodeType="withEffect">
                                  <p:stCondLst>
                                    <p:cond delay="1600"/>
                                  </p:stCondLst>
                                  <p:childTnLst>
                                    <p:set>
                                      <p:cBhvr>
                                        <p:cTn id="19" dur="1" fill="hold">
                                          <p:stCondLst>
                                            <p:cond delay="0"/>
                                          </p:stCondLst>
                                        </p:cTn>
                                        <p:tgtEl>
                                          <p:spTgt spid="3"/>
                                        </p:tgtEl>
                                        <p:attrNameLst>
                                          <p:attrName>style.visibility</p:attrName>
                                        </p:attrNameLst>
                                      </p:cBhvr>
                                      <p:to>
                                        <p:strVal val="hidden"/>
                                      </p:to>
                                    </p:set>
                                  </p:childTnLst>
                                </p:cTn>
                              </p:par>
                              <p:par>
                                <p:cTn id="20" presetID="1" presetClass="exit" presetSubtype="0" fill="hold" grpId="1" nodeType="withEffect">
                                  <p:stCondLst>
                                    <p:cond delay="160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2800"/>
                            </p:stCondLst>
                            <p:childTnLst>
                              <p:par>
                                <p:cTn id="23" presetID="10" presetClass="entr" presetSubtype="0" fill="hold" grpId="0" nodeType="afterEffect">
                                  <p:stCondLst>
                                    <p:cond delay="41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600"/>
                                        <p:tgtEl>
                                          <p:spTgt spid="7"/>
                                        </p:tgtEl>
                                      </p:cBhvr>
                                    </p:animEffect>
                                  </p:childTnLst>
                                </p:cTn>
                              </p:par>
                              <p:par>
                                <p:cTn id="26" presetID="10" presetClass="entr" presetSubtype="0" fill="hold" grpId="0" nodeType="withEffect">
                                  <p:stCondLst>
                                    <p:cond delay="4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 presetClass="exit" presetSubtype="0" fill="hold" grpId="1" nodeType="withEffect">
                                  <p:stCondLst>
                                    <p:cond delay="410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grpId="1" nodeType="withEffect">
                                  <p:stCondLst>
                                    <p:cond delay="4100"/>
                                  </p:stCondLst>
                                  <p:childTnLst>
                                    <p:set>
                                      <p:cBhvr>
                                        <p:cTn id="32" dur="1" fill="hold">
                                          <p:stCondLst>
                                            <p:cond delay="0"/>
                                          </p:stCondLst>
                                        </p:cTn>
                                        <p:tgtEl>
                                          <p:spTgt spid="6"/>
                                        </p:tgtEl>
                                        <p:attrNameLst>
                                          <p:attrName>style.visibility</p:attrName>
                                        </p:attrNameLst>
                                      </p:cBhvr>
                                      <p:to>
                                        <p:strVal val="hidden"/>
                                      </p:to>
                                    </p:set>
                                  </p:childTnLst>
                                </p:cTn>
                              </p:par>
                            </p:childTnLst>
                          </p:cTn>
                        </p:par>
                        <p:par>
                          <p:cTn id="33" fill="hold">
                            <p:stCondLst>
                              <p:cond delay="7500"/>
                            </p:stCondLst>
                            <p:childTnLst>
                              <p:par>
                                <p:cTn id="34" presetID="10" presetClass="entr" presetSubtype="0" fill="hold" grpId="0" nodeType="afterEffect">
                                  <p:stCondLst>
                                    <p:cond delay="58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58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600"/>
                                        <p:tgtEl>
                                          <p:spTgt spid="11"/>
                                        </p:tgtEl>
                                      </p:cBhvr>
                                    </p:animEffect>
                                  </p:childTnLst>
                                </p:cTn>
                              </p:par>
                              <p:par>
                                <p:cTn id="40" presetID="1" presetClass="exit" presetSubtype="0" fill="hold" grpId="1" nodeType="withEffect">
                                  <p:stCondLst>
                                    <p:cond delay="5800"/>
                                  </p:stCondLst>
                                  <p:childTnLst>
                                    <p:set>
                                      <p:cBhvr>
                                        <p:cTn id="41" dur="1" fill="hold">
                                          <p:stCondLst>
                                            <p:cond delay="0"/>
                                          </p:stCondLst>
                                        </p:cTn>
                                        <p:tgtEl>
                                          <p:spTgt spid="7"/>
                                        </p:tgtEl>
                                        <p:attrNameLst>
                                          <p:attrName>style.visibility</p:attrName>
                                        </p:attrNameLst>
                                      </p:cBhvr>
                                      <p:to>
                                        <p:strVal val="hidden"/>
                                      </p:to>
                                    </p:set>
                                  </p:childTnLst>
                                </p:cTn>
                              </p:par>
                              <p:par>
                                <p:cTn id="42" presetID="1" presetClass="exit" presetSubtype="0" fill="hold" grpId="1" nodeType="withEffect">
                                  <p:stCondLst>
                                    <p:cond delay="580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13900"/>
                            </p:stCondLst>
                            <p:childTnLst>
                              <p:par>
                                <p:cTn id="45" presetID="10" presetClass="entr" presetSubtype="0" fill="hold" grpId="0" nodeType="afterEffect">
                                  <p:stCondLst>
                                    <p:cond delay="1010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grpId="0" nodeType="withEffect">
                                  <p:stCondLst>
                                    <p:cond delay="101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600"/>
                                        <p:tgtEl>
                                          <p:spTgt spid="12"/>
                                        </p:tgtEl>
                                      </p:cBhvr>
                                    </p:animEffect>
                                  </p:childTnLst>
                                </p:cTn>
                              </p:par>
                              <p:par>
                                <p:cTn id="51" presetID="1" presetClass="exit" presetSubtype="0" fill="hold" grpId="1" nodeType="withEffect">
                                  <p:stCondLst>
                                    <p:cond delay="1010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xit" presetSubtype="0" fill="hold" grpId="1" nodeType="withEffect">
                                  <p:stCondLst>
                                    <p:cond delay="10100"/>
                                  </p:stCondLst>
                                  <p:childTnLst>
                                    <p:set>
                                      <p:cBhvr>
                                        <p:cTn id="5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3330" r="5425"/>
          <a:stretch/>
        </p:blipFill>
        <p:spPr>
          <a:xfrm>
            <a:off x="-36512" y="0"/>
            <a:ext cx="9217024" cy="6381328"/>
          </a:xfrm>
          <a:prstGeom prst="rect">
            <a:avLst/>
          </a:prstGeom>
        </p:spPr>
      </p:pic>
      <p:sp>
        <p:nvSpPr>
          <p:cNvPr id="3" name="Text Box 5"/>
          <p:cNvSpPr txBox="1">
            <a:spLocks noChangeArrowheads="1"/>
          </p:cNvSpPr>
          <p:nvPr/>
        </p:nvSpPr>
        <p:spPr bwMode="auto">
          <a:xfrm>
            <a:off x="5076057" y="1320822"/>
            <a:ext cx="2952328" cy="369310"/>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在快速检索框中输入检索词</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4" name="Text Box 7"/>
          <p:cNvSpPr txBox="1">
            <a:spLocks noChangeArrowheads="1"/>
          </p:cNvSpPr>
          <p:nvPr/>
        </p:nvSpPr>
        <p:spPr bwMode="auto">
          <a:xfrm>
            <a:off x="5724128" y="936090"/>
            <a:ext cx="285638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165" rtl="0" eaLnBrk="1" fontAlgn="auto" latinLnBrk="0" hangingPunct="1">
              <a:lnSpc>
                <a:spcPct val="100000"/>
              </a:lnSpc>
              <a:spcBef>
                <a:spcPct val="50000"/>
              </a:spcBef>
              <a:spcAft>
                <a:spcPts val="0"/>
              </a:spcAft>
              <a:buClrTx/>
              <a:buSzTx/>
              <a:buFontTx/>
              <a:buNone/>
              <a:tabLst/>
              <a:defRPr/>
            </a:pPr>
            <a:r>
              <a:rPr kumimoji="0" lang="en-GB" sz="1000" b="1" i="0" u="none" strike="noStrike" kern="0" cap="none" spc="0" normalizeH="0" baseline="0" noProof="0" dirty="0" err="1">
                <a:ln>
                  <a:noFill/>
                </a:ln>
                <a:solidFill>
                  <a:prstClr val="black"/>
                </a:solidFill>
                <a:effectLst/>
                <a:uLnTx/>
                <a:uFillTx/>
                <a:latin typeface="Arial" charset="0"/>
                <a:ea typeface="+mn-ea"/>
                <a:cs typeface="+mn-cs"/>
              </a:rPr>
              <a:t>prefrontal</a:t>
            </a:r>
            <a:r>
              <a:rPr kumimoji="0" lang="en-GB" sz="1000" b="1" i="0" u="none" strike="noStrike" kern="0" cap="none" spc="0" normalizeH="0" baseline="0" noProof="0" dirty="0">
                <a:ln>
                  <a:noFill/>
                </a:ln>
                <a:solidFill>
                  <a:prstClr val="black"/>
                </a:solidFill>
                <a:effectLst/>
                <a:uLnTx/>
                <a:uFillTx/>
                <a:latin typeface="Arial" charset="0"/>
                <a:ea typeface="+mn-ea"/>
                <a:cs typeface="+mn-cs"/>
              </a:rPr>
              <a:t> cortex</a:t>
            </a:r>
          </a:p>
          <a:p>
            <a:pPr marL="0" marR="0" lvl="0" indent="0" algn="l" defTabSz="914165" rtl="0" eaLnBrk="1" fontAlgn="auto" latinLnBrk="0" hangingPunct="1">
              <a:lnSpc>
                <a:spcPct val="100000"/>
              </a:lnSpc>
              <a:spcBef>
                <a:spcPct val="50000"/>
              </a:spcBef>
              <a:spcAft>
                <a:spcPts val="0"/>
              </a:spcAft>
              <a:buClrTx/>
              <a:buSzTx/>
              <a:buFontTx/>
              <a:buNone/>
              <a:tabLst/>
              <a:defRPr/>
            </a:pPr>
            <a:endParaRPr kumimoji="0" lang="en-GB" sz="1400" b="1" i="0" u="none" strike="noStrike" kern="0" cap="none" spc="0" normalizeH="0" baseline="0" noProof="0" dirty="0">
              <a:ln>
                <a:noFill/>
              </a:ln>
              <a:solidFill>
                <a:prstClr val="black"/>
              </a:solidFill>
              <a:effectLst/>
              <a:uLnTx/>
              <a:uFillTx/>
              <a:latin typeface="Arial" charset="0"/>
              <a:ea typeface="+mn-ea"/>
              <a:cs typeface="+mn-cs"/>
            </a:endParaRPr>
          </a:p>
        </p:txBody>
      </p:sp>
      <p:pic>
        <p:nvPicPr>
          <p:cNvPr id="5" name="Picture 4"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46903">
            <a:off x="6669089" y="6534155"/>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9233207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childTnLst>
                                </p:cTn>
                              </p:par>
                              <p:par>
                                <p:cTn id="8" presetID="27" presetClass="entr" presetSubtype="0" fill="hold" grpId="0" nodeType="withEffect">
                                  <p:stCondLst>
                                    <p:cond delay="2800"/>
                                  </p:stCondLst>
                                  <p:iterate type="lt">
                                    <p:tmPct val="12000"/>
                                  </p:iterate>
                                  <p:childTnLst>
                                    <p:set>
                                      <p:cBhvr>
                                        <p:cTn id="9" dur="1" fill="hold">
                                          <p:stCondLst>
                                            <p:cond delay="0"/>
                                          </p:stCondLst>
                                        </p:cTn>
                                        <p:tgtEl>
                                          <p:spTgt spid="4"/>
                                        </p:tgtEl>
                                        <p:attrNameLst>
                                          <p:attrName>style.visibility</p:attrName>
                                        </p:attrNameLst>
                                      </p:cBhvr>
                                      <p:to>
                                        <p:strVal val="visible"/>
                                      </p:to>
                                    </p:set>
                                    <p:anim calcmode="discrete" valueType="clr">
                                      <p:cBhvr override="childStyle">
                                        <p:cTn id="10" dur="10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1" dur="1000"/>
                                        <p:tgtEl>
                                          <p:spTgt spid="4"/>
                                        </p:tgtEl>
                                        <p:attrNameLst>
                                          <p:attrName>fillcolor</p:attrName>
                                        </p:attrNameLst>
                                      </p:cBhvr>
                                      <p:tavLst>
                                        <p:tav tm="0">
                                          <p:val>
                                            <p:clrVal>
                                              <a:schemeClr val="accent2"/>
                                            </p:clrVal>
                                          </p:val>
                                        </p:tav>
                                        <p:tav tm="50000">
                                          <p:val>
                                            <p:clrVal>
                                              <a:schemeClr val="hlink"/>
                                            </p:clrVal>
                                          </p:val>
                                        </p:tav>
                                      </p:tavLst>
                                    </p:anim>
                                    <p:set>
                                      <p:cBhvr>
                                        <p:cTn id="12" dur="1000"/>
                                        <p:tgtEl>
                                          <p:spTgt spid="4"/>
                                        </p:tgtEl>
                                        <p:attrNameLst>
                                          <p:attrName>fill.type</p:attrName>
                                        </p:attrNameLst>
                                      </p:cBhvr>
                                      <p:to>
                                        <p:strVal val="solid"/>
                                      </p:to>
                                    </p:set>
                                  </p:childTnLst>
                                  <p:subTnLst>
                                    <p:audio>
                                      <p:cMediaNode>
                                        <p:cTn display="0" masterRel="sameClick">
                                          <p:stCondLst>
                                            <p:cond evt="begin" delay="0">
                                              <p:tn val="8"/>
                                            </p:cond>
                                          </p:stCondLst>
                                          <p:endCondLst>
                                            <p:cond evt="onStopAudio" delay="0">
                                              <p:tgtEl>
                                                <p:sldTgt/>
                                              </p:tgtEl>
                                            </p:cond>
                                          </p:endCondLst>
                                        </p:cTn>
                                        <p:tgtEl>
                                          <p:sndTgt r:embed="rId3" name="type.wav"/>
                                        </p:tgtEl>
                                      </p:cMediaNode>
                                    </p:audio>
                                  </p:subTnLst>
                                </p:cTn>
                              </p:par>
                            </p:childTnLst>
                          </p:cTn>
                        </p:par>
                        <p:par>
                          <p:cTn id="13" fill="hold">
                            <p:stCondLst>
                              <p:cond delay="5600"/>
                            </p:stCondLst>
                            <p:childTnLst>
                              <p:par>
                                <p:cTn id="14" presetID="0" presetClass="path" presetSubtype="0" accel="50000" decel="50000" fill="hold" nodeType="afterEffect">
                                  <p:stCondLst>
                                    <p:cond delay="171"/>
                                  </p:stCondLst>
                                  <p:childTnLst>
                                    <p:animMotion origin="layout" path="M 1.66667E-6 -4.81481E-6 L 0.07222 -0.79652 " pathEditMode="relative" rAng="0" ptsTypes="AA">
                                      <p:cBhvr>
                                        <p:cTn id="15" dur="1200" fill="hold"/>
                                        <p:tgtEl>
                                          <p:spTgt spid="5"/>
                                        </p:tgtEl>
                                        <p:attrNameLst>
                                          <p:attrName>ppt_x</p:attrName>
                                          <p:attrName>ppt_y</p:attrName>
                                        </p:attrNameLst>
                                      </p:cBhvr>
                                      <p:rCtr x="3611" y="-398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descr="Search Results | Journals | Oxford Academic"/>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21771" y="0"/>
            <a:ext cx="9122229" cy="6159676"/>
          </a:xfrm>
        </p:spPr>
      </p:pic>
      <p:sp>
        <p:nvSpPr>
          <p:cNvPr id="5" name="Text Box 5"/>
          <p:cNvSpPr txBox="1">
            <a:spLocks noChangeArrowheads="1"/>
          </p:cNvSpPr>
          <p:nvPr/>
        </p:nvSpPr>
        <p:spPr bwMode="auto">
          <a:xfrm>
            <a:off x="4539681" y="1268760"/>
            <a:ext cx="4492353"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您可以创建个人账户，保存检索结果至您的工作区域来设置内容提醒服务。</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3" name="Rectangle 2"/>
          <p:cNvSpPr/>
          <p:nvPr/>
        </p:nvSpPr>
        <p:spPr>
          <a:xfrm>
            <a:off x="7524328" y="0"/>
            <a:ext cx="1152128" cy="33265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6" name="Straight Arrow Connector 5"/>
          <p:cNvCxnSpPr/>
          <p:nvPr/>
        </p:nvCxnSpPr>
        <p:spPr>
          <a:xfrm flipH="1">
            <a:off x="2987824" y="1628800"/>
            <a:ext cx="1440160" cy="3600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17786643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childTnLst>
                          </p:cTn>
                        </p:par>
                        <p:par>
                          <p:cTn id="8" fill="hold">
                            <p:stCondLst>
                              <p:cond delay="600"/>
                            </p:stCondLst>
                            <p:childTnLst>
                              <p:par>
                                <p:cTn id="9" presetID="10" presetClass="entr" presetSubtype="0" fill="hold" grpId="0" nodeType="afterEffect">
                                  <p:stCondLst>
                                    <p:cond delay="24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24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Search Results | Journals | Oxford Academ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51520" y="-4057"/>
            <a:ext cx="8676456" cy="6381718"/>
          </a:xfrm>
          <a:prstGeom prst="rect">
            <a:avLst/>
          </a:prstGeom>
        </p:spPr>
      </p:pic>
      <p:pic>
        <p:nvPicPr>
          <p:cNvPr id="3" name="Picture 2"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6669089" y="6534155"/>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Placeholder 4" descr="Search Results | Journals | Oxford Academic"/>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383160" y="1854557"/>
            <a:ext cx="5486400" cy="2738853"/>
          </a:xfrm>
          <a:prstGeom prst="rect">
            <a:avLst/>
          </a:prstGeom>
          <a:ln>
            <a:solidFill>
              <a:schemeClr val="bg2">
                <a:lumMod val="90000"/>
              </a:schemeClr>
            </a:solidFill>
          </a:ln>
        </p:spPr>
      </p:pic>
      <p:pic>
        <p:nvPicPr>
          <p:cNvPr id="5" name="Picture Placeholder 4" descr="Search Results | Journals | Oxford Academic"/>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2523119" y="3954322"/>
            <a:ext cx="372481" cy="481500"/>
          </a:xfrm>
          <a:prstGeom prst="rect">
            <a:avLst/>
          </a:prstGeom>
        </p:spPr>
      </p:pic>
      <p:pic>
        <p:nvPicPr>
          <p:cNvPr id="6" name="Picture Placeholder 4" descr="Search Results | Journals | Oxford Academic"/>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2497051" y="3903435"/>
            <a:ext cx="533474" cy="657317"/>
          </a:xfrm>
          <a:prstGeom prst="rect">
            <a:avLst/>
          </a:prstGeom>
        </p:spPr>
      </p:pic>
      <p:pic>
        <p:nvPicPr>
          <p:cNvPr id="7" name="Picture 6"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5179816" y="6851367"/>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5332216" y="7003767"/>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08532789"/>
      </p:ext>
    </p:extLst>
  </p:cSld>
  <p:clrMapOvr>
    <a:masterClrMapping/>
  </p:clrMapOvr>
  <mc:AlternateContent xmlns:mc="http://schemas.openxmlformats.org/markup-compatibility/2006" xmlns:p14="http://schemas.microsoft.com/office/powerpoint/2010/main">
    <mc:Choice Requires="p14">
      <p:transition spd="med" p14:dur="700" advTm="11000">
        <p:fade/>
      </p:transition>
    </mc:Choice>
    <mc:Fallback xmlns="">
      <p:transition spd="med"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800"/>
                                  </p:stCondLst>
                                  <p:childTnLst>
                                    <p:animMotion origin="layout" path="M 1.66667E-6 -4.81481E-6 L -0.45295 -0.678 " pathEditMode="relative" rAng="0" ptsTypes="AA">
                                      <p:cBhvr>
                                        <p:cTn id="6" dur="1200" fill="hold"/>
                                        <p:tgtEl>
                                          <p:spTgt spid="3"/>
                                        </p:tgtEl>
                                        <p:attrNameLst>
                                          <p:attrName>ppt_x</p:attrName>
                                          <p:attrName>ppt_y</p:attrName>
                                        </p:attrNameLst>
                                      </p:cBhvr>
                                      <p:rCtr x="-22656" y="-33912"/>
                                    </p:animMotion>
                                  </p:childTnLst>
                                </p:cTn>
                              </p:par>
                            </p:childTnLst>
                          </p:cTn>
                        </p:par>
                        <p:par>
                          <p:cTn id="7" fill="hold">
                            <p:stCondLst>
                              <p:cond delay="2000"/>
                            </p:stCondLst>
                            <p:childTnLst>
                              <p:par>
                                <p:cTn id="8" presetID="10" presetClass="entr" presetSubtype="0" fill="hold" nodeType="after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2800"/>
                            </p:stCondLst>
                            <p:childTnLst>
                              <p:par>
                                <p:cTn id="12" presetID="0" presetClass="path" presetSubtype="0" accel="50000" decel="50000" fill="hold" nodeType="afterEffect">
                                  <p:stCondLst>
                                    <p:cond delay="2129"/>
                                  </p:stCondLst>
                                  <p:childTnLst>
                                    <p:animMotion origin="layout" path="M 2.22222E-6 -3.33333E-6 L -0.28559 -0.43449 " pathEditMode="relative" rAng="0" ptsTypes="AA">
                                      <p:cBhvr>
                                        <p:cTn id="13" dur="1200" fill="hold"/>
                                        <p:tgtEl>
                                          <p:spTgt spid="8"/>
                                        </p:tgtEl>
                                        <p:attrNameLst>
                                          <p:attrName>ppt_x</p:attrName>
                                          <p:attrName>ppt_y</p:attrName>
                                        </p:attrNameLst>
                                      </p:cBhvr>
                                      <p:rCtr x="-14288" y="-21736"/>
                                    </p:animMotion>
                                  </p:childTnLst>
                                </p:cTn>
                              </p:par>
                            </p:childTnLst>
                          </p:cTn>
                        </p:par>
                        <p:par>
                          <p:cTn id="14" fill="hold">
                            <p:stCondLst>
                              <p:cond delay="6129"/>
                            </p:stCondLst>
                            <p:childTnLst>
                              <p:par>
                                <p:cTn id="15" presetID="10" presetClass="exit" presetSubtype="0" fill="hold" nodeType="afterEffect">
                                  <p:stCondLst>
                                    <p:cond delay="110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ntr" presetSubtype="0" fill="hold"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1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7729"/>
                            </p:stCondLst>
                            <p:childTnLst>
                              <p:par>
                                <p:cTn id="25" presetID="0" presetClass="path" presetSubtype="0" accel="50000" decel="50000" fill="hold" nodeType="afterEffect">
                                  <p:stCondLst>
                                    <p:cond delay="1700"/>
                                  </p:stCondLst>
                                  <p:childTnLst>
                                    <p:animMotion origin="layout" path="M -1.11111E-6 -1.11111E-6 L -0.26892 -0.35995 " pathEditMode="relative" rAng="0" ptsTypes="AA">
                                      <p:cBhvr>
                                        <p:cTn id="26" dur="1200" fill="hold"/>
                                        <p:tgtEl>
                                          <p:spTgt spid="7"/>
                                        </p:tgtEl>
                                        <p:attrNameLst>
                                          <p:attrName>ppt_x</p:attrName>
                                          <p:attrName>ppt_y</p:attrName>
                                        </p:attrNameLst>
                                      </p:cBhvr>
                                      <p:rCtr x="-13455" y="-1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descr="Search Results | Journals | Oxford Academic"/>
          <p:cNvPicPr>
            <a:picLocks noGrp="1" noChangeAspect="1"/>
          </p:cNvPicPr>
          <p:nvPr>
            <p:ph type="pic" idx="1"/>
          </p:nvPr>
        </p:nvPicPr>
        <p:blipFill>
          <a:blip r:embed="rId3">
            <a:extLst>
              <a:ext uri="{28A0092B-C50C-407E-A947-70E740481C1C}">
                <a14:useLocalDpi xmlns:a14="http://schemas.microsoft.com/office/drawing/2010/main" val="0"/>
              </a:ext>
            </a:extLst>
          </a:blip>
          <a:srcRect l="965" r="965"/>
          <a:stretch>
            <a:fillRect/>
          </a:stretch>
        </p:blipFill>
        <p:spPr>
          <a:xfrm>
            <a:off x="251520" y="1758"/>
            <a:ext cx="8640960" cy="6381328"/>
          </a:xfrm>
          <a:prstGeom prst="rect">
            <a:avLst/>
          </a:prstGeom>
        </p:spPr>
      </p:pic>
      <p:sp>
        <p:nvSpPr>
          <p:cNvPr id="5" name="Text Box 5"/>
          <p:cNvSpPr txBox="1">
            <a:spLocks noChangeArrowheads="1"/>
          </p:cNvSpPr>
          <p:nvPr/>
        </p:nvSpPr>
        <p:spPr bwMode="auto">
          <a:xfrm>
            <a:off x="251520" y="674513"/>
            <a:ext cx="3888432" cy="646309"/>
          </a:xfrm>
          <a:prstGeom prst="rect">
            <a:avLst/>
          </a:prstGeom>
          <a:solidFill>
            <a:srgbClr val="FFFF66"/>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165"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0" cap="none" spc="0" normalizeH="0" baseline="0" noProof="0" dirty="0">
                <a:ln>
                  <a:noFill/>
                </a:ln>
                <a:solidFill>
                  <a:srgbClr val="002147"/>
                </a:solidFill>
                <a:effectLst/>
                <a:uLnTx/>
                <a:uFillTx/>
                <a:latin typeface="Arial" pitchFamily="34" charset="0"/>
                <a:ea typeface="黑体" panose="02010609060101010101" pitchFamily="49" charset="-122"/>
                <a:cs typeface="+mn-cs"/>
              </a:rPr>
              <a:t>您也可以使用筛选功能进一步细化检索结果</a:t>
            </a:r>
            <a:endParaRPr kumimoji="0" lang="en-GB" sz="1800" b="0" i="0" u="none" strike="noStrike" kern="0" cap="none" spc="0" normalizeH="0" baseline="0" noProof="0" dirty="0">
              <a:ln>
                <a:noFill/>
              </a:ln>
              <a:solidFill>
                <a:srgbClr val="002147"/>
              </a:solidFill>
              <a:effectLst/>
              <a:uLnTx/>
              <a:uFillTx/>
              <a:latin typeface="Arial" pitchFamily="34" charset="0"/>
              <a:ea typeface="+mn-ea"/>
              <a:cs typeface="+mn-cs"/>
            </a:endParaRPr>
          </a:p>
        </p:txBody>
      </p:sp>
      <p:sp>
        <p:nvSpPr>
          <p:cNvPr id="2" name="Rectangle 1"/>
          <p:cNvSpPr/>
          <p:nvPr/>
        </p:nvSpPr>
        <p:spPr>
          <a:xfrm>
            <a:off x="539552" y="1412776"/>
            <a:ext cx="1512168" cy="496855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descr="Untitle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46903">
            <a:off x="3257223" y="6731793"/>
            <a:ext cx="2444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2065486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childTnLst>
                          </p:cTn>
                        </p:par>
                        <p:par>
                          <p:cTn id="8" fill="hold">
                            <p:stCondLst>
                              <p:cond delay="600"/>
                            </p:stCondLst>
                            <p:childTnLst>
                              <p:par>
                                <p:cTn id="9" presetID="10" presetClass="entr" presetSubtype="0" fill="hold" grpId="0" nodeType="afterEffect">
                                  <p:stCondLst>
                                    <p:cond delay="14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500"/>
                            </p:stCondLst>
                            <p:childTnLst>
                              <p:par>
                                <p:cTn id="13" presetID="0" presetClass="path" presetSubtype="0" accel="50000" decel="50000" fill="hold" nodeType="afterEffect">
                                  <p:stCondLst>
                                    <p:cond delay="1000"/>
                                  </p:stCondLst>
                                  <p:childTnLst>
                                    <p:animMotion origin="layout" path="M 1.94444E-6 1.48148E-6 L -0.25556 -0.65718 " pathEditMode="relative" rAng="0" ptsTypes="AA">
                                      <p:cBhvr>
                                        <p:cTn id="14" dur="1200" fill="hold"/>
                                        <p:tgtEl>
                                          <p:spTgt spid="8"/>
                                        </p:tgtEl>
                                        <p:attrNameLst>
                                          <p:attrName>ppt_x</p:attrName>
                                          <p:attrName>ppt_y</p:attrName>
                                        </p:attrNameLst>
                                      </p:cBhvr>
                                      <p:rCtr x="-12778" y="-3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UP Standard corporate template">
  <a:themeElements>
    <a:clrScheme name="OUP">
      <a:dk1>
        <a:srgbClr val="002147"/>
      </a:dk1>
      <a:lt1>
        <a:sysClr val="window" lastClr="FFFFFF"/>
      </a:lt1>
      <a:dk2>
        <a:srgbClr val="000000"/>
      </a:dk2>
      <a:lt2>
        <a:srgbClr val="E7E7E7"/>
      </a:lt2>
      <a:accent1>
        <a:srgbClr val="0082C0"/>
      </a:accent1>
      <a:accent2>
        <a:srgbClr val="9C132E"/>
      </a:accent2>
      <a:accent3>
        <a:srgbClr val="5D4B0A"/>
      </a:accent3>
      <a:accent4>
        <a:srgbClr val="898A17"/>
      </a:accent4>
      <a:accent5>
        <a:srgbClr val="4B3242"/>
      </a:accent5>
      <a:accent6>
        <a:srgbClr val="BD7824"/>
      </a:accent6>
      <a:hlink>
        <a:srgbClr val="E7B513"/>
      </a:hlink>
      <a:folHlink>
        <a:srgbClr val="DC91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633</Words>
  <Application>Microsoft Office PowerPoint</Application>
  <PresentationFormat>全屏显示(4:3)</PresentationFormat>
  <Paragraphs>44</Paragraphs>
  <Slides>27</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ＭＳ Ｐゴシック</vt:lpstr>
      <vt:lpstr>Arial</vt:lpstr>
      <vt:lpstr>Calibri</vt:lpstr>
      <vt:lpstr>Wingdings</vt:lpstr>
      <vt:lpstr>2_OUP Standard corporate 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Search Results | Journals | Oxford Academic</vt:lpstr>
      <vt:lpstr>PowerPoint 演示文稿</vt:lpstr>
      <vt:lpstr>PowerPoint 演示文稿</vt:lpstr>
      <vt:lpstr>Search Results | Journals | Oxford Academic</vt:lpstr>
      <vt:lpstr>Memory, Decision-Making, and the Ventromedial Prefrontal Cortex (vmPFC): The Roles of Subcallosal and Posterior Orbitofrontal Cortices in Monitoring and Control Processes | Cerebral Cortex | Oxford Academic</vt:lpstr>
      <vt:lpstr>Memory, Decision-Making, and the Ventromedial Prefrontal Cortex (vmPFC): The Roles of Subcallosal and Posterior Orbitofrontal Cortices in Monitoring and Control Processes | Cerebral Cortex | Oxford Academic</vt:lpstr>
      <vt:lpstr>PowerPoint 演示文稿</vt:lpstr>
      <vt:lpstr>PowerPoint 演示文稿</vt:lpstr>
      <vt:lpstr>PowerPoint 演示文稿</vt:lpstr>
      <vt:lpstr>Memory, Decision-Making, and the Ventromedial Prefrontal Cortex (vmPFC): The Roles of Subcallosal and Posterior Orbitofrontal Cortices in Monitoring and Control Processes | Cerebral Cortex | Oxford Academic</vt:lpstr>
      <vt:lpstr>Memory, Decision-Making, and the Ventromedial Prefrontal Cortex (vmPFC): The Roles of Subcallosal and Posterior Orbitofrontal Cortices in Monitoring and Control Processes | Cerebral Cortex | Oxford Academic</vt:lpstr>
      <vt:lpstr>Journals | Oxford Academic</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 Chen</dc:creator>
  <cp:lastModifiedBy>Calvin Ren</cp:lastModifiedBy>
  <cp:revision>1</cp:revision>
  <dcterms:created xsi:type="dcterms:W3CDTF">2021-11-24T08:15:48Z</dcterms:created>
  <dcterms:modified xsi:type="dcterms:W3CDTF">2024-12-09T03:59:09Z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400ED4BB-BF23-4550-3F3F-3F3F3F433F3F</vt:lpwstr>
  </property>
  <property fmtid="{D5CDD505-2E9C-101B-9397-08002B2CF9AE}" pid="3" name="ArticulatePath">
    <vt:lpwstr>Presentation1</vt:lpwstr>
  </property>
  <property fmtid="{D5CDD505-2E9C-101B-9397-08002B2CF9AE}" pid="4" name="MSIP_Label_be5cb09a-2992-49d6-8ac9-5f63e7b1ad2f_Enabled">
    <vt:lpwstr>true</vt:lpwstr>
  </property>
  <property fmtid="{D5CDD505-2E9C-101B-9397-08002B2CF9AE}" pid="5" name="MSIP_Label_be5cb09a-2992-49d6-8ac9-5f63e7b1ad2f_SetDate">
    <vt:lpwstr>2021-11-24T08:16:33Z</vt:lpwstr>
  </property>
  <property fmtid="{D5CDD505-2E9C-101B-9397-08002B2CF9AE}" pid="6" name="MSIP_Label_be5cb09a-2992-49d6-8ac9-5f63e7b1ad2f_Method">
    <vt:lpwstr>Standard</vt:lpwstr>
  </property>
  <property fmtid="{D5CDD505-2E9C-101B-9397-08002B2CF9AE}" pid="7" name="MSIP_Label_be5cb09a-2992-49d6-8ac9-5f63e7b1ad2f_Name">
    <vt:lpwstr>Controlled</vt:lpwstr>
  </property>
  <property fmtid="{D5CDD505-2E9C-101B-9397-08002B2CF9AE}" pid="8" name="MSIP_Label_be5cb09a-2992-49d6-8ac9-5f63e7b1ad2f_SiteId">
    <vt:lpwstr>91761b62-4c45-43f5-9f0e-be8ad9b551ff</vt:lpwstr>
  </property>
  <property fmtid="{D5CDD505-2E9C-101B-9397-08002B2CF9AE}" pid="9" name="MSIP_Label_be5cb09a-2992-49d6-8ac9-5f63e7b1ad2f_ActionId">
    <vt:lpwstr>bc17209e-eb86-4129-a40e-00005f6dcc79</vt:lpwstr>
  </property>
  <property fmtid="{D5CDD505-2E9C-101B-9397-08002B2CF9AE}" pid="10" name="MSIP_Label_be5cb09a-2992-49d6-8ac9-5f63e7b1ad2f_ContentBits">
    <vt:lpwstr>0</vt:lpwstr>
  </property>
</Properties>
</file>