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5" r:id="rId1"/>
  </p:sldMasterIdLst>
  <p:notesMasterIdLst>
    <p:notesMasterId r:id="rId46"/>
  </p:notesMasterIdLst>
  <p:handoutMasterIdLst>
    <p:handoutMasterId r:id="rId47"/>
  </p:handoutMasterIdLst>
  <p:sldIdLst>
    <p:sldId id="402" r:id="rId2"/>
    <p:sldId id="403" r:id="rId3"/>
    <p:sldId id="376" r:id="rId4"/>
    <p:sldId id="377" r:id="rId5"/>
    <p:sldId id="378" r:id="rId6"/>
    <p:sldId id="379" r:id="rId7"/>
    <p:sldId id="380" r:id="rId8"/>
    <p:sldId id="399" r:id="rId9"/>
    <p:sldId id="401" r:id="rId10"/>
    <p:sldId id="400" r:id="rId11"/>
    <p:sldId id="346" r:id="rId12"/>
    <p:sldId id="289" r:id="rId13"/>
    <p:sldId id="300" r:id="rId14"/>
    <p:sldId id="294" r:id="rId15"/>
    <p:sldId id="296" r:id="rId16"/>
    <p:sldId id="297" r:id="rId17"/>
    <p:sldId id="299" r:id="rId18"/>
    <p:sldId id="301" r:id="rId19"/>
    <p:sldId id="302" r:id="rId20"/>
    <p:sldId id="303" r:id="rId21"/>
    <p:sldId id="304" r:id="rId22"/>
    <p:sldId id="305" r:id="rId23"/>
    <p:sldId id="285" r:id="rId24"/>
    <p:sldId id="308" r:id="rId25"/>
    <p:sldId id="286" r:id="rId26"/>
    <p:sldId id="287" r:id="rId27"/>
    <p:sldId id="310" r:id="rId28"/>
    <p:sldId id="311" r:id="rId29"/>
    <p:sldId id="312" r:id="rId30"/>
    <p:sldId id="313" r:id="rId31"/>
    <p:sldId id="317" r:id="rId32"/>
    <p:sldId id="343" r:id="rId33"/>
    <p:sldId id="307" r:id="rId34"/>
    <p:sldId id="309" r:id="rId35"/>
    <p:sldId id="283" r:id="rId36"/>
    <p:sldId id="291" r:id="rId37"/>
    <p:sldId id="340" r:id="rId38"/>
    <p:sldId id="341" r:id="rId39"/>
    <p:sldId id="314" r:id="rId40"/>
    <p:sldId id="315" r:id="rId41"/>
    <p:sldId id="316" r:id="rId42"/>
    <p:sldId id="318" r:id="rId43"/>
    <p:sldId id="390" r:id="rId44"/>
    <p:sldId id="328" r:id="rId45"/>
  </p:sldIdLst>
  <p:sldSz cx="9144000" cy="6858000" type="letter"/>
  <p:notesSz cx="6858000" cy="9144000"/>
  <p:defaultTextStyle>
    <a:defPPr>
      <a:defRPr lang="fi-FI"/>
    </a:defPPr>
    <a:lvl1pPr algn="l" rtl="0" fontAlgn="base">
      <a:spcBef>
        <a:spcPct val="20000"/>
      </a:spcBef>
      <a:spcAft>
        <a:spcPct val="0"/>
      </a:spcAft>
      <a:buFont typeface="Arial" pitchFamily="34" charset="0"/>
      <a:defRPr sz="1400" kern="1200">
        <a:solidFill>
          <a:schemeClr val="tx1"/>
        </a:solidFill>
        <a:latin typeface="Trebuchet MS" pitchFamily="34" charset="0"/>
        <a:ea typeface="宋体" pitchFamily="2" charset="-122"/>
        <a:cs typeface="+mn-cs"/>
      </a:defRPr>
    </a:lvl1pPr>
    <a:lvl2pPr marL="455613" indent="1588" algn="l" rtl="0" fontAlgn="base">
      <a:spcBef>
        <a:spcPct val="20000"/>
      </a:spcBef>
      <a:spcAft>
        <a:spcPct val="0"/>
      </a:spcAft>
      <a:buFont typeface="Arial" pitchFamily="34" charset="0"/>
      <a:defRPr sz="1400" kern="1200">
        <a:solidFill>
          <a:schemeClr val="tx1"/>
        </a:solidFill>
        <a:latin typeface="Trebuchet MS" pitchFamily="34" charset="0"/>
        <a:ea typeface="宋体" pitchFamily="2" charset="-122"/>
        <a:cs typeface="+mn-cs"/>
      </a:defRPr>
    </a:lvl2pPr>
    <a:lvl3pPr marL="912813" indent="1588" algn="l" rtl="0" fontAlgn="base">
      <a:spcBef>
        <a:spcPct val="20000"/>
      </a:spcBef>
      <a:spcAft>
        <a:spcPct val="0"/>
      </a:spcAft>
      <a:buFont typeface="Arial" pitchFamily="34" charset="0"/>
      <a:defRPr sz="1400" kern="1200">
        <a:solidFill>
          <a:schemeClr val="tx1"/>
        </a:solidFill>
        <a:latin typeface="Trebuchet MS" pitchFamily="34" charset="0"/>
        <a:ea typeface="宋体" pitchFamily="2" charset="-122"/>
        <a:cs typeface="+mn-cs"/>
      </a:defRPr>
    </a:lvl3pPr>
    <a:lvl4pPr marL="1370013" indent="1588" algn="l" rtl="0" fontAlgn="base">
      <a:spcBef>
        <a:spcPct val="20000"/>
      </a:spcBef>
      <a:spcAft>
        <a:spcPct val="0"/>
      </a:spcAft>
      <a:buFont typeface="Arial" pitchFamily="34" charset="0"/>
      <a:defRPr sz="1400" kern="1200">
        <a:solidFill>
          <a:schemeClr val="tx1"/>
        </a:solidFill>
        <a:latin typeface="Trebuchet MS" pitchFamily="34" charset="0"/>
        <a:ea typeface="宋体" pitchFamily="2" charset="-122"/>
        <a:cs typeface="+mn-cs"/>
      </a:defRPr>
    </a:lvl4pPr>
    <a:lvl5pPr marL="1827213" indent="1588" algn="l" rtl="0" fontAlgn="base">
      <a:spcBef>
        <a:spcPct val="20000"/>
      </a:spcBef>
      <a:spcAft>
        <a:spcPct val="0"/>
      </a:spcAft>
      <a:buFont typeface="Arial" pitchFamily="34" charset="0"/>
      <a:defRPr sz="1400" kern="1200">
        <a:solidFill>
          <a:schemeClr val="tx1"/>
        </a:solidFill>
        <a:latin typeface="Trebuchet MS" pitchFamily="34" charset="0"/>
        <a:ea typeface="宋体" pitchFamily="2" charset="-122"/>
        <a:cs typeface="+mn-cs"/>
      </a:defRPr>
    </a:lvl5pPr>
    <a:lvl6pPr marL="2286000" algn="l" defTabSz="914400" rtl="0" eaLnBrk="1" latinLnBrk="0" hangingPunct="1">
      <a:defRPr sz="1400" kern="1200">
        <a:solidFill>
          <a:schemeClr val="tx1"/>
        </a:solidFill>
        <a:latin typeface="Trebuchet MS" pitchFamily="34" charset="0"/>
        <a:ea typeface="宋体" pitchFamily="2" charset="-122"/>
        <a:cs typeface="+mn-cs"/>
      </a:defRPr>
    </a:lvl6pPr>
    <a:lvl7pPr marL="2743200" algn="l" defTabSz="914400" rtl="0" eaLnBrk="1" latinLnBrk="0" hangingPunct="1">
      <a:defRPr sz="1400" kern="1200">
        <a:solidFill>
          <a:schemeClr val="tx1"/>
        </a:solidFill>
        <a:latin typeface="Trebuchet MS" pitchFamily="34" charset="0"/>
        <a:ea typeface="宋体" pitchFamily="2" charset="-122"/>
        <a:cs typeface="+mn-cs"/>
      </a:defRPr>
    </a:lvl7pPr>
    <a:lvl8pPr marL="3200400" algn="l" defTabSz="914400" rtl="0" eaLnBrk="1" latinLnBrk="0" hangingPunct="1">
      <a:defRPr sz="1400" kern="1200">
        <a:solidFill>
          <a:schemeClr val="tx1"/>
        </a:solidFill>
        <a:latin typeface="Trebuchet MS" pitchFamily="34" charset="0"/>
        <a:ea typeface="宋体" pitchFamily="2" charset="-122"/>
        <a:cs typeface="+mn-cs"/>
      </a:defRPr>
    </a:lvl8pPr>
    <a:lvl9pPr marL="3657600" algn="l" defTabSz="914400" rtl="0" eaLnBrk="1" latinLnBrk="0" hangingPunct="1">
      <a:defRPr sz="1400" kern="1200">
        <a:solidFill>
          <a:schemeClr val="tx1"/>
        </a:solidFill>
        <a:latin typeface="Trebuchet MS"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9CCFF"/>
    <a:srgbClr val="080808"/>
    <a:srgbClr val="FFFFFF"/>
    <a:srgbClr val="F7F7F7"/>
    <a:srgbClr val="CCCCCC"/>
    <a:srgbClr val="999999"/>
    <a:srgbClr val="666666"/>
    <a:srgbClr val="333333"/>
    <a:srgbClr val="EEC000"/>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45" autoAdjust="0"/>
    <p:restoredTop sz="96654" autoAdjust="0"/>
  </p:normalViewPr>
  <p:slideViewPr>
    <p:cSldViewPr>
      <p:cViewPr varScale="1">
        <p:scale>
          <a:sx n="68" d="100"/>
          <a:sy n="68" d="100"/>
        </p:scale>
        <p:origin x="-120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51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200">
                <a:latin typeface="Arial" charset="0"/>
                <a:ea typeface="+mn-ea"/>
              </a:defRPr>
            </a:lvl1pPr>
          </a:lstStyle>
          <a:p>
            <a:pPr>
              <a:defRPr/>
            </a:pPr>
            <a:endParaRPr lang="en-GB" altLang="zh-CN"/>
          </a:p>
        </p:txBody>
      </p:sp>
      <p:sp>
        <p:nvSpPr>
          <p:cNvPr id="17510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200">
                <a:latin typeface="Arial" charset="0"/>
                <a:ea typeface="+mn-ea"/>
              </a:defRPr>
            </a:lvl1pPr>
          </a:lstStyle>
          <a:p>
            <a:pPr>
              <a:defRPr/>
            </a:pPr>
            <a:endParaRPr lang="en-GB" altLang="zh-CN"/>
          </a:p>
        </p:txBody>
      </p:sp>
      <p:sp>
        <p:nvSpPr>
          <p:cNvPr id="17510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FontTx/>
              <a:buNone/>
              <a:defRPr sz="1200">
                <a:latin typeface="Arial" charset="0"/>
                <a:ea typeface="+mn-ea"/>
              </a:defRPr>
            </a:lvl1pPr>
          </a:lstStyle>
          <a:p>
            <a:pPr>
              <a:defRPr/>
            </a:pPr>
            <a:endParaRPr lang="en-GB" altLang="zh-CN"/>
          </a:p>
        </p:txBody>
      </p:sp>
      <p:sp>
        <p:nvSpPr>
          <p:cNvPr id="17510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FontTx/>
              <a:buNone/>
              <a:defRPr sz="1200">
                <a:latin typeface="Arial" charset="0"/>
                <a:ea typeface="+mn-ea"/>
              </a:defRPr>
            </a:lvl1pPr>
          </a:lstStyle>
          <a:p>
            <a:pPr>
              <a:defRPr/>
            </a:pPr>
            <a:fld id="{5CC7772E-97E3-44AD-A0DF-E872D594121C}" type="slidenum">
              <a:rPr lang="en-GB" altLang="zh-CN"/>
              <a:pPr>
                <a:defRPr/>
              </a:pPr>
              <a:t>‹#›</a:t>
            </a:fld>
            <a:endParaRPr lang="en-GB"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200">
                <a:latin typeface="Arial" charset="0"/>
                <a:ea typeface="+mn-ea"/>
              </a:defRPr>
            </a:lvl1pPr>
          </a:lstStyle>
          <a:p>
            <a:pPr>
              <a:defRPr/>
            </a:pPr>
            <a:endParaRPr lang="en-US" altLang="zh-CN"/>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200">
                <a:latin typeface="Arial" charset="0"/>
                <a:ea typeface="+mn-ea"/>
              </a:defRPr>
            </a:lvl1pPr>
          </a:lstStyle>
          <a:p>
            <a:pPr>
              <a:defRPr/>
            </a:pPr>
            <a:endParaRPr lang="en-US" altLang="zh-CN"/>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i-FI" noProof="0" smtClean="0"/>
              <a:t>Muokkaa tekstin perustyylejä napsauttamalla</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FontTx/>
              <a:buNone/>
              <a:defRPr sz="1200">
                <a:latin typeface="Arial" charset="0"/>
                <a:ea typeface="+mn-ea"/>
              </a:defRPr>
            </a:lvl1pPr>
          </a:lstStyle>
          <a:p>
            <a:pPr>
              <a:defRPr/>
            </a:pPr>
            <a:endParaRPr lang="en-US" altLang="zh-CN"/>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FontTx/>
              <a:buNone/>
              <a:defRPr sz="1200">
                <a:latin typeface="Arial" charset="0"/>
                <a:ea typeface="+mn-ea"/>
              </a:defRPr>
            </a:lvl1pPr>
          </a:lstStyle>
          <a:p>
            <a:pPr>
              <a:defRPr/>
            </a:pPr>
            <a:fld id="{A1D070E6-C827-4BEF-AABE-CD10A497208C}" type="slidenum">
              <a:rPr lang="fi-FI" altLang="zh-CN"/>
              <a:pPr>
                <a:defRPr/>
              </a:pPr>
              <a:t>‹#›</a:t>
            </a:fld>
            <a:endParaRPr lang="fi-FI"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5613" algn="l" rtl="0" eaLnBrk="0" fontAlgn="base" hangingPunct="0">
      <a:spcBef>
        <a:spcPct val="30000"/>
      </a:spcBef>
      <a:spcAft>
        <a:spcPct val="0"/>
      </a:spcAft>
      <a:defRPr sz="1200" kern="1200">
        <a:solidFill>
          <a:schemeClr val="tx1"/>
        </a:solidFill>
        <a:latin typeface="Arial" charset="0"/>
        <a:ea typeface="+mn-ea"/>
        <a:cs typeface="+mn-cs"/>
      </a:defRPr>
    </a:lvl2pPr>
    <a:lvl3pPr marL="912813" algn="l" rtl="0" eaLnBrk="0" fontAlgn="base" hangingPunct="0">
      <a:spcBef>
        <a:spcPct val="30000"/>
      </a:spcBef>
      <a:spcAft>
        <a:spcPct val="0"/>
      </a:spcAft>
      <a:defRPr sz="1200" kern="1200">
        <a:solidFill>
          <a:schemeClr val="tx1"/>
        </a:solidFill>
        <a:latin typeface="Arial" charset="0"/>
        <a:ea typeface="+mn-ea"/>
        <a:cs typeface="+mn-cs"/>
      </a:defRPr>
    </a:lvl3pPr>
    <a:lvl4pPr marL="1370013" algn="l" rtl="0" eaLnBrk="0" fontAlgn="base" hangingPunct="0">
      <a:spcBef>
        <a:spcPct val="30000"/>
      </a:spcBef>
      <a:spcAft>
        <a:spcPct val="0"/>
      </a:spcAft>
      <a:defRPr sz="1200" kern="1200">
        <a:solidFill>
          <a:schemeClr val="tx1"/>
        </a:solidFill>
        <a:latin typeface="Arial" charset="0"/>
        <a:ea typeface="+mn-ea"/>
        <a:cs typeface="+mn-cs"/>
      </a:defRPr>
    </a:lvl4pPr>
    <a:lvl5pPr marL="1827213" algn="l" rtl="0" eaLnBrk="0" fontAlgn="base" hangingPunct="0">
      <a:spcBef>
        <a:spcPct val="30000"/>
      </a:spcBef>
      <a:spcAft>
        <a:spcPct val="0"/>
      </a:spcAft>
      <a:defRPr sz="1200" kern="1200">
        <a:solidFill>
          <a:schemeClr val="tx1"/>
        </a:solidFill>
        <a:latin typeface="Arial" charset="0"/>
        <a:ea typeface="+mn-ea"/>
        <a:cs typeface="+mn-cs"/>
      </a:defRPr>
    </a:lvl5pPr>
    <a:lvl6pPr marL="2285726" algn="l" defTabSz="914290" rtl="0" eaLnBrk="1" latinLnBrk="0" hangingPunct="1">
      <a:defRPr sz="1200" kern="1200">
        <a:solidFill>
          <a:schemeClr val="tx1"/>
        </a:solidFill>
        <a:latin typeface="+mn-lt"/>
        <a:ea typeface="+mn-ea"/>
        <a:cs typeface="+mn-cs"/>
      </a:defRPr>
    </a:lvl6pPr>
    <a:lvl7pPr marL="2742871" algn="l" defTabSz="914290" rtl="0" eaLnBrk="1" latinLnBrk="0" hangingPunct="1">
      <a:defRPr sz="1200" kern="1200">
        <a:solidFill>
          <a:schemeClr val="tx1"/>
        </a:solidFill>
        <a:latin typeface="+mn-lt"/>
        <a:ea typeface="+mn-ea"/>
        <a:cs typeface="+mn-cs"/>
      </a:defRPr>
    </a:lvl7pPr>
    <a:lvl8pPr marL="3200016" algn="l" defTabSz="914290" rtl="0" eaLnBrk="1" latinLnBrk="0" hangingPunct="1">
      <a:defRPr sz="1200" kern="1200">
        <a:solidFill>
          <a:schemeClr val="tx1"/>
        </a:solidFill>
        <a:latin typeface="+mn-lt"/>
        <a:ea typeface="+mn-ea"/>
        <a:cs typeface="+mn-cs"/>
      </a:defRPr>
    </a:lvl8pPr>
    <a:lvl9pPr marL="3657161" algn="l" defTabSz="91429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位置相邻就是将某一词条在工具书的物理位置上的前后各两条词条列出，以便用户查看。内容相关和位置相邻两种参照方式，在词条间建立多种交互参照，故被称为</a:t>
            </a:r>
            <a:r>
              <a:rPr lang="en-US" altLang="zh-CN" dirty="0" smtClean="0"/>
              <a:t>X</a:t>
            </a:r>
            <a:r>
              <a:rPr lang="zh-CN" altLang="en-US" dirty="0" smtClean="0"/>
              <a:t>参照。</a:t>
            </a:r>
            <a:r>
              <a:rPr lang="en-US" altLang="zh-CN" dirty="0" smtClean="0"/>
              <a:t>X</a:t>
            </a:r>
            <a:r>
              <a:rPr lang="zh-CN" altLang="en-US" dirty="0" smtClean="0"/>
              <a:t>参照在各词条之间渐渐地可以形成一个庞大的关系网，协助用户扩展检索思路，挖掘所需的更深层次的知识，对此，</a:t>
            </a:r>
            <a:r>
              <a:rPr lang="en-US" altLang="zh-CN" dirty="0" smtClean="0"/>
              <a:t>Credo Refer</a:t>
            </a:r>
            <a:r>
              <a:rPr lang="zh-CN" altLang="en-US" dirty="0" smtClean="0"/>
              <a:t>还特别研制看概念图，以直观的图形进一步展示词条之间的关系。</a:t>
            </a:r>
            <a:endParaRPr lang="zh-CN" altLang="en-US" dirty="0"/>
          </a:p>
        </p:txBody>
      </p:sp>
      <p:sp>
        <p:nvSpPr>
          <p:cNvPr id="4" name="灯片编号占位符 3"/>
          <p:cNvSpPr>
            <a:spLocks noGrp="1"/>
          </p:cNvSpPr>
          <p:nvPr>
            <p:ph type="sldNum" sz="quarter" idx="10"/>
          </p:nvPr>
        </p:nvSpPr>
        <p:spPr/>
        <p:txBody>
          <a:bodyPr/>
          <a:lstStyle/>
          <a:p>
            <a:pPr>
              <a:defRPr/>
            </a:pPr>
            <a:fld id="{A1D070E6-C827-4BEF-AABE-CD10A497208C}" type="slidenum">
              <a:rPr lang="fi-FI" altLang="zh-CN" smtClean="0"/>
              <a:pPr>
                <a:defRPr/>
              </a:pPr>
              <a:t>32</a:t>
            </a:fld>
            <a:endParaRPr lang="fi-FI" altLang="zh-C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图片 9" descr="图片1.png"/>
          <p:cNvPicPr>
            <a:picLocks noChangeAspect="1"/>
          </p:cNvPicPr>
          <p:nvPr userDrawn="1"/>
        </p:nvPicPr>
        <p:blipFill>
          <a:blip r:embed="rId2" cstate="print"/>
          <a:stretch>
            <a:fillRect/>
          </a:stretch>
        </p:blipFill>
        <p:spPr>
          <a:xfrm>
            <a:off x="0" y="0"/>
            <a:ext cx="9144000" cy="6501859"/>
          </a:xfrm>
          <a:prstGeom prst="rect">
            <a:avLst/>
          </a:prstGeom>
        </p:spPr>
      </p:pic>
      <p:sp>
        <p:nvSpPr>
          <p:cNvPr id="2" name="Title 1"/>
          <p:cNvSpPr>
            <a:spLocks noGrp="1"/>
          </p:cNvSpPr>
          <p:nvPr>
            <p:ph type="ctrTitle"/>
          </p:nvPr>
        </p:nvSpPr>
        <p:spPr>
          <a:xfrm>
            <a:off x="395536" y="2420888"/>
            <a:ext cx="8748464" cy="866527"/>
          </a:xfrm>
        </p:spPr>
        <p:txBody>
          <a:bodyPr/>
          <a:lstStyle>
            <a:lvl1pPr algn="l">
              <a:defRPr sz="4000" b="1">
                <a:solidFill>
                  <a:schemeClr val="bg1"/>
                </a:solidFill>
                <a:latin typeface="Verdana" pitchFamily="34" charset="0"/>
                <a:cs typeface="Verdana" pitchFamily="34" charset="0"/>
              </a:defRPr>
            </a:lvl1pPr>
          </a:lstStyle>
          <a:p>
            <a:r>
              <a:rPr lang="en-US" altLang="zh-CN" smtClean="0"/>
              <a:t>Click to edit Master title style</a:t>
            </a:r>
            <a:endParaRPr lang="zh-CN" altLang="en-US" dirty="0"/>
          </a:p>
        </p:txBody>
      </p:sp>
      <p:sp>
        <p:nvSpPr>
          <p:cNvPr id="3" name="Subtitle 2"/>
          <p:cNvSpPr>
            <a:spLocks noGrp="1"/>
          </p:cNvSpPr>
          <p:nvPr>
            <p:ph type="subTitle" idx="1"/>
          </p:nvPr>
        </p:nvSpPr>
        <p:spPr>
          <a:xfrm>
            <a:off x="475456" y="3501008"/>
            <a:ext cx="6400800" cy="1152128"/>
          </a:xfrm>
        </p:spPr>
        <p:txBody>
          <a:bodyPr/>
          <a:lstStyle>
            <a:lvl1pPr marL="0" indent="0" algn="l">
              <a:buNone/>
              <a:defRPr sz="2400">
                <a:solidFill>
                  <a:schemeClr val="bg1"/>
                </a:solidFill>
                <a:latin typeface="Verdana" pitchFamily="34" charset="0"/>
                <a:cs typeface="Verdana"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CN" smtClean="0"/>
              <a:t>Click to edit Master subtitle style</a:t>
            </a:r>
            <a:endParaRPr lang="zh-CN" altLang="en-US"/>
          </a:p>
        </p:txBody>
      </p:sp>
      <p:sp>
        <p:nvSpPr>
          <p:cNvPr id="52226" name="Rectangle 2"/>
          <p:cNvSpPr>
            <a:spLocks noChangeArrowheads="1"/>
          </p:cNvSpPr>
          <p:nvPr userDrawn="1"/>
        </p:nvSpPr>
        <p:spPr bwMode="auto">
          <a:xfrm>
            <a:off x="0" y="0"/>
            <a:ext cx="9144000" cy="457200"/>
          </a:xfrm>
          <a:prstGeom prst="rect">
            <a:avLst/>
          </a:prstGeom>
          <a:noFill/>
          <a:ln w="9525" cap="flat" cmpd="sng" algn="ctr">
            <a:noFill/>
            <a:prstDash val="solid"/>
            <a:miter lim="800000"/>
            <a:headEnd/>
            <a:tailEnd/>
          </a:ln>
          <a:effectLst>
            <a:prstShdw prst="shdw13" dist="53882" dir="13500000">
              <a:schemeClr val="bg2">
                <a:alpha val="50000"/>
              </a:schemeClr>
            </a:prstShdw>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8" name="Picture 9" descr="credo_logo_vertical_white"/>
          <p:cNvPicPr>
            <a:picLocks noChangeAspect="1" noChangeArrowheads="1"/>
          </p:cNvPicPr>
          <p:nvPr userDrawn="1"/>
        </p:nvPicPr>
        <p:blipFill>
          <a:blip r:embed="rId3" cstate="print"/>
          <a:srcRect/>
          <a:stretch>
            <a:fillRect/>
          </a:stretch>
        </p:blipFill>
        <p:spPr bwMode="auto">
          <a:xfrm>
            <a:off x="7524328" y="404664"/>
            <a:ext cx="1368151" cy="1967261"/>
          </a:xfrm>
          <a:prstGeom prst="rect">
            <a:avLst/>
          </a:prstGeom>
          <a:noFill/>
          <a:ln w="9525">
            <a:noFill/>
            <a:miter lim="800000"/>
            <a:headEnd/>
            <a:tailEnd/>
          </a:ln>
        </p:spPr>
      </p:pic>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5"/>
          <p:cNvSpPr/>
          <p:nvPr/>
        </p:nvSpPr>
        <p:spPr>
          <a:xfrm>
            <a:off x="0" y="0"/>
            <a:ext cx="9144000" cy="3500438"/>
          </a:xfrm>
          <a:prstGeom prst="rect">
            <a:avLst/>
          </a:prstGeom>
          <a:gradFill flip="none" rotWithShape="1">
            <a:gsLst>
              <a:gs pos="0">
                <a:schemeClr val="bg1">
                  <a:lumMod val="85000"/>
                </a:schemeClr>
              </a:gs>
              <a:gs pos="50000">
                <a:schemeClr val="bg1">
                  <a:lumMod val="95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charset="0"/>
              <a:buNone/>
              <a:defRPr/>
            </a:pPr>
            <a:endParaRPr lang="zh-CN" altLang="en-US"/>
          </a:p>
        </p:txBody>
      </p:sp>
      <p:sp>
        <p:nvSpPr>
          <p:cNvPr id="5" name="Rectangle 6"/>
          <p:cNvSpPr/>
          <p:nvPr/>
        </p:nvSpPr>
        <p:spPr>
          <a:xfrm>
            <a:off x="0" y="692150"/>
            <a:ext cx="9144000" cy="2159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Arial" charset="0"/>
              <a:buNone/>
              <a:defRPr/>
            </a:pPr>
            <a:endParaRPr lang="zh-CN" altLang="en-US"/>
          </a:p>
        </p:txBody>
      </p:sp>
      <p:sp>
        <p:nvSpPr>
          <p:cNvPr id="10" name="Title Placeholder 1"/>
          <p:cNvSpPr>
            <a:spLocks noGrp="1"/>
          </p:cNvSpPr>
          <p:nvPr>
            <p:ph type="title"/>
          </p:nvPr>
        </p:nvSpPr>
        <p:spPr>
          <a:xfrm>
            <a:off x="251520" y="188640"/>
            <a:ext cx="8820472" cy="670086"/>
          </a:xfrm>
          <a:prstGeom prst="rect">
            <a:avLst/>
          </a:prstGeom>
          <a:noFill/>
        </p:spPr>
        <p:txBody>
          <a:bodyPr rtlCol="0">
            <a:noAutofit/>
          </a:bodyPr>
          <a:lstStyle>
            <a:lvl1pPr algn="l">
              <a:defRPr sz="2400" b="1">
                <a:solidFill>
                  <a:schemeClr val="tx1"/>
                </a:solidFill>
                <a:latin typeface="Verdana" pitchFamily="34" charset="0"/>
                <a:cs typeface="Verdana" pitchFamily="34" charset="0"/>
              </a:defRPr>
            </a:lvl1pPr>
          </a:lstStyle>
          <a:p>
            <a:r>
              <a:rPr lang="en-US" altLang="zh-CN" dirty="0" smtClean="0"/>
              <a:t>Click to edit Master title style</a:t>
            </a:r>
            <a:endParaRPr lang="zh-CN" altLang="en-US" dirty="0"/>
          </a:p>
        </p:txBody>
      </p:sp>
      <p:sp>
        <p:nvSpPr>
          <p:cNvPr id="3" name="Content Placeholder 2"/>
          <p:cNvSpPr>
            <a:spLocks noGrp="1"/>
          </p:cNvSpPr>
          <p:nvPr>
            <p:ph idx="1"/>
          </p:nvPr>
        </p:nvSpPr>
        <p:spPr>
          <a:xfrm>
            <a:off x="755576" y="1340768"/>
            <a:ext cx="7632848" cy="4785395"/>
          </a:xfrm>
        </p:spPr>
        <p:txBody>
          <a:bodyPr/>
          <a:lstStyle>
            <a:lvl1pPr>
              <a:lnSpc>
                <a:spcPct val="150000"/>
              </a:lnSpc>
              <a:defRPr sz="1800">
                <a:latin typeface="Verdana" pitchFamily="34" charset="0"/>
                <a:ea typeface="微软雅黑" pitchFamily="34" charset="-122"/>
                <a:cs typeface="Verdana" pitchFamily="34" charset="0"/>
              </a:defRPr>
            </a:lvl1pPr>
            <a:lvl2pPr>
              <a:lnSpc>
                <a:spcPct val="150000"/>
              </a:lnSpc>
              <a:defRPr sz="1800">
                <a:latin typeface="Verdana" pitchFamily="34" charset="0"/>
                <a:ea typeface="微软雅黑" pitchFamily="34" charset="-122"/>
                <a:cs typeface="Verdana" pitchFamily="34" charset="0"/>
              </a:defRPr>
            </a:lvl2pPr>
            <a:lvl3pPr>
              <a:lnSpc>
                <a:spcPct val="150000"/>
              </a:lnSpc>
              <a:defRPr sz="1800">
                <a:latin typeface="Verdana" pitchFamily="34" charset="0"/>
                <a:ea typeface="微软雅黑" pitchFamily="34" charset="-122"/>
                <a:cs typeface="Verdana" pitchFamily="34" charset="0"/>
              </a:defRPr>
            </a:lvl3pPr>
            <a:lvl4pPr>
              <a:lnSpc>
                <a:spcPct val="150000"/>
              </a:lnSpc>
              <a:defRPr sz="1800">
                <a:latin typeface="Verdana" pitchFamily="34" charset="0"/>
                <a:ea typeface="微软雅黑" pitchFamily="34" charset="-122"/>
                <a:cs typeface="Verdana" pitchFamily="34" charset="0"/>
              </a:defRPr>
            </a:lvl4pPr>
            <a:lvl5pPr>
              <a:lnSpc>
                <a:spcPct val="150000"/>
              </a:lnSpc>
              <a:defRPr sz="1800">
                <a:latin typeface="Verdana" pitchFamily="34" charset="0"/>
                <a:ea typeface="微软雅黑" pitchFamily="34" charset="-122"/>
                <a:cs typeface="Verdana" pitchFamily="34" charset="0"/>
              </a:defRPr>
            </a:lvl5pPr>
          </a:lstStyle>
          <a:p>
            <a:pPr lvl="0"/>
            <a:r>
              <a:rPr lang="en-US" altLang="zh-CN" dirty="0" smtClean="0"/>
              <a:t>Click to edit Master text styles</a:t>
            </a:r>
          </a:p>
          <a:p>
            <a:pPr lvl="1"/>
            <a:r>
              <a:rPr lang="en-US" altLang="zh-CN" dirty="0" smtClean="0"/>
              <a:t>Second level</a:t>
            </a:r>
          </a:p>
          <a:p>
            <a:pPr lvl="2"/>
            <a:r>
              <a:rPr lang="en-US" altLang="zh-CN" dirty="0" smtClean="0"/>
              <a:t>Third level</a:t>
            </a:r>
          </a:p>
          <a:p>
            <a:pPr lvl="3"/>
            <a:r>
              <a:rPr lang="en-US" altLang="zh-CN" dirty="0" smtClean="0"/>
              <a:t>Fourth level</a:t>
            </a:r>
          </a:p>
          <a:p>
            <a:pPr lvl="4"/>
            <a:r>
              <a:rPr lang="en-US" altLang="zh-CN" dirty="0" smtClean="0"/>
              <a:t>Fifth level</a:t>
            </a:r>
            <a:endParaRPr lang="zh-CN" altLang="en-US" dirty="0"/>
          </a:p>
        </p:txBody>
      </p:sp>
      <p:sp>
        <p:nvSpPr>
          <p:cNvPr id="7" name="Footer Placeholder 11"/>
          <p:cNvSpPr>
            <a:spLocks noGrp="1"/>
          </p:cNvSpPr>
          <p:nvPr>
            <p:ph type="ftr" sz="quarter" idx="10"/>
          </p:nvPr>
        </p:nvSpPr>
        <p:spPr>
          <a:xfrm>
            <a:off x="1692275" y="6559550"/>
            <a:ext cx="1736725" cy="268288"/>
          </a:xfrm>
        </p:spPr>
        <p:txBody>
          <a:bodyPr/>
          <a:lstStyle>
            <a:lvl1pPr algn="l">
              <a:defRPr sz="1000">
                <a:solidFill>
                  <a:schemeClr val="bg1"/>
                </a:solidFill>
              </a:defRPr>
            </a:lvl1pPr>
          </a:lstStyle>
          <a:p>
            <a:pPr>
              <a:defRPr/>
            </a:pPr>
            <a:r>
              <a:rPr lang="en-US" altLang="zh-CN"/>
              <a:t>Marketing Intelligence Unit</a:t>
            </a:r>
          </a:p>
        </p:txBody>
      </p:sp>
      <p:sp>
        <p:nvSpPr>
          <p:cNvPr id="8" name="Slide Number Placeholder 12"/>
          <p:cNvSpPr>
            <a:spLocks noGrp="1"/>
          </p:cNvSpPr>
          <p:nvPr>
            <p:ph type="sldNum" sz="quarter" idx="11"/>
          </p:nvPr>
        </p:nvSpPr>
        <p:spPr>
          <a:xfrm>
            <a:off x="6444208" y="404664"/>
            <a:ext cx="2637880" cy="287759"/>
          </a:xfrm>
        </p:spPr>
        <p:txBody>
          <a:bodyPr/>
          <a:lstStyle>
            <a:lvl1pPr algn="ctr">
              <a:defRPr>
                <a:solidFill>
                  <a:srgbClr val="0070C0"/>
                </a:solidFill>
              </a:defRPr>
            </a:lvl1pPr>
          </a:lstStyle>
          <a:p>
            <a:pPr>
              <a:defRPr/>
            </a:pPr>
            <a:r>
              <a:rPr lang="en-GB" altLang="zh-CN" smtClean="0"/>
              <a:t>www.</a:t>
            </a:r>
            <a:r>
              <a:rPr lang="en-US" altLang="zh-CN" smtClean="0"/>
              <a:t>credoreference.com</a:t>
            </a:r>
            <a:endParaRPr lang="en-GB" altLang="zh-CN" dirty="0"/>
          </a:p>
        </p:txBody>
      </p:sp>
      <p:grpSp>
        <p:nvGrpSpPr>
          <p:cNvPr id="13" name="组合 12"/>
          <p:cNvGrpSpPr/>
          <p:nvPr userDrawn="1"/>
        </p:nvGrpSpPr>
        <p:grpSpPr>
          <a:xfrm>
            <a:off x="0" y="6249212"/>
            <a:ext cx="9144000" cy="608788"/>
            <a:chOff x="0" y="6249212"/>
            <a:chExt cx="9144000" cy="608788"/>
          </a:xfrm>
        </p:grpSpPr>
        <p:pic>
          <p:nvPicPr>
            <p:cNvPr id="11" name="图片 10" descr="图片2.png"/>
            <p:cNvPicPr>
              <a:picLocks noChangeAspect="1"/>
            </p:cNvPicPr>
            <p:nvPr userDrawn="1"/>
          </p:nvPicPr>
          <p:blipFill>
            <a:blip r:embed="rId2" cstate="print"/>
            <a:stretch>
              <a:fillRect/>
            </a:stretch>
          </p:blipFill>
          <p:spPr>
            <a:xfrm>
              <a:off x="0" y="6249212"/>
              <a:ext cx="9144000" cy="608788"/>
            </a:xfrm>
            <a:prstGeom prst="rect">
              <a:avLst/>
            </a:prstGeom>
          </p:spPr>
        </p:pic>
        <p:sp>
          <p:nvSpPr>
            <p:cNvPr id="12" name="TextBox 11"/>
            <p:cNvSpPr txBox="1"/>
            <p:nvPr userDrawn="1"/>
          </p:nvSpPr>
          <p:spPr>
            <a:xfrm>
              <a:off x="179512" y="6381328"/>
              <a:ext cx="3523722" cy="276999"/>
            </a:xfrm>
            <a:prstGeom prst="rect">
              <a:avLst/>
            </a:prstGeom>
            <a:noFill/>
          </p:spPr>
          <p:txBody>
            <a:bodyPr wrap="none" rtlCol="0">
              <a:spAutoFit/>
            </a:bodyPr>
            <a:lstStyle/>
            <a:p>
              <a:r>
                <a:rPr lang="en-US" altLang="zh-CN" sz="1200" dirty="0" smtClean="0">
                  <a:solidFill>
                    <a:schemeClr val="bg1"/>
                  </a:solidFill>
                  <a:latin typeface="Verdana" pitchFamily="34" charset="0"/>
                  <a:ea typeface="Verdana" pitchFamily="34" charset="0"/>
                  <a:cs typeface="Verdana" pitchFamily="34" charset="0"/>
                </a:rPr>
                <a:t>iGroup</a:t>
              </a:r>
              <a:r>
                <a:rPr lang="zh-CN" altLang="en-US" sz="1200" dirty="0" smtClean="0">
                  <a:solidFill>
                    <a:schemeClr val="bg1"/>
                  </a:solidFill>
                  <a:latin typeface="Verdana" pitchFamily="34" charset="0"/>
                  <a:ea typeface="微软雅黑" pitchFamily="34" charset="-122"/>
                  <a:cs typeface="Verdana" pitchFamily="34" charset="0"/>
                </a:rPr>
                <a:t>中国</a:t>
              </a:r>
              <a:r>
                <a:rPr lang="en-US" altLang="zh-CN" sz="1200" dirty="0" smtClean="0">
                  <a:solidFill>
                    <a:schemeClr val="bg1"/>
                  </a:solidFill>
                  <a:latin typeface="Verdana" pitchFamily="34" charset="0"/>
                  <a:ea typeface="Verdana" pitchFamily="34" charset="0"/>
                  <a:cs typeface="Verdana" pitchFamily="34" charset="0"/>
                </a:rPr>
                <a:t>·</a:t>
              </a:r>
              <a:r>
                <a:rPr lang="zh-CN" altLang="en-US" sz="1200" dirty="0" smtClean="0">
                  <a:solidFill>
                    <a:schemeClr val="bg1"/>
                  </a:solidFill>
                  <a:latin typeface="Verdana" pitchFamily="34" charset="0"/>
                  <a:ea typeface="微软雅黑" pitchFamily="34" charset="-122"/>
                  <a:cs typeface="Verdana" pitchFamily="34" charset="0"/>
                </a:rPr>
                <a:t>长煦信息技术咨询（上海）有限公司</a:t>
              </a:r>
              <a:endParaRPr lang="zh-CN" altLang="en-US" sz="1200" dirty="0">
                <a:solidFill>
                  <a:schemeClr val="bg1"/>
                </a:solidFill>
                <a:latin typeface="Verdana" pitchFamily="34" charset="0"/>
                <a:ea typeface="微软雅黑" pitchFamily="34" charset="-122"/>
                <a:cs typeface="Verdana" pitchFamily="34" charset="0"/>
              </a:endParaRPr>
            </a:p>
          </p:txBody>
        </p:sp>
      </p:grpSp>
      <p:sp>
        <p:nvSpPr>
          <p:cNvPr id="14" name="Slide Number Placeholder 12"/>
          <p:cNvSpPr txBox="1">
            <a:spLocks/>
          </p:cNvSpPr>
          <p:nvPr userDrawn="1"/>
        </p:nvSpPr>
        <p:spPr bwMode="auto">
          <a:xfrm>
            <a:off x="6228184" y="6381328"/>
            <a:ext cx="2637880" cy="287759"/>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a:defRPr>
                <a:solidFill>
                  <a:schemeClr val="tx1"/>
                </a:solidFill>
              </a:defRPr>
            </a:lvl1p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en-GB" altLang="zh-CN" sz="1400" b="0" i="0" u="none" strike="noStrike" kern="1200" cap="none" spc="0" normalizeH="0" baseline="0" noProof="0" dirty="0" smtClean="0">
                <a:ln>
                  <a:noFill/>
                </a:ln>
                <a:solidFill>
                  <a:schemeClr val="bg1"/>
                </a:solidFill>
                <a:effectLst/>
                <a:uLnTx/>
                <a:uFillTx/>
                <a:latin typeface="Trebuchet MS" pitchFamily="96" charset="0"/>
                <a:ea typeface="+mn-ea"/>
                <a:cs typeface="+mn-cs"/>
              </a:rPr>
              <a:t>www.</a:t>
            </a:r>
            <a:r>
              <a:rPr kumimoji="0" lang="en-US" altLang="zh-CN" sz="1400" b="0" i="0" u="none" strike="noStrike" kern="1200" cap="none" spc="0" normalizeH="0" baseline="0" noProof="0" dirty="0" smtClean="0">
                <a:ln>
                  <a:noFill/>
                </a:ln>
                <a:solidFill>
                  <a:schemeClr val="bg1"/>
                </a:solidFill>
                <a:effectLst/>
                <a:uLnTx/>
                <a:uFillTx/>
                <a:latin typeface="Trebuchet MS" pitchFamily="96" charset="0"/>
                <a:ea typeface="+mn-ea"/>
                <a:cs typeface="+mn-cs"/>
              </a:rPr>
              <a:t>igroup.com.cn</a:t>
            </a:r>
          </a:p>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endParaRPr kumimoji="0" lang="en-GB" altLang="zh-CN" sz="1400" b="0" i="0" u="none" strike="noStrike" kern="1200" cap="none" spc="0" normalizeH="0" baseline="0" noProof="0" dirty="0">
              <a:ln>
                <a:noFill/>
              </a:ln>
              <a:solidFill>
                <a:schemeClr val="bg1"/>
              </a:solidFill>
              <a:effectLst/>
              <a:uLnTx/>
              <a:uFillTx/>
              <a:latin typeface="Trebuchet MS" pitchFamily="96" charset="0"/>
              <a:ea typeface="+mn-ea"/>
              <a:cs typeface="+mn-cs"/>
            </a:endParaRPr>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5576" y="3356992"/>
            <a:ext cx="7772400" cy="1362075"/>
          </a:xfrm>
        </p:spPr>
        <p:txBody>
          <a:bodyPr anchor="t"/>
          <a:lstStyle>
            <a:lvl1pPr algn="l">
              <a:defRPr sz="3200" b="1" cap="all">
                <a:latin typeface="微软雅黑" pitchFamily="34" charset="-122"/>
                <a:ea typeface="微软雅黑" pitchFamily="34" charset="-122"/>
              </a:defRPr>
            </a:lvl1pPr>
          </a:lstStyle>
          <a:p>
            <a:r>
              <a:rPr lang="en-US" altLang="zh-CN" dirty="0" smtClean="0"/>
              <a:t>Click to edit Master title style</a:t>
            </a:r>
            <a:endParaRPr lang="zh-CN" altLang="en-US" dirty="0"/>
          </a:p>
        </p:txBody>
      </p:sp>
      <p:sp>
        <p:nvSpPr>
          <p:cNvPr id="3" name="Text Placeholder 2"/>
          <p:cNvSpPr>
            <a:spLocks noGrp="1"/>
          </p:cNvSpPr>
          <p:nvPr>
            <p:ph type="body" idx="1"/>
          </p:nvPr>
        </p:nvSpPr>
        <p:spPr>
          <a:xfrm>
            <a:off x="755576" y="1856805"/>
            <a:ext cx="7772400" cy="1500187"/>
          </a:xfrm>
        </p:spPr>
        <p:txBody>
          <a:bodyPr anchor="b"/>
          <a:lstStyle>
            <a:lvl1pPr marL="0" indent="0" algn="l">
              <a:buNone/>
              <a:defRPr sz="2000">
                <a:latin typeface="微软雅黑" pitchFamily="34" charset="-122"/>
                <a:ea typeface="微软雅黑" pitchFamily="34" charset="-122"/>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smtClean="0"/>
              <a:t>Click to edit Master text styles</a:t>
            </a:r>
          </a:p>
        </p:txBody>
      </p:sp>
      <p:pic>
        <p:nvPicPr>
          <p:cNvPr id="1026" name="Picture 2" descr="credohoriz_tag-line"/>
          <p:cNvPicPr>
            <a:picLocks noChangeAspect="1" noChangeArrowheads="1"/>
          </p:cNvPicPr>
          <p:nvPr userDrawn="1"/>
        </p:nvPicPr>
        <p:blipFill>
          <a:blip r:embed="rId2" cstate="print"/>
          <a:srcRect/>
          <a:stretch>
            <a:fillRect/>
          </a:stretch>
        </p:blipFill>
        <p:spPr bwMode="auto">
          <a:xfrm>
            <a:off x="755576" y="476672"/>
            <a:ext cx="2664296" cy="579789"/>
          </a:xfrm>
          <a:prstGeom prst="rect">
            <a:avLst/>
          </a:prstGeom>
          <a:noFill/>
          <a:ln w="9525">
            <a:noFill/>
            <a:miter lim="800000"/>
            <a:headEnd/>
            <a:tailEnd/>
          </a:ln>
        </p:spPr>
      </p:pic>
      <p:pic>
        <p:nvPicPr>
          <p:cNvPr id="6" name="图片 5" descr="图片2.png"/>
          <p:cNvPicPr>
            <a:picLocks noChangeAspect="1"/>
          </p:cNvPicPr>
          <p:nvPr userDrawn="1"/>
        </p:nvPicPr>
        <p:blipFill>
          <a:blip r:embed="rId3" cstate="print"/>
          <a:stretch>
            <a:fillRect/>
          </a:stretch>
        </p:blipFill>
        <p:spPr>
          <a:xfrm flipV="1">
            <a:off x="0" y="1124744"/>
            <a:ext cx="9144000" cy="45719"/>
          </a:xfrm>
          <a:prstGeom prst="rect">
            <a:avLst/>
          </a:prstGeom>
        </p:spPr>
      </p:pic>
      <p:pic>
        <p:nvPicPr>
          <p:cNvPr id="8" name="图片 7" descr="图片2.png"/>
          <p:cNvPicPr>
            <a:picLocks noChangeAspect="1"/>
          </p:cNvPicPr>
          <p:nvPr userDrawn="1"/>
        </p:nvPicPr>
        <p:blipFill>
          <a:blip r:embed="rId3" cstate="print"/>
          <a:stretch>
            <a:fillRect/>
          </a:stretch>
        </p:blipFill>
        <p:spPr>
          <a:xfrm>
            <a:off x="0" y="6249212"/>
            <a:ext cx="9144000" cy="608788"/>
          </a:xfrm>
          <a:prstGeom prst="rect">
            <a:avLst/>
          </a:prstGeom>
        </p:spPr>
      </p:pic>
      <p:sp>
        <p:nvSpPr>
          <p:cNvPr id="9" name="TextBox 8"/>
          <p:cNvSpPr txBox="1"/>
          <p:nvPr userDrawn="1"/>
        </p:nvSpPr>
        <p:spPr>
          <a:xfrm>
            <a:off x="179512" y="6381328"/>
            <a:ext cx="3523722" cy="276999"/>
          </a:xfrm>
          <a:prstGeom prst="rect">
            <a:avLst/>
          </a:prstGeom>
          <a:noFill/>
        </p:spPr>
        <p:txBody>
          <a:bodyPr wrap="none" rtlCol="0">
            <a:spAutoFit/>
          </a:bodyPr>
          <a:lstStyle/>
          <a:p>
            <a:r>
              <a:rPr lang="en-US" altLang="zh-CN" sz="1200" dirty="0" smtClean="0">
                <a:solidFill>
                  <a:schemeClr val="bg1"/>
                </a:solidFill>
                <a:latin typeface="Verdana" pitchFamily="34" charset="0"/>
                <a:ea typeface="Verdana" pitchFamily="34" charset="0"/>
                <a:cs typeface="Verdana" pitchFamily="34" charset="0"/>
              </a:rPr>
              <a:t>iGroup</a:t>
            </a:r>
            <a:r>
              <a:rPr lang="zh-CN" altLang="en-US" sz="1200" dirty="0" smtClean="0">
                <a:solidFill>
                  <a:schemeClr val="bg1"/>
                </a:solidFill>
                <a:latin typeface="Verdana" pitchFamily="34" charset="0"/>
                <a:ea typeface="微软雅黑" pitchFamily="34" charset="-122"/>
                <a:cs typeface="Verdana" pitchFamily="34" charset="0"/>
              </a:rPr>
              <a:t>中国</a:t>
            </a:r>
            <a:r>
              <a:rPr lang="en-US" altLang="zh-CN" sz="1200" dirty="0" smtClean="0">
                <a:solidFill>
                  <a:schemeClr val="bg1"/>
                </a:solidFill>
                <a:latin typeface="Verdana" pitchFamily="34" charset="0"/>
                <a:ea typeface="Verdana" pitchFamily="34" charset="0"/>
                <a:cs typeface="Verdana" pitchFamily="34" charset="0"/>
              </a:rPr>
              <a:t>·</a:t>
            </a:r>
            <a:r>
              <a:rPr lang="zh-CN" altLang="en-US" sz="1200" dirty="0" smtClean="0">
                <a:solidFill>
                  <a:schemeClr val="bg1"/>
                </a:solidFill>
                <a:latin typeface="Verdana" pitchFamily="34" charset="0"/>
                <a:ea typeface="微软雅黑" pitchFamily="34" charset="-122"/>
                <a:cs typeface="Verdana" pitchFamily="34" charset="0"/>
              </a:rPr>
              <a:t>长煦信息技术咨询（上海）有限公司</a:t>
            </a:r>
            <a:endParaRPr lang="zh-CN" altLang="en-US" sz="1200" dirty="0">
              <a:solidFill>
                <a:schemeClr val="bg1"/>
              </a:solidFill>
              <a:latin typeface="Verdana" pitchFamily="34" charset="0"/>
              <a:ea typeface="微软雅黑" pitchFamily="34" charset="-122"/>
              <a:cs typeface="Verdana" pitchFamily="34" charset="0"/>
            </a:endParaRPr>
          </a:p>
        </p:txBody>
      </p:sp>
      <p:sp>
        <p:nvSpPr>
          <p:cNvPr id="10" name="Slide Number Placeholder 12"/>
          <p:cNvSpPr txBox="1">
            <a:spLocks/>
          </p:cNvSpPr>
          <p:nvPr userDrawn="1"/>
        </p:nvSpPr>
        <p:spPr bwMode="auto">
          <a:xfrm>
            <a:off x="6228184" y="6381328"/>
            <a:ext cx="2637880" cy="287759"/>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a:defRPr>
                <a:solidFill>
                  <a:schemeClr val="tx1"/>
                </a:solidFill>
              </a:defRPr>
            </a:lvl1p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en-GB" altLang="zh-CN" sz="1400" b="0" i="0" u="none" strike="noStrike" kern="1200" cap="none" spc="0" normalizeH="0" baseline="0" noProof="0" dirty="0" smtClean="0">
                <a:ln>
                  <a:noFill/>
                </a:ln>
                <a:solidFill>
                  <a:schemeClr val="bg1"/>
                </a:solidFill>
                <a:effectLst/>
                <a:uLnTx/>
                <a:uFillTx/>
                <a:latin typeface="Trebuchet MS" pitchFamily="96" charset="0"/>
                <a:ea typeface="+mn-ea"/>
                <a:cs typeface="+mn-cs"/>
              </a:rPr>
              <a:t>www.</a:t>
            </a:r>
            <a:r>
              <a:rPr kumimoji="0" lang="en-US" altLang="zh-CN" sz="1400" b="0" i="0" u="none" strike="noStrike" kern="1200" cap="none" spc="0" normalizeH="0" baseline="0" noProof="0" dirty="0" smtClean="0">
                <a:ln>
                  <a:noFill/>
                </a:ln>
                <a:solidFill>
                  <a:schemeClr val="bg1"/>
                </a:solidFill>
                <a:effectLst/>
                <a:uLnTx/>
                <a:uFillTx/>
                <a:latin typeface="Trebuchet MS" pitchFamily="96" charset="0"/>
                <a:ea typeface="+mn-ea"/>
                <a:cs typeface="+mn-cs"/>
              </a:rPr>
              <a:t>igroup.com.cn</a:t>
            </a:r>
          </a:p>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endParaRPr kumimoji="0" lang="en-GB" altLang="zh-CN" sz="1400" b="0" i="0" u="none" strike="noStrike" kern="1200" cap="none" spc="0" normalizeH="0" baseline="0" noProof="0" dirty="0">
              <a:ln>
                <a:noFill/>
              </a:ln>
              <a:solidFill>
                <a:schemeClr val="bg1"/>
              </a:solidFill>
              <a:effectLst/>
              <a:uLnTx/>
              <a:uFillTx/>
              <a:latin typeface="Trebuchet MS" pitchFamily="96" charset="0"/>
              <a:ea typeface="+mn-ea"/>
              <a:cs typeface="+mn-cs"/>
            </a:endParaRPr>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8" name="图片 7" descr="图片2.png"/>
          <p:cNvPicPr>
            <a:picLocks noChangeAspect="1"/>
          </p:cNvPicPr>
          <p:nvPr userDrawn="1"/>
        </p:nvPicPr>
        <p:blipFill>
          <a:blip r:embed="rId2" cstate="print"/>
          <a:stretch>
            <a:fillRect/>
          </a:stretch>
        </p:blipFill>
        <p:spPr>
          <a:xfrm>
            <a:off x="0" y="6249212"/>
            <a:ext cx="9144000" cy="608788"/>
          </a:xfrm>
          <a:prstGeom prst="rect">
            <a:avLst/>
          </a:prstGeom>
        </p:spPr>
      </p:pic>
      <p:sp>
        <p:nvSpPr>
          <p:cNvPr id="4" name="Rectangle 6"/>
          <p:cNvSpPr/>
          <p:nvPr/>
        </p:nvSpPr>
        <p:spPr>
          <a:xfrm>
            <a:off x="0" y="0"/>
            <a:ext cx="9144000" cy="3500438"/>
          </a:xfrm>
          <a:prstGeom prst="rect">
            <a:avLst/>
          </a:prstGeom>
          <a:gradFill flip="none" rotWithShape="1">
            <a:gsLst>
              <a:gs pos="0">
                <a:schemeClr val="bg1">
                  <a:lumMod val="85000"/>
                </a:schemeClr>
              </a:gs>
              <a:gs pos="50000">
                <a:schemeClr val="bg1">
                  <a:lumMod val="95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charset="0"/>
              <a:buNone/>
              <a:defRPr/>
            </a:pPr>
            <a:endParaRPr lang="zh-CN" altLang="en-US"/>
          </a:p>
        </p:txBody>
      </p:sp>
      <p:sp>
        <p:nvSpPr>
          <p:cNvPr id="5" name="Rectangle 7"/>
          <p:cNvSpPr/>
          <p:nvPr/>
        </p:nvSpPr>
        <p:spPr>
          <a:xfrm>
            <a:off x="0" y="692150"/>
            <a:ext cx="9144000" cy="2159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Arial" charset="0"/>
              <a:buNone/>
              <a:defRPr/>
            </a:pPr>
            <a:endParaRPr lang="zh-CN" altLang="en-US"/>
          </a:p>
        </p:txBody>
      </p:sp>
      <p:sp>
        <p:nvSpPr>
          <p:cNvPr id="14" name="Title Placeholder 1"/>
          <p:cNvSpPr>
            <a:spLocks noGrp="1"/>
          </p:cNvSpPr>
          <p:nvPr>
            <p:ph type="title"/>
          </p:nvPr>
        </p:nvSpPr>
        <p:spPr>
          <a:xfrm>
            <a:off x="395536" y="130622"/>
            <a:ext cx="8748464" cy="850106"/>
          </a:xfrm>
          <a:prstGeom prst="rect">
            <a:avLst/>
          </a:prstGeom>
          <a:noFill/>
        </p:spPr>
        <p:txBody>
          <a:bodyPr rtlCol="0">
            <a:noAutofit/>
          </a:bodyPr>
          <a:lstStyle>
            <a:lvl1pPr algn="l">
              <a:defRPr lang="zh-CN" altLang="en-US" sz="1800" dirty="0">
                <a:solidFill>
                  <a:srgbClr val="0070C0"/>
                </a:solidFill>
                <a:latin typeface="Verdana" pitchFamily="34" charset="0"/>
                <a:ea typeface="微软雅黑" pitchFamily="34" charset="-122"/>
                <a:cs typeface="Verdana" pitchFamily="34" charset="0"/>
              </a:defRPr>
            </a:lvl1pPr>
          </a:lstStyle>
          <a:p>
            <a:r>
              <a:rPr lang="en-US" altLang="zh-CN" dirty="0" smtClean="0"/>
              <a:t>Click to edit Master title style</a:t>
            </a:r>
            <a:endParaRPr lang="zh-CN" altLang="en-US" dirty="0"/>
          </a:p>
        </p:txBody>
      </p:sp>
      <p:sp>
        <p:nvSpPr>
          <p:cNvPr id="9" name="TextBox 8"/>
          <p:cNvSpPr txBox="1"/>
          <p:nvPr userDrawn="1"/>
        </p:nvSpPr>
        <p:spPr>
          <a:xfrm>
            <a:off x="179512" y="6381328"/>
            <a:ext cx="3523722" cy="276999"/>
          </a:xfrm>
          <a:prstGeom prst="rect">
            <a:avLst/>
          </a:prstGeom>
          <a:noFill/>
        </p:spPr>
        <p:txBody>
          <a:bodyPr wrap="none" rtlCol="0">
            <a:spAutoFit/>
          </a:bodyPr>
          <a:lstStyle/>
          <a:p>
            <a:r>
              <a:rPr lang="en-US" altLang="zh-CN" sz="1200" dirty="0" smtClean="0">
                <a:solidFill>
                  <a:schemeClr val="bg1"/>
                </a:solidFill>
                <a:latin typeface="Verdana" pitchFamily="34" charset="0"/>
                <a:ea typeface="Verdana" pitchFamily="34" charset="0"/>
                <a:cs typeface="Verdana" pitchFamily="34" charset="0"/>
              </a:rPr>
              <a:t>iGroup</a:t>
            </a:r>
            <a:r>
              <a:rPr lang="zh-CN" altLang="en-US" sz="1200" dirty="0" smtClean="0">
                <a:solidFill>
                  <a:schemeClr val="bg1"/>
                </a:solidFill>
                <a:latin typeface="Verdana" pitchFamily="34" charset="0"/>
                <a:ea typeface="微软雅黑" pitchFamily="34" charset="-122"/>
                <a:cs typeface="Verdana" pitchFamily="34" charset="0"/>
              </a:rPr>
              <a:t>中国</a:t>
            </a:r>
            <a:r>
              <a:rPr lang="en-US" altLang="zh-CN" sz="1200" dirty="0" smtClean="0">
                <a:solidFill>
                  <a:schemeClr val="bg1"/>
                </a:solidFill>
                <a:latin typeface="Verdana" pitchFamily="34" charset="0"/>
                <a:ea typeface="Verdana" pitchFamily="34" charset="0"/>
                <a:cs typeface="Verdana" pitchFamily="34" charset="0"/>
              </a:rPr>
              <a:t>·</a:t>
            </a:r>
            <a:r>
              <a:rPr lang="zh-CN" altLang="en-US" sz="1200" dirty="0" smtClean="0">
                <a:solidFill>
                  <a:schemeClr val="bg1"/>
                </a:solidFill>
                <a:latin typeface="Verdana" pitchFamily="34" charset="0"/>
                <a:ea typeface="微软雅黑" pitchFamily="34" charset="-122"/>
                <a:cs typeface="Verdana" pitchFamily="34" charset="0"/>
              </a:rPr>
              <a:t>长煦信息技术咨询（上海）有限公司</a:t>
            </a:r>
            <a:endParaRPr lang="zh-CN" altLang="en-US" sz="1200" dirty="0">
              <a:solidFill>
                <a:schemeClr val="bg1"/>
              </a:solidFill>
              <a:latin typeface="Verdana" pitchFamily="34" charset="0"/>
              <a:ea typeface="微软雅黑" pitchFamily="34" charset="-122"/>
              <a:cs typeface="Verdana" pitchFamily="34" charset="0"/>
            </a:endParaRPr>
          </a:p>
        </p:txBody>
      </p:sp>
      <p:sp>
        <p:nvSpPr>
          <p:cNvPr id="10" name="Slide Number Placeholder 12"/>
          <p:cNvSpPr>
            <a:spLocks noGrp="1"/>
          </p:cNvSpPr>
          <p:nvPr>
            <p:ph type="sldNum" sz="quarter" idx="11"/>
          </p:nvPr>
        </p:nvSpPr>
        <p:spPr>
          <a:xfrm>
            <a:off x="6614640" y="260921"/>
            <a:ext cx="2637880" cy="287759"/>
          </a:xfrm>
        </p:spPr>
        <p:txBody>
          <a:bodyPr/>
          <a:lstStyle>
            <a:lvl1pPr algn="ctr">
              <a:defRPr>
                <a:solidFill>
                  <a:srgbClr val="0070C0"/>
                </a:solidFill>
              </a:defRPr>
            </a:lvl1pPr>
          </a:lstStyle>
          <a:p>
            <a:pPr>
              <a:defRPr/>
            </a:pPr>
            <a:r>
              <a:rPr lang="en-GB" altLang="zh-CN" dirty="0" smtClean="0"/>
              <a:t>www.</a:t>
            </a:r>
            <a:r>
              <a:rPr lang="en-US" altLang="zh-CN" dirty="0" smtClean="0"/>
              <a:t>credoreference.con</a:t>
            </a:r>
            <a:endParaRPr lang="en-GB" altLang="zh-CN" dirty="0"/>
          </a:p>
        </p:txBody>
      </p:sp>
      <p:sp>
        <p:nvSpPr>
          <p:cNvPr id="11" name="Slide Number Placeholder 12"/>
          <p:cNvSpPr txBox="1">
            <a:spLocks/>
          </p:cNvSpPr>
          <p:nvPr userDrawn="1"/>
        </p:nvSpPr>
        <p:spPr bwMode="auto">
          <a:xfrm>
            <a:off x="6228184" y="6381328"/>
            <a:ext cx="2637880" cy="287759"/>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a:defRPr>
                <a:solidFill>
                  <a:schemeClr val="tx1"/>
                </a:solidFill>
              </a:defRPr>
            </a:lvl1p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en-GB" altLang="zh-CN" sz="1400" b="0" i="0" u="none" strike="noStrike" kern="1200" cap="none" spc="0" normalizeH="0" baseline="0" noProof="0" dirty="0" smtClean="0">
                <a:ln>
                  <a:noFill/>
                </a:ln>
                <a:solidFill>
                  <a:schemeClr val="bg1"/>
                </a:solidFill>
                <a:effectLst/>
                <a:uLnTx/>
                <a:uFillTx/>
                <a:latin typeface="Trebuchet MS" pitchFamily="96" charset="0"/>
                <a:ea typeface="+mn-ea"/>
                <a:cs typeface="+mn-cs"/>
              </a:rPr>
              <a:t>www.</a:t>
            </a:r>
            <a:r>
              <a:rPr kumimoji="0" lang="en-US" altLang="zh-CN" sz="1400" b="0" i="0" u="none" strike="noStrike" kern="1200" cap="none" spc="0" normalizeH="0" baseline="0" noProof="0" dirty="0" smtClean="0">
                <a:ln>
                  <a:noFill/>
                </a:ln>
                <a:solidFill>
                  <a:schemeClr val="bg1"/>
                </a:solidFill>
                <a:effectLst/>
                <a:uLnTx/>
                <a:uFillTx/>
                <a:latin typeface="Trebuchet MS" pitchFamily="96" charset="0"/>
                <a:ea typeface="+mn-ea"/>
                <a:cs typeface="+mn-cs"/>
              </a:rPr>
              <a:t>igroup.com.cn</a:t>
            </a:r>
          </a:p>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endParaRPr kumimoji="0" lang="en-GB" altLang="zh-CN" sz="1400" b="0" i="0" u="none" strike="noStrike" kern="1200" cap="none" spc="0" normalizeH="0" baseline="0" noProof="0" dirty="0">
              <a:ln>
                <a:noFill/>
              </a:ln>
              <a:solidFill>
                <a:schemeClr val="bg1"/>
              </a:solidFill>
              <a:effectLst/>
              <a:uLnTx/>
              <a:uFillTx/>
              <a:latin typeface="Trebuchet MS" pitchFamily="96" charset="0"/>
              <a:ea typeface="+mn-ea"/>
              <a:cs typeface="+mn-cs"/>
            </a:endParaRPr>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3" name="组合 2"/>
          <p:cNvGrpSpPr/>
          <p:nvPr userDrawn="1"/>
        </p:nvGrpSpPr>
        <p:grpSpPr>
          <a:xfrm>
            <a:off x="0" y="6249212"/>
            <a:ext cx="9144000" cy="608788"/>
            <a:chOff x="0" y="6249212"/>
            <a:chExt cx="9144000" cy="608788"/>
          </a:xfrm>
        </p:grpSpPr>
        <p:pic>
          <p:nvPicPr>
            <p:cNvPr id="4" name="图片 3" descr="图片2.png"/>
            <p:cNvPicPr>
              <a:picLocks noChangeAspect="1"/>
            </p:cNvPicPr>
            <p:nvPr userDrawn="1"/>
          </p:nvPicPr>
          <p:blipFill>
            <a:blip r:embed="rId2" cstate="print"/>
            <a:stretch>
              <a:fillRect/>
            </a:stretch>
          </p:blipFill>
          <p:spPr>
            <a:xfrm>
              <a:off x="0" y="6249212"/>
              <a:ext cx="9144000" cy="608788"/>
            </a:xfrm>
            <a:prstGeom prst="rect">
              <a:avLst/>
            </a:prstGeom>
          </p:spPr>
        </p:pic>
        <p:sp>
          <p:nvSpPr>
            <p:cNvPr id="5" name="TextBox 4"/>
            <p:cNvSpPr txBox="1"/>
            <p:nvPr userDrawn="1"/>
          </p:nvSpPr>
          <p:spPr>
            <a:xfrm>
              <a:off x="179512" y="6381328"/>
              <a:ext cx="3523722" cy="276999"/>
            </a:xfrm>
            <a:prstGeom prst="rect">
              <a:avLst/>
            </a:prstGeom>
            <a:noFill/>
          </p:spPr>
          <p:txBody>
            <a:bodyPr wrap="none" rtlCol="0">
              <a:spAutoFit/>
            </a:bodyPr>
            <a:lstStyle/>
            <a:p>
              <a:r>
                <a:rPr lang="en-US" altLang="zh-CN" sz="1200" dirty="0" smtClean="0">
                  <a:solidFill>
                    <a:schemeClr val="bg1"/>
                  </a:solidFill>
                  <a:latin typeface="Verdana" pitchFamily="34" charset="0"/>
                  <a:ea typeface="Verdana" pitchFamily="34" charset="0"/>
                  <a:cs typeface="Verdana" pitchFamily="34" charset="0"/>
                </a:rPr>
                <a:t>iGroup</a:t>
              </a:r>
              <a:r>
                <a:rPr lang="zh-CN" altLang="en-US" sz="1200" dirty="0" smtClean="0">
                  <a:solidFill>
                    <a:schemeClr val="bg1"/>
                  </a:solidFill>
                  <a:latin typeface="Verdana" pitchFamily="34" charset="0"/>
                  <a:ea typeface="微软雅黑" pitchFamily="34" charset="-122"/>
                  <a:cs typeface="Verdana" pitchFamily="34" charset="0"/>
                </a:rPr>
                <a:t>中国</a:t>
              </a:r>
              <a:r>
                <a:rPr lang="en-US" altLang="zh-CN" sz="1200" dirty="0" smtClean="0">
                  <a:solidFill>
                    <a:schemeClr val="bg1"/>
                  </a:solidFill>
                  <a:latin typeface="Verdana" pitchFamily="34" charset="0"/>
                  <a:ea typeface="Verdana" pitchFamily="34" charset="0"/>
                  <a:cs typeface="Verdana" pitchFamily="34" charset="0"/>
                </a:rPr>
                <a:t>·</a:t>
              </a:r>
              <a:r>
                <a:rPr lang="zh-CN" altLang="en-US" sz="1200" dirty="0" smtClean="0">
                  <a:solidFill>
                    <a:schemeClr val="bg1"/>
                  </a:solidFill>
                  <a:latin typeface="Verdana" pitchFamily="34" charset="0"/>
                  <a:ea typeface="微软雅黑" pitchFamily="34" charset="-122"/>
                  <a:cs typeface="Verdana" pitchFamily="34" charset="0"/>
                </a:rPr>
                <a:t>长煦信息技术咨询（上海）有限公司</a:t>
              </a:r>
              <a:endParaRPr lang="zh-CN" altLang="en-US" sz="1200" dirty="0">
                <a:solidFill>
                  <a:schemeClr val="bg1"/>
                </a:solidFill>
                <a:latin typeface="Verdana" pitchFamily="34" charset="0"/>
                <a:ea typeface="微软雅黑" pitchFamily="34" charset="-122"/>
                <a:cs typeface="Verdana" pitchFamily="34" charset="0"/>
              </a:endParaRPr>
            </a:p>
          </p:txBody>
        </p:sp>
      </p:grpSp>
      <p:sp>
        <p:nvSpPr>
          <p:cNvPr id="6" name="Slide Number Placeholder 12"/>
          <p:cNvSpPr txBox="1">
            <a:spLocks/>
          </p:cNvSpPr>
          <p:nvPr userDrawn="1"/>
        </p:nvSpPr>
        <p:spPr bwMode="auto">
          <a:xfrm>
            <a:off x="6228184" y="6381328"/>
            <a:ext cx="2637880" cy="287759"/>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a:defRPr>
                <a:solidFill>
                  <a:schemeClr val="tx1"/>
                </a:solidFill>
              </a:defRPr>
            </a:lvl1p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en-GB" altLang="zh-CN" sz="1400" b="0" i="0" u="none" strike="noStrike" kern="1200" cap="none" spc="0" normalizeH="0" baseline="0" noProof="0" dirty="0" smtClean="0">
                <a:ln>
                  <a:noFill/>
                </a:ln>
                <a:solidFill>
                  <a:schemeClr val="bg1"/>
                </a:solidFill>
                <a:effectLst/>
                <a:uLnTx/>
                <a:uFillTx/>
                <a:latin typeface="Trebuchet MS" pitchFamily="96" charset="0"/>
                <a:ea typeface="+mn-ea"/>
                <a:cs typeface="+mn-cs"/>
              </a:rPr>
              <a:t>www.</a:t>
            </a:r>
            <a:r>
              <a:rPr kumimoji="0" lang="en-US" altLang="zh-CN" sz="1400" b="0" i="0" u="none" strike="noStrike" kern="1200" cap="none" spc="0" normalizeH="0" baseline="0" noProof="0" dirty="0" smtClean="0">
                <a:ln>
                  <a:noFill/>
                </a:ln>
                <a:solidFill>
                  <a:schemeClr val="bg1"/>
                </a:solidFill>
                <a:effectLst/>
                <a:uLnTx/>
                <a:uFillTx/>
                <a:latin typeface="Trebuchet MS" pitchFamily="96" charset="0"/>
                <a:ea typeface="+mn-ea"/>
                <a:cs typeface="+mn-cs"/>
              </a:rPr>
              <a:t>igroup.com.cn</a:t>
            </a:r>
          </a:p>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endParaRPr kumimoji="0" lang="en-GB" altLang="zh-CN" sz="1400" b="0" i="0" u="none" strike="noStrike" kern="1200" cap="none" spc="0" normalizeH="0" baseline="0" noProof="0" dirty="0">
              <a:ln>
                <a:noFill/>
              </a:ln>
              <a:solidFill>
                <a:schemeClr val="bg1"/>
              </a:solidFill>
              <a:effectLst/>
              <a:uLnTx/>
              <a:uFillTx/>
              <a:latin typeface="Trebuchet MS" pitchFamily="96" charset="0"/>
              <a:ea typeface="+mn-ea"/>
              <a:cs typeface="+mn-cs"/>
            </a:endParaRPr>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7215188" y="6442075"/>
            <a:ext cx="1905000" cy="381000"/>
          </a:xfrm>
          <a:prstGeom prst="rect">
            <a:avLst/>
          </a:prstGeom>
        </p:spPr>
        <p:txBody>
          <a:bodyPr/>
          <a:lstStyle>
            <a:lvl1pPr>
              <a:defRPr smtClean="0"/>
            </a:lvl1pPr>
          </a:lstStyle>
          <a:p>
            <a:pPr>
              <a:defRPr/>
            </a:pPr>
            <a:fld id="{2654CF3F-DD8D-475F-AC21-92E34F27E4EC}" type="datetime1">
              <a:rPr lang="zh-CN" altLang="en-US"/>
              <a:pPr>
                <a:defRPr/>
              </a:pPr>
              <a:t>2013-03-25 Monday</a:t>
            </a:fld>
            <a:endParaRPr lang="en-US" altLang="zh-CN"/>
          </a:p>
        </p:txBody>
      </p:sp>
      <p:sp>
        <p:nvSpPr>
          <p:cNvPr id="5" name="页脚占位符 4"/>
          <p:cNvSpPr>
            <a:spLocks noGrp="1"/>
          </p:cNvSpPr>
          <p:nvPr>
            <p:ph type="ftr" sz="quarter" idx="11"/>
          </p:nvPr>
        </p:nvSpPr>
        <p:spPr/>
        <p:txBody>
          <a:bodyPr/>
          <a:lstStyle>
            <a:lvl1pPr>
              <a:defRPr smtClean="0"/>
            </a:lvl1pPr>
          </a:lstStyle>
          <a:p>
            <a:pPr>
              <a:defRPr/>
            </a:pPr>
            <a:endParaRPr lang="en-US" altLang="zh-CN"/>
          </a:p>
        </p:txBody>
      </p:sp>
      <p:sp>
        <p:nvSpPr>
          <p:cNvPr id="6" name="灯片编号占位符 5"/>
          <p:cNvSpPr>
            <a:spLocks noGrp="1"/>
          </p:cNvSpPr>
          <p:nvPr>
            <p:ph type="sldNum" sz="quarter" idx="12"/>
          </p:nvPr>
        </p:nvSpPr>
        <p:spPr/>
        <p:txBody>
          <a:bodyPr/>
          <a:lstStyle>
            <a:lvl2pPr lvl="1">
              <a:defRPr smtClean="0"/>
            </a:lvl2pPr>
          </a:lstStyle>
          <a:p>
            <a:pPr lvl="1">
              <a:defRPr/>
            </a:pPr>
            <a:fld id="{7A144A0C-1609-4E3C-A36C-979A8B5D0FCB}" type="slidenum">
              <a:rPr lang="en-US" altLang="zh-CN"/>
              <a:pPr lvl="1">
                <a:defRPr/>
              </a:pPr>
              <a:t>‹#›</a:t>
            </a:fld>
            <a:endParaRPr lang="en-US" altLang="zh-CN">
              <a:latin typeface="+mn-lt"/>
            </a:endParaRPr>
          </a:p>
        </p:txBody>
      </p:sp>
    </p:spTree>
  </p:cSld>
  <p:clrMapOvr>
    <a:masterClrMapping/>
  </p:clrMapOvr>
  <p:transition>
    <p:checke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a:buFont typeface="Arial" charset="0"/>
              <a:buNone/>
              <a:defRPr sz="1400">
                <a:latin typeface="Trebuchet MS" pitchFamily="96" charset="0"/>
                <a:ea typeface="+mn-ea"/>
              </a:defRPr>
            </a:lvl1pPr>
          </a:lstStyle>
          <a:p>
            <a:pPr>
              <a:defRPr/>
            </a:pPr>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buFont typeface="Arial" charset="0"/>
              <a:buNone/>
              <a:defRPr sz="1400">
                <a:latin typeface="Trebuchet MS" pitchFamily="96" charset="0"/>
                <a:ea typeface="+mn-ea"/>
              </a:defRPr>
            </a:lvl1pPr>
          </a:lstStyle>
          <a:p>
            <a:pPr>
              <a:defRPr/>
            </a:pPr>
            <a:r>
              <a:rPr lang="en-GB" altLang="zh-CN"/>
              <a:t>www.globalintelligence.com – </a:t>
            </a:r>
            <a:r>
              <a:rPr lang="en-GB" altLang="zh-CN">
                <a:solidFill>
                  <a:schemeClr val="bg2"/>
                </a:solidFill>
              </a:rPr>
              <a:t>page </a:t>
            </a:r>
            <a:fld id="{900A9499-E82E-4DEA-A310-E09BA648A4A2}" type="slidenum">
              <a:rPr lang="en-GB" altLang="zh-CN">
                <a:solidFill>
                  <a:schemeClr val="bg2"/>
                </a:solidFill>
              </a:rPr>
              <a:pPr>
                <a:defRPr/>
              </a:pPr>
              <a:t>‹#›</a:t>
            </a:fld>
            <a:endParaRPr lang="en-GB" altLang="zh-CN"/>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6" r:id="rId6"/>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charset="-122"/>
        </a:defRPr>
      </a:lvl2pPr>
      <a:lvl3pPr algn="ctr" rtl="0" eaLnBrk="0" fontAlgn="base" hangingPunct="0">
        <a:spcBef>
          <a:spcPct val="0"/>
        </a:spcBef>
        <a:spcAft>
          <a:spcPct val="0"/>
        </a:spcAft>
        <a:defRPr sz="4400">
          <a:solidFill>
            <a:schemeClr val="tx2"/>
          </a:solidFill>
          <a:latin typeface="Arial" charset="0"/>
          <a:ea typeface="宋体" charset="-122"/>
        </a:defRPr>
      </a:lvl3pPr>
      <a:lvl4pPr algn="ctr" rtl="0" eaLnBrk="0" fontAlgn="base" hangingPunct="0">
        <a:spcBef>
          <a:spcPct val="0"/>
        </a:spcBef>
        <a:spcAft>
          <a:spcPct val="0"/>
        </a:spcAft>
        <a:defRPr sz="4400">
          <a:solidFill>
            <a:schemeClr val="tx2"/>
          </a:solidFill>
          <a:latin typeface="Arial" charset="0"/>
          <a:ea typeface="宋体" charset="-122"/>
        </a:defRPr>
      </a:lvl4pPr>
      <a:lvl5pPr algn="ctr" rtl="0" eaLnBrk="0" fontAlgn="base" hangingPunct="0">
        <a:spcBef>
          <a:spcPct val="0"/>
        </a:spcBef>
        <a:spcAft>
          <a:spcPct val="0"/>
        </a:spcAft>
        <a:defRPr sz="4400">
          <a:solidFill>
            <a:schemeClr val="tx2"/>
          </a:solidFill>
          <a:latin typeface="Arial" charset="0"/>
          <a:ea typeface="宋体" charset="-122"/>
        </a:defRPr>
      </a:lvl5pPr>
      <a:lvl6pPr marL="457200" algn="ctr" rtl="0" eaLnBrk="1" fontAlgn="base" hangingPunct="1">
        <a:spcBef>
          <a:spcPct val="0"/>
        </a:spcBef>
        <a:spcAft>
          <a:spcPct val="0"/>
        </a:spcAft>
        <a:defRPr sz="4400">
          <a:solidFill>
            <a:schemeClr val="tx2"/>
          </a:solidFill>
          <a:latin typeface="Arial" charset="0"/>
          <a:ea typeface="宋体" charset="-122"/>
        </a:defRPr>
      </a:lvl6pPr>
      <a:lvl7pPr marL="914400" algn="ctr" rtl="0" eaLnBrk="1" fontAlgn="base" hangingPunct="1">
        <a:spcBef>
          <a:spcPct val="0"/>
        </a:spcBef>
        <a:spcAft>
          <a:spcPct val="0"/>
        </a:spcAft>
        <a:defRPr sz="4400">
          <a:solidFill>
            <a:schemeClr val="tx2"/>
          </a:solidFill>
          <a:latin typeface="Arial" charset="0"/>
          <a:ea typeface="宋体" charset="-122"/>
        </a:defRPr>
      </a:lvl7pPr>
      <a:lvl8pPr marL="1371600" algn="ctr" rtl="0" eaLnBrk="1" fontAlgn="base" hangingPunct="1">
        <a:spcBef>
          <a:spcPct val="0"/>
        </a:spcBef>
        <a:spcAft>
          <a:spcPct val="0"/>
        </a:spcAft>
        <a:defRPr sz="4400">
          <a:solidFill>
            <a:schemeClr val="tx2"/>
          </a:solidFill>
          <a:latin typeface="Arial" charset="0"/>
          <a:ea typeface="宋体" charset="-122"/>
        </a:defRPr>
      </a:lvl8pPr>
      <a:lvl9pPr marL="1828800" algn="ctr" rtl="0" eaLnBrk="1" fontAlgn="base" hangingPunct="1">
        <a:spcBef>
          <a:spcPct val="0"/>
        </a:spcBef>
        <a:spcAft>
          <a:spcPct val="0"/>
        </a:spcAft>
        <a:defRPr sz="4400">
          <a:solidFill>
            <a:schemeClr val="tx2"/>
          </a:solidFill>
          <a:latin typeface="Arial" charset="0"/>
          <a:ea typeface="宋体"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elle@igroup.com.c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5.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4.xml"/><Relationship Id="rId4" Type="http://schemas.openxmlformats.org/officeDocument/2006/relationships/image" Target="../media/image56.png"/></Relationships>
</file>

<file path=ppt/slides/_rels/slide2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33.png"/><Relationship Id="rId1" Type="http://schemas.openxmlformats.org/officeDocument/2006/relationships/slideLayout" Target="../slideLayouts/slideLayout4.xml"/><Relationship Id="rId5" Type="http://schemas.openxmlformats.org/officeDocument/2006/relationships/image" Target="../media/image66.png"/><Relationship Id="rId4" Type="http://schemas.openxmlformats.org/officeDocument/2006/relationships/image" Target="../media/image65.png"/></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67.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www.credoreference.com/credomap.do?query=bob+dylan&amp;subject=all&amp;meta=image&amp;meta=long&amp;meta=!short&amp;view=facet" TargetMode="External"/><Relationship Id="rId2" Type="http://schemas.openxmlformats.org/officeDocument/2006/relationships/image" Target="../media/image68.png"/><Relationship Id="rId1" Type="http://schemas.openxmlformats.org/officeDocument/2006/relationships/slideLayout" Target="../slideLayouts/slideLayout4.xml"/><Relationship Id="rId6" Type="http://schemas.openxmlformats.org/officeDocument/2006/relationships/hyperlink" Target="http://www.credoreference.com/credomap.do?query=Nobel+Prize&amp;subject=all&amp;meta=image&amp;meta=long&amp;meta=!short&amp;view=facet" TargetMode="External"/><Relationship Id="rId5" Type="http://schemas.openxmlformats.org/officeDocument/2006/relationships/hyperlink" Target="http://www.credoreference.com/credomap.do?query=Mexico&amp;subject=all&amp;meta=image&amp;meta=long&amp;meta=!short&amp;view=facet" TargetMode="External"/><Relationship Id="rId4" Type="http://schemas.openxmlformats.org/officeDocument/2006/relationships/hyperlink" Target="http://www.credoreference.com/credomap.do?query=Economic&amp;subject=all&amp;meta=image&amp;meta=long&amp;meta=!short&amp;view=facet"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72.png"/><Relationship Id="rId1" Type="http://schemas.openxmlformats.org/officeDocument/2006/relationships/slideLayout" Target="../slideLayouts/slideLayout4.xml"/><Relationship Id="rId5" Type="http://schemas.openxmlformats.org/officeDocument/2006/relationships/image" Target="../media/image74.png"/><Relationship Id="rId4" Type="http://schemas.openxmlformats.org/officeDocument/2006/relationships/image" Target="../media/image73.png"/></Relationships>
</file>

<file path=ppt/slides/_rels/slide4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mailto:elle@igroup.com.cn"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9.pn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image" Target="../media/image8.png"/><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hyperlink" Target="http://www.barronseduc.com/" TargetMode="External"/><Relationship Id="rId11" Type="http://schemas.openxmlformats.org/officeDocument/2006/relationships/image" Target="../media/image16.png"/><Relationship Id="rId24" Type="http://schemas.openxmlformats.org/officeDocument/2006/relationships/image" Target="../media/image29.gif"/><Relationship Id="rId5" Type="http://schemas.openxmlformats.org/officeDocument/2006/relationships/image" Target="../media/image11.png"/><Relationship Id="rId15" Type="http://schemas.openxmlformats.org/officeDocument/2006/relationships/image" Target="../media/image20.jpeg"/><Relationship Id="rId23" Type="http://schemas.openxmlformats.org/officeDocument/2006/relationships/image" Target="../media/image28.gif"/><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10.png"/><Relationship Id="rId9" Type="http://schemas.openxmlformats.org/officeDocument/2006/relationships/image" Target="../media/image14.png"/><Relationship Id="rId14" Type="http://schemas.openxmlformats.org/officeDocument/2006/relationships/image" Target="../media/image19.jpeg"/><Relationship Id="rId22"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spect="1" noChangeArrowheads="1"/>
          </p:cNvSpPr>
          <p:nvPr>
            <p:ph type="ctrTitle"/>
          </p:nvPr>
        </p:nvSpPr>
        <p:spPr>
          <a:xfrm>
            <a:off x="539552" y="2132211"/>
            <a:ext cx="7772400" cy="1008360"/>
          </a:xfrm>
        </p:spPr>
        <p:txBody>
          <a:bodyPr/>
          <a:lstStyle/>
          <a:p>
            <a:pPr eaLnBrk="1" hangingPunct="1"/>
            <a:r>
              <a:rPr lang="en-US" altLang="zh-CN" dirty="0" smtClean="0"/>
              <a:t>Credo </a:t>
            </a:r>
            <a:r>
              <a:rPr lang="zh-CN" altLang="en-US" dirty="0" smtClean="0"/>
              <a:t>全球工具书大全</a:t>
            </a:r>
            <a:endParaRPr lang="en-US" dirty="0" smtClean="0"/>
          </a:p>
        </p:txBody>
      </p:sp>
      <p:sp>
        <p:nvSpPr>
          <p:cNvPr id="8195" name="Rectangle 3"/>
          <p:cNvSpPr>
            <a:spLocks noGrp="1" noChangeArrowheads="1"/>
          </p:cNvSpPr>
          <p:nvPr>
            <p:ph type="subTitle" idx="1"/>
          </p:nvPr>
        </p:nvSpPr>
        <p:spPr>
          <a:xfrm>
            <a:off x="540196" y="3788643"/>
            <a:ext cx="7344171" cy="1152525"/>
          </a:xfrm>
        </p:spPr>
        <p:txBody>
          <a:bodyPr/>
          <a:lstStyle/>
          <a:p>
            <a:pPr eaLnBrk="1" hangingPunct="1">
              <a:lnSpc>
                <a:spcPct val="150000"/>
              </a:lnSpc>
            </a:pPr>
            <a:r>
              <a:rPr lang="en-US" altLang="zh-CN" dirty="0" smtClean="0"/>
              <a:t>Elle Ning</a:t>
            </a:r>
            <a:r>
              <a:rPr lang="en-US" altLang="zh-CN" sz="1400" dirty="0" smtClean="0">
                <a:ea typeface="微软雅黑" pitchFamily="34" charset="-122"/>
              </a:rPr>
              <a:t> </a:t>
            </a:r>
          </a:p>
          <a:p>
            <a:pPr eaLnBrk="1" hangingPunct="1">
              <a:lnSpc>
                <a:spcPct val="150000"/>
              </a:lnSpc>
            </a:pPr>
            <a:r>
              <a:rPr lang="en-US" altLang="zh-CN" sz="1400" dirty="0" smtClean="0">
                <a:ea typeface="微软雅黑" pitchFamily="34" charset="-122"/>
                <a:hlinkClick r:id="rId2"/>
              </a:rPr>
              <a:t>elle@igroup.com.cn</a:t>
            </a:r>
            <a:endParaRPr lang="en-US" altLang="zh-CN" sz="1400" dirty="0" smtClean="0">
              <a:ea typeface="微软雅黑" pitchFamily="34" charset="-122"/>
            </a:endParaRPr>
          </a:p>
          <a:p>
            <a:pPr eaLnBrk="1" hangingPunct="1">
              <a:lnSpc>
                <a:spcPct val="150000"/>
              </a:lnSpc>
            </a:pPr>
            <a:r>
              <a:rPr lang="en-US" altLang="zh-CN" sz="1400" dirty="0" smtClean="0">
                <a:ea typeface="Verdana" pitchFamily="34" charset="0"/>
              </a:rPr>
              <a:t>iGroup</a:t>
            </a:r>
            <a:r>
              <a:rPr lang="zh-CN" altLang="en-US" sz="1400" dirty="0" smtClean="0">
                <a:ea typeface="微软雅黑" pitchFamily="34" charset="-122"/>
              </a:rPr>
              <a:t>中国</a:t>
            </a:r>
            <a:r>
              <a:rPr lang="en-US" altLang="zh-CN" sz="1400" dirty="0" smtClean="0">
                <a:ea typeface="Verdana" pitchFamily="34" charset="0"/>
              </a:rPr>
              <a:t>·</a:t>
            </a:r>
            <a:r>
              <a:rPr lang="zh-CN" altLang="en-US" sz="1400" dirty="0" smtClean="0">
                <a:ea typeface="微软雅黑" pitchFamily="34" charset="-122"/>
              </a:rPr>
              <a:t>长煦信息技术咨询（上海）有限公司</a:t>
            </a:r>
            <a:endParaRPr lang="en-US" altLang="zh-CN" sz="1400" dirty="0" smtClean="0">
              <a:ea typeface="微软雅黑" pitchFamily="34" charset="-122"/>
            </a:endParaRPr>
          </a:p>
          <a:p>
            <a:pPr eaLnBrk="1" hangingPunct="1"/>
            <a:endParaRPr lang="zh-CN" altLang="en-US" sz="1400" dirty="0" smtClean="0">
              <a:ea typeface="微软雅黑" pitchFamily="34" charset="-122"/>
            </a:endParaRPr>
          </a:p>
          <a:p>
            <a:pPr eaLnBrk="1" hangingPunct="1"/>
            <a:endParaRPr lang="en-US" dirty="0" smtClean="0"/>
          </a:p>
        </p:txBody>
      </p:sp>
      <p:sp>
        <p:nvSpPr>
          <p:cNvPr id="8197" name="Rectangle 5"/>
          <p:cNvSpPr>
            <a:spLocks noChangeArrowheads="1"/>
          </p:cNvSpPr>
          <p:nvPr/>
        </p:nvSpPr>
        <p:spPr bwMode="auto">
          <a:xfrm>
            <a:off x="0" y="0"/>
            <a:ext cx="9144000" cy="457200"/>
          </a:xfrm>
          <a:prstGeom prst="rect">
            <a:avLst/>
          </a:prstGeom>
          <a:noFill/>
          <a:ln w="9525" cap="flat" cmpd="sng" algn="ctr">
            <a:noFill/>
            <a:prstDash val="solid"/>
            <a:miter lim="800000"/>
            <a:headEnd/>
            <a:tailEnd/>
          </a:ln>
          <a:effectLst>
            <a:prstShdw prst="shdw13" dist="53882" dir="13500000">
              <a:schemeClr val="bg2">
                <a:alpha val="50000"/>
              </a:schemeClr>
            </a:prstShdw>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Subtitle 2"/>
          <p:cNvSpPr txBox="1">
            <a:spLocks/>
          </p:cNvSpPr>
          <p:nvPr/>
        </p:nvSpPr>
        <p:spPr bwMode="auto">
          <a:xfrm>
            <a:off x="539552" y="2996307"/>
            <a:ext cx="7775848" cy="648072"/>
          </a:xfrm>
          <a:prstGeom prst="rect">
            <a:avLst/>
          </a:prstGeom>
          <a:noFill/>
          <a:ln w="9525">
            <a:noFill/>
            <a:miter lim="800000"/>
            <a:headEnd/>
            <a:tailEnd/>
          </a:ln>
        </p:spPr>
        <p:txBody>
          <a:bodyPr/>
          <a:lstStyle/>
          <a:p>
            <a:r>
              <a:rPr lang="zh-CN" altLang="en-US" sz="2800" i="1" dirty="0" smtClean="0">
                <a:solidFill>
                  <a:srgbClr val="FFC000"/>
                </a:solidFill>
                <a:latin typeface="华文楷体" pitchFamily="2" charset="-122"/>
                <a:ea typeface="华文楷体" pitchFamily="2" charset="-122"/>
              </a:rPr>
              <a:t>产品介绍与使用指南</a:t>
            </a:r>
            <a:endParaRPr lang="en-US" altLang="zh-TW" sz="2800" i="1" dirty="0">
              <a:solidFill>
                <a:srgbClr val="FFC000"/>
              </a:solidFill>
              <a:latin typeface="华文楷体" pitchFamily="2" charset="-122"/>
              <a:ea typeface="华文楷体" pitchFamily="2" charset="-122"/>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	Subject Collection</a:t>
            </a:r>
            <a:endParaRPr lang="zh-CN" altLang="en-US" dirty="0"/>
          </a:p>
        </p:txBody>
      </p:sp>
      <p:sp>
        <p:nvSpPr>
          <p:cNvPr id="3" name="内容占位符 2"/>
          <p:cNvSpPr>
            <a:spLocks noGrp="1"/>
          </p:cNvSpPr>
          <p:nvPr>
            <p:ph idx="1"/>
          </p:nvPr>
        </p:nvSpPr>
        <p:spPr/>
        <p:txBody>
          <a:bodyPr/>
          <a:lstStyle/>
          <a:p>
            <a:r>
              <a:rPr lang="en-US" altLang="zh-CN" dirty="0" smtClean="0"/>
              <a:t>Subject Collection</a:t>
            </a:r>
            <a:r>
              <a:rPr lang="zh-CN" altLang="en-US" dirty="0" smtClean="0"/>
              <a:t>目前包含以下</a:t>
            </a:r>
            <a:r>
              <a:rPr lang="en-US" altLang="zh-CN" dirty="0" smtClean="0"/>
              <a:t>8</a:t>
            </a:r>
            <a:r>
              <a:rPr lang="zh-CN" altLang="en-US" dirty="0" smtClean="0"/>
              <a:t>个</a:t>
            </a:r>
            <a:r>
              <a:rPr lang="en-US" altLang="zh-CN" dirty="0" smtClean="0"/>
              <a:t>Collection</a:t>
            </a:r>
          </a:p>
          <a:p>
            <a:pPr lvl="1"/>
            <a:r>
              <a:rPr lang="en-US" altLang="zh-CN" dirty="0" smtClean="0"/>
              <a:t>Contemporary Issues and Controversies</a:t>
            </a:r>
            <a:r>
              <a:rPr lang="zh-CN" altLang="en-US" dirty="0" smtClean="0"/>
              <a:t>（现代问题与争议）</a:t>
            </a:r>
            <a:endParaRPr lang="en-US" altLang="zh-CN" dirty="0" smtClean="0"/>
          </a:p>
          <a:p>
            <a:pPr lvl="1"/>
            <a:r>
              <a:rPr lang="en-US" altLang="zh-CN" dirty="0" smtClean="0"/>
              <a:t>Criminal Justice Collection</a:t>
            </a:r>
            <a:r>
              <a:rPr lang="zh-CN" altLang="en-US" dirty="0" smtClean="0"/>
              <a:t>（刑事审判）</a:t>
            </a:r>
            <a:endParaRPr lang="en-US" altLang="zh-CN" dirty="0" smtClean="0"/>
          </a:p>
          <a:p>
            <a:pPr lvl="1"/>
            <a:r>
              <a:rPr lang="en-US" altLang="zh-CN" dirty="0" smtClean="0"/>
              <a:t>Education Collection</a:t>
            </a:r>
            <a:r>
              <a:rPr lang="zh-CN" altLang="en-US" dirty="0" smtClean="0"/>
              <a:t>（教育）</a:t>
            </a:r>
            <a:endParaRPr lang="en-US" altLang="zh-CN" dirty="0" smtClean="0"/>
          </a:p>
          <a:p>
            <a:pPr lvl="1"/>
            <a:r>
              <a:rPr lang="en-US" altLang="zh-CN" dirty="0" smtClean="0"/>
              <a:t>Environmental Studies Collection</a:t>
            </a:r>
            <a:r>
              <a:rPr lang="zh-CN" altLang="en-US" dirty="0" smtClean="0"/>
              <a:t>（环境研究）</a:t>
            </a:r>
            <a:endParaRPr lang="en-US" altLang="zh-CN" dirty="0" smtClean="0"/>
          </a:p>
          <a:p>
            <a:pPr lvl="1"/>
            <a:r>
              <a:rPr lang="en-US" altLang="zh-CN" dirty="0" smtClean="0"/>
              <a:t>Gender and Women‘s Studies Collection</a:t>
            </a:r>
            <a:r>
              <a:rPr lang="zh-CN" altLang="en-US" dirty="0" smtClean="0"/>
              <a:t>（性别与女性研究）</a:t>
            </a:r>
            <a:endParaRPr lang="en-US" altLang="zh-CN" dirty="0" smtClean="0"/>
          </a:p>
          <a:p>
            <a:pPr lvl="1"/>
            <a:r>
              <a:rPr lang="en-US" altLang="zh-CN" dirty="0" smtClean="0"/>
              <a:t>General Health and Wellness Collection(</a:t>
            </a:r>
            <a:r>
              <a:rPr lang="zh-CN" altLang="en-US" dirty="0" smtClean="0"/>
              <a:t>健康与保健）</a:t>
            </a:r>
            <a:endParaRPr lang="en-US" altLang="zh-CN" dirty="0" smtClean="0"/>
          </a:p>
          <a:p>
            <a:pPr lvl="1"/>
            <a:r>
              <a:rPr lang="en-US" altLang="zh-CN" dirty="0" smtClean="0"/>
              <a:t>Political Science Collection</a:t>
            </a:r>
            <a:r>
              <a:rPr lang="zh-CN" altLang="en-US" dirty="0" smtClean="0"/>
              <a:t>（政治科学）</a:t>
            </a:r>
            <a:endParaRPr lang="en-US" altLang="zh-CN" dirty="0" smtClean="0"/>
          </a:p>
          <a:p>
            <a:pPr lvl="1"/>
            <a:r>
              <a:rPr lang="en-US" altLang="zh-CN" dirty="0" smtClean="0"/>
              <a:t>Psychology Collection</a:t>
            </a:r>
            <a:r>
              <a:rPr lang="zh-CN" altLang="en-US" dirty="0" smtClean="0"/>
              <a:t>（心理学）</a:t>
            </a:r>
            <a:endParaRPr lang="en-US" altLang="zh-CN" dirty="0" smtClean="0"/>
          </a:p>
          <a:p>
            <a:pPr lvl="1"/>
            <a:endParaRPr lang="zh-CN" altLang="en-US" dirty="0"/>
          </a:p>
        </p:txBody>
      </p:sp>
      <p:sp>
        <p:nvSpPr>
          <p:cNvPr id="4" name="灯片编号占位符 3"/>
          <p:cNvSpPr>
            <a:spLocks noGrp="1"/>
          </p:cNvSpPr>
          <p:nvPr>
            <p:ph type="sldNum" sz="quarter" idx="11"/>
          </p:nvPr>
        </p:nvSpPr>
        <p:spPr/>
        <p:txBody>
          <a:bodyPr/>
          <a:lstStyle/>
          <a:p>
            <a:pPr>
              <a:defRPr/>
            </a:pPr>
            <a:r>
              <a:rPr lang="en-GB" altLang="zh-CN" smtClean="0"/>
              <a:t>www.</a:t>
            </a:r>
            <a:r>
              <a:rPr lang="en-US" altLang="zh-CN" smtClean="0"/>
              <a:t>credoreference.con</a:t>
            </a:r>
            <a:endParaRPr lang="en-GB" altLang="zh-CN"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 Credo Reference</a:t>
            </a:r>
            <a:r>
              <a:rPr lang="zh-CN" altLang="en-US" dirty="0" smtClean="0"/>
              <a:t>平台使用指南</a:t>
            </a:r>
            <a:endParaRPr lang="zh-CN" altLang="en-US" dirty="0"/>
          </a:p>
        </p:txBody>
      </p:sp>
      <p:sp>
        <p:nvSpPr>
          <p:cNvPr id="4" name="灯片编号占位符 3"/>
          <p:cNvSpPr>
            <a:spLocks noGrp="1"/>
          </p:cNvSpPr>
          <p:nvPr>
            <p:ph type="sldNum" sz="quarter" idx="11"/>
          </p:nvPr>
        </p:nvSpPr>
        <p:spPr/>
        <p:txBody>
          <a:bodyPr/>
          <a:lstStyle/>
          <a:p>
            <a:pPr>
              <a:defRPr/>
            </a:pPr>
            <a:r>
              <a:rPr lang="en-GB" altLang="zh-CN" smtClean="0"/>
              <a:t>www.</a:t>
            </a:r>
            <a:r>
              <a:rPr lang="en-US" altLang="zh-CN" smtClean="0"/>
              <a:t>credoreference.com</a:t>
            </a:r>
            <a:endParaRPr lang="en-GB" altLang="zh-CN" dirty="0"/>
          </a:p>
        </p:txBody>
      </p:sp>
      <p:pic>
        <p:nvPicPr>
          <p:cNvPr id="5" name="Picture 3"/>
          <p:cNvPicPr>
            <a:picLocks noGrp="1" noChangeAspect="1" noChangeArrowheads="1"/>
          </p:cNvPicPr>
          <p:nvPr>
            <p:ph idx="1"/>
          </p:nvPr>
        </p:nvPicPr>
        <p:blipFill>
          <a:blip r:embed="rId2" cstate="print"/>
          <a:srcRect/>
          <a:stretch>
            <a:fillRect/>
          </a:stretch>
        </p:blipFill>
        <p:spPr bwMode="auto">
          <a:xfrm>
            <a:off x="1434142" y="1341438"/>
            <a:ext cx="6275716" cy="47847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115616" y="908720"/>
            <a:ext cx="7056784" cy="5328592"/>
          </a:xfrm>
          <a:prstGeom prst="rect">
            <a:avLst/>
          </a:prstGeom>
          <a:noFill/>
          <a:ln w="9525">
            <a:noFill/>
            <a:miter lim="800000"/>
            <a:headEnd/>
            <a:tailEnd/>
          </a:ln>
        </p:spPr>
      </p:pic>
      <p:sp>
        <p:nvSpPr>
          <p:cNvPr id="7" name="标题 6"/>
          <p:cNvSpPr>
            <a:spLocks noGrp="1"/>
          </p:cNvSpPr>
          <p:nvPr>
            <p:ph type="title"/>
          </p:nvPr>
        </p:nvSpPr>
        <p:spPr/>
        <p:txBody>
          <a:bodyPr/>
          <a:lstStyle/>
          <a:p>
            <a:r>
              <a:rPr lang="en-US" altLang="zh-CN" dirty="0" smtClean="0"/>
              <a:t>4.1 </a:t>
            </a:r>
            <a:r>
              <a:rPr lang="zh-CN" altLang="en-US" dirty="0" smtClean="0"/>
              <a:t>包含中文在内的多语种（中文，英语，波兰语，乌尔都语，法语，西班牙语）</a:t>
            </a:r>
            <a:r>
              <a:rPr lang="en-US" altLang="zh-CN" dirty="0" smtClean="0"/>
              <a:t> </a:t>
            </a:r>
            <a:r>
              <a:rPr lang="zh-CN" altLang="en-US" dirty="0" smtClean="0"/>
              <a:t>用户友好的平台界面</a:t>
            </a:r>
            <a:endParaRPr lang="zh-CN" altLang="en-US" dirty="0"/>
          </a:p>
        </p:txBody>
      </p:sp>
      <p:sp>
        <p:nvSpPr>
          <p:cNvPr id="9" name="矩形标注 8"/>
          <p:cNvSpPr/>
          <p:nvPr/>
        </p:nvSpPr>
        <p:spPr>
          <a:xfrm>
            <a:off x="0" y="2852936"/>
            <a:ext cx="1584176" cy="1224136"/>
          </a:xfrm>
          <a:prstGeom prst="wedgeRectCallout">
            <a:avLst>
              <a:gd name="adj1" fmla="val 61394"/>
              <a:gd name="adj2" fmla="val -79548"/>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8100000" scaled="1"/>
            <a:tileRect/>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dirty="0" smtClean="0">
                <a:solidFill>
                  <a:schemeClr val="tx1"/>
                </a:solidFill>
              </a:rPr>
              <a:t>1  </a:t>
            </a:r>
            <a:r>
              <a:rPr lang="zh-CN" altLang="en-US" sz="1600" dirty="0" smtClean="0">
                <a:solidFill>
                  <a:schemeClr val="tx1"/>
                </a:solidFill>
              </a:rPr>
              <a:t>全文检索</a:t>
            </a:r>
            <a:endParaRPr lang="en-US" altLang="zh-CN" sz="1600" dirty="0" smtClean="0">
              <a:solidFill>
                <a:schemeClr val="tx1"/>
              </a:solidFill>
            </a:endParaRPr>
          </a:p>
          <a:p>
            <a:pPr marL="342900" indent="-342900"/>
            <a:r>
              <a:rPr lang="en-US" altLang="zh-CN" sz="1600" dirty="0" smtClean="0">
                <a:solidFill>
                  <a:schemeClr val="tx1"/>
                </a:solidFill>
              </a:rPr>
              <a:t>2  </a:t>
            </a:r>
            <a:r>
              <a:rPr lang="zh-CN" altLang="en-US" sz="1600" dirty="0" smtClean="0">
                <a:solidFill>
                  <a:schemeClr val="tx1"/>
                </a:solidFill>
              </a:rPr>
              <a:t>图像检索</a:t>
            </a:r>
            <a:endParaRPr lang="en-US" altLang="zh-CN" sz="1600" dirty="0" smtClean="0">
              <a:solidFill>
                <a:schemeClr val="tx1"/>
              </a:solidFill>
            </a:endParaRPr>
          </a:p>
          <a:p>
            <a:pPr marL="342900" indent="-342900"/>
            <a:r>
              <a:rPr lang="en-US" altLang="zh-CN" sz="1600" dirty="0" smtClean="0">
                <a:solidFill>
                  <a:schemeClr val="tx1"/>
                </a:solidFill>
              </a:rPr>
              <a:t>3  </a:t>
            </a:r>
            <a:r>
              <a:rPr lang="zh-CN" altLang="en-US" sz="1600" dirty="0" smtClean="0">
                <a:solidFill>
                  <a:schemeClr val="tx1"/>
                </a:solidFill>
              </a:rPr>
              <a:t>概念图检索</a:t>
            </a:r>
            <a:endParaRPr lang="zh-CN" altLang="en-US" sz="1600" dirty="0">
              <a:solidFill>
                <a:schemeClr val="tx1"/>
              </a:solidFill>
            </a:endParaRPr>
          </a:p>
        </p:txBody>
      </p:sp>
      <p:sp>
        <p:nvSpPr>
          <p:cNvPr id="8" name="椭圆 7"/>
          <p:cNvSpPr/>
          <p:nvPr/>
        </p:nvSpPr>
        <p:spPr>
          <a:xfrm>
            <a:off x="7236296" y="764704"/>
            <a:ext cx="1008112" cy="504056"/>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771800" y="5877272"/>
            <a:ext cx="3672408" cy="360040"/>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标注 10"/>
          <p:cNvSpPr/>
          <p:nvPr/>
        </p:nvSpPr>
        <p:spPr>
          <a:xfrm>
            <a:off x="395536" y="5805264"/>
            <a:ext cx="2088232" cy="360040"/>
          </a:xfrm>
          <a:prstGeom prst="wedgeRectCallout">
            <a:avLst>
              <a:gd name="adj1" fmla="val 63736"/>
              <a:gd name="adj2" fmla="val 12293"/>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8100000" scaled="1"/>
            <a:tileRect/>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rPr>
              <a:t>可选择平台界面语言</a:t>
            </a:r>
            <a:endParaRPr lang="zh-CN" altLang="en-US" sz="1600" dirty="0">
              <a:solidFill>
                <a:schemeClr val="tx1"/>
              </a:solidFill>
            </a:endParaRPr>
          </a:p>
        </p:txBody>
      </p:sp>
      <p:sp>
        <p:nvSpPr>
          <p:cNvPr id="12" name="矩形标注 11"/>
          <p:cNvSpPr/>
          <p:nvPr/>
        </p:nvSpPr>
        <p:spPr>
          <a:xfrm>
            <a:off x="6804248" y="2492896"/>
            <a:ext cx="2088232" cy="360040"/>
          </a:xfrm>
          <a:prstGeom prst="wedgeRectCallout">
            <a:avLst>
              <a:gd name="adj1" fmla="val 1284"/>
              <a:gd name="adj2" fmla="val -379073"/>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r="100000" b="100000"/>
            </a:path>
            <a:tileRect l="-100000" t="-100000"/>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rPr>
              <a:t>可选择平台界面语言</a:t>
            </a:r>
            <a:endParaRPr lang="zh-CN" altLang="en-US" sz="1600" dirty="0">
              <a:solidFill>
                <a:schemeClr val="tx1"/>
              </a:solidFill>
            </a:endParaRPr>
          </a:p>
        </p:txBody>
      </p:sp>
      <p:sp>
        <p:nvSpPr>
          <p:cNvPr id="13" name="椭圆 12"/>
          <p:cNvSpPr/>
          <p:nvPr/>
        </p:nvSpPr>
        <p:spPr>
          <a:xfrm>
            <a:off x="3779912" y="1628800"/>
            <a:ext cx="432048" cy="288032"/>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标注 13"/>
          <p:cNvSpPr/>
          <p:nvPr/>
        </p:nvSpPr>
        <p:spPr>
          <a:xfrm>
            <a:off x="3779912" y="2132856"/>
            <a:ext cx="1368152" cy="432048"/>
          </a:xfrm>
          <a:prstGeom prst="wedgeRectCallout">
            <a:avLst>
              <a:gd name="adj1" fmla="val -26712"/>
              <a:gd name="adj2" fmla="val -104284"/>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tx1"/>
                </a:solidFill>
              </a:rPr>
              <a:t>限定检索</a:t>
            </a:r>
            <a:endParaRPr lang="zh-CN" altLang="en-US" sz="1600" dirty="0">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4.2 </a:t>
            </a:r>
            <a:r>
              <a:rPr lang="zh-CN" altLang="en-US" dirty="0" smtClean="0"/>
              <a:t>提供全文检索，图像检索与概念图检索</a:t>
            </a:r>
            <a:r>
              <a:rPr lang="en-US" altLang="zh-CN" dirty="0" smtClean="0"/>
              <a:t>3</a:t>
            </a:r>
            <a:r>
              <a:rPr lang="zh-CN" altLang="en-US" dirty="0" smtClean="0"/>
              <a:t>种检索</a:t>
            </a:r>
            <a:endParaRPr lang="zh-CN" altLang="en-US" dirty="0"/>
          </a:p>
        </p:txBody>
      </p:sp>
      <p:sp>
        <p:nvSpPr>
          <p:cNvPr id="3" name="灯片编号占位符 2"/>
          <p:cNvSpPr>
            <a:spLocks noGrp="1"/>
          </p:cNvSpPr>
          <p:nvPr>
            <p:ph type="sldNum" sz="quarter" idx="11"/>
          </p:nvPr>
        </p:nvSpPr>
        <p:spPr/>
        <p:txBody>
          <a:bodyPr/>
          <a:lstStyle/>
          <a:p>
            <a:pPr>
              <a:defRPr/>
            </a:pPr>
            <a:r>
              <a:rPr lang="en-GB" altLang="zh-CN" smtClean="0"/>
              <a:t>www.</a:t>
            </a:r>
            <a:r>
              <a:rPr lang="en-US" altLang="zh-CN" smtClean="0"/>
              <a:t>credoreference.con</a:t>
            </a:r>
            <a:endParaRPr lang="en-GB" altLang="zh-CN" dirty="0"/>
          </a:p>
        </p:txBody>
      </p:sp>
      <p:pic>
        <p:nvPicPr>
          <p:cNvPr id="4" name="Picture 3"/>
          <p:cNvPicPr>
            <a:picLocks noChangeAspect="1" noChangeArrowheads="1"/>
          </p:cNvPicPr>
          <p:nvPr/>
        </p:nvPicPr>
        <p:blipFill>
          <a:blip r:embed="rId2" cstate="print"/>
          <a:srcRect/>
          <a:stretch>
            <a:fillRect/>
          </a:stretch>
        </p:blipFill>
        <p:spPr bwMode="auto">
          <a:xfrm>
            <a:off x="467544" y="980728"/>
            <a:ext cx="5905500" cy="352425"/>
          </a:xfrm>
          <a:prstGeom prst="rect">
            <a:avLst/>
          </a:prstGeom>
          <a:noFill/>
          <a:ln w="9525">
            <a:noFill/>
            <a:miter lim="800000"/>
            <a:headEnd/>
            <a:tailEnd/>
          </a:ln>
        </p:spPr>
      </p:pic>
      <p:sp>
        <p:nvSpPr>
          <p:cNvPr id="5" name="等腰三角形 4"/>
          <p:cNvSpPr/>
          <p:nvPr/>
        </p:nvSpPr>
        <p:spPr>
          <a:xfrm>
            <a:off x="611560" y="1340768"/>
            <a:ext cx="288032" cy="216024"/>
          </a:xfrm>
          <a:prstGeom prst="triangl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Picture 2"/>
          <p:cNvPicPr>
            <a:picLocks noChangeAspect="1" noChangeArrowheads="1"/>
          </p:cNvPicPr>
          <p:nvPr/>
        </p:nvPicPr>
        <p:blipFill>
          <a:blip r:embed="rId3" cstate="print"/>
          <a:srcRect/>
          <a:stretch>
            <a:fillRect/>
          </a:stretch>
        </p:blipFill>
        <p:spPr bwMode="auto">
          <a:xfrm>
            <a:off x="971600" y="1916832"/>
            <a:ext cx="7877175" cy="1295400"/>
          </a:xfrm>
          <a:prstGeom prst="rect">
            <a:avLst/>
          </a:prstGeom>
          <a:noFill/>
          <a:ln w="9525">
            <a:noFill/>
            <a:miter lim="800000"/>
            <a:headEnd/>
            <a:tailEnd/>
          </a:ln>
        </p:spPr>
      </p:pic>
      <p:sp>
        <p:nvSpPr>
          <p:cNvPr id="7" name="标题 1"/>
          <p:cNvSpPr txBox="1">
            <a:spLocks/>
          </p:cNvSpPr>
          <p:nvPr/>
        </p:nvSpPr>
        <p:spPr bwMode="auto">
          <a:xfrm>
            <a:off x="432048" y="3212976"/>
            <a:ext cx="8748464" cy="3096344"/>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0" marR="0" lvl="0" indent="0" algn="l" defTabSz="914400" rtl="0" eaLnBrk="0" fontAlgn="base" latinLnBrk="0" hangingPunct="0">
              <a:lnSpc>
                <a:spcPct val="150000"/>
              </a:lnSpc>
              <a:spcBef>
                <a:spcPct val="0"/>
              </a:spcBef>
              <a:spcAft>
                <a:spcPct val="0"/>
              </a:spcAft>
              <a:buClrTx/>
              <a:buSzTx/>
              <a:buFont typeface="Wingdings" pitchFamily="2" charset="2"/>
              <a:buChar char="u"/>
              <a:tabLst/>
              <a:defRPr/>
            </a:pPr>
            <a:r>
              <a:rPr kumimoji="0" lang="en-US" altLang="zh-CN" sz="1800" b="0" i="0" u="none" strike="noStrike" kern="0" cap="none" spc="0" normalizeH="0" baseline="0" noProof="0" dirty="0" smtClean="0">
                <a:ln>
                  <a:noFill/>
                </a:ln>
                <a:effectLst/>
                <a:uLnTx/>
                <a:uFillTx/>
                <a:latin typeface="Verdana" pitchFamily="34" charset="0"/>
                <a:ea typeface="微软雅黑" pitchFamily="34" charset="-122"/>
                <a:cs typeface="Verdana" pitchFamily="34" charset="0"/>
              </a:rPr>
              <a:t>2.1</a:t>
            </a:r>
            <a:r>
              <a:rPr kumimoji="0" lang="zh-CN" altLang="en-US" sz="1800" b="0" i="0" u="none" strike="noStrike" kern="0" cap="none" spc="0" normalizeH="0" baseline="0" noProof="0" dirty="0" smtClean="0">
                <a:ln>
                  <a:noFill/>
                </a:ln>
                <a:effectLst/>
                <a:uLnTx/>
                <a:uFillTx/>
                <a:latin typeface="Verdana" pitchFamily="34" charset="0"/>
                <a:ea typeface="微软雅黑" pitchFamily="34" charset="-122"/>
                <a:cs typeface="Verdana" pitchFamily="34" charset="0"/>
              </a:rPr>
              <a:t>（全文）检索</a:t>
            </a:r>
            <a:endParaRPr kumimoji="0" lang="en-US" altLang="zh-CN" sz="1800" b="0" i="0" u="none" strike="noStrike" kern="0" cap="none" spc="0" normalizeH="0" baseline="0" noProof="0" dirty="0" smtClean="0">
              <a:ln>
                <a:noFill/>
              </a:ln>
              <a:effectLst/>
              <a:uLnTx/>
              <a:uFillTx/>
              <a:latin typeface="Verdana" pitchFamily="34" charset="0"/>
              <a:ea typeface="微软雅黑" pitchFamily="34" charset="-122"/>
              <a:cs typeface="Verdana" pitchFamily="34" charset="0"/>
            </a:endParaRPr>
          </a:p>
          <a:p>
            <a:pPr lvl="0" eaLnBrk="0" hangingPunct="0">
              <a:lnSpc>
                <a:spcPct val="150000"/>
              </a:lnSpc>
              <a:spcBef>
                <a:spcPct val="0"/>
              </a:spcBef>
            </a:pPr>
            <a:r>
              <a:rPr lang="en-US" altLang="zh-CN" sz="1800" kern="0" dirty="0" smtClean="0">
                <a:latin typeface="Verdana" pitchFamily="34" charset="0"/>
                <a:ea typeface="微软雅黑" pitchFamily="34" charset="-122"/>
                <a:cs typeface="Verdana" pitchFamily="34" charset="0"/>
              </a:rPr>
              <a:t>     </a:t>
            </a:r>
            <a:r>
              <a:rPr lang="zh-CN" altLang="en-US" sz="1800" kern="0" dirty="0" smtClean="0">
                <a:latin typeface="Verdana" pitchFamily="34" charset="0"/>
                <a:ea typeface="微软雅黑" pitchFamily="34" charset="-122"/>
                <a:cs typeface="Verdana" pitchFamily="34" charset="0"/>
              </a:rPr>
              <a:t>检索案例：在所有工具书中检索与玛丽莲</a:t>
            </a:r>
            <a:r>
              <a:rPr lang="en-US" altLang="zh-CN" sz="1800" kern="0" dirty="0" smtClean="0">
                <a:latin typeface="Verdana" pitchFamily="34" charset="0"/>
                <a:ea typeface="微软雅黑" pitchFamily="34" charset="-122"/>
                <a:cs typeface="Verdana" pitchFamily="34" charset="0"/>
              </a:rPr>
              <a:t>·</a:t>
            </a:r>
            <a:r>
              <a:rPr lang="zh-CN" altLang="en-US" sz="1800" kern="0" dirty="0" smtClean="0">
                <a:latin typeface="Verdana" pitchFamily="34" charset="0"/>
                <a:ea typeface="微软雅黑" pitchFamily="34" charset="-122"/>
                <a:cs typeface="Verdana" pitchFamily="34" charset="0"/>
              </a:rPr>
              <a:t>梦露相关的信息</a:t>
            </a:r>
            <a:endParaRPr lang="en-US" altLang="zh-CN" sz="1800" kern="0" dirty="0" smtClean="0">
              <a:latin typeface="Verdana" pitchFamily="34" charset="0"/>
              <a:ea typeface="微软雅黑" pitchFamily="34" charset="-122"/>
              <a:cs typeface="Verdana" pitchFamily="34" charset="0"/>
            </a:endParaRPr>
          </a:p>
          <a:p>
            <a:pPr lvl="0" eaLnBrk="0" hangingPunct="0">
              <a:lnSpc>
                <a:spcPct val="150000"/>
              </a:lnSpc>
              <a:spcBef>
                <a:spcPct val="0"/>
              </a:spcBef>
            </a:pPr>
            <a:r>
              <a:rPr lang="en-US" altLang="zh-CN" sz="1800" kern="0" dirty="0" smtClean="0">
                <a:latin typeface="Verdana" pitchFamily="34" charset="0"/>
                <a:ea typeface="微软雅黑" pitchFamily="34" charset="-122"/>
                <a:cs typeface="Verdana" pitchFamily="34" charset="0"/>
              </a:rPr>
              <a:t>	</a:t>
            </a:r>
            <a:r>
              <a:rPr lang="zh-CN" altLang="en-US" sz="1800" kern="0" dirty="0" smtClean="0">
                <a:latin typeface="Verdana" pitchFamily="34" charset="0"/>
                <a:ea typeface="微软雅黑" pitchFamily="34" charset="-122"/>
                <a:cs typeface="Verdana" pitchFamily="34" charset="0"/>
              </a:rPr>
              <a:t>①简单检索：在检索框中输入“</a:t>
            </a:r>
            <a:r>
              <a:rPr lang="en-US" altLang="zh-CN" sz="1800" dirty="0" smtClean="0"/>
              <a:t>Marilyn Monroe</a:t>
            </a:r>
            <a:r>
              <a:rPr lang="zh-CN" altLang="en-US" sz="1800" kern="0" dirty="0" smtClean="0">
                <a:latin typeface="Verdana" pitchFamily="34" charset="0"/>
                <a:ea typeface="微软雅黑" pitchFamily="34" charset="-122"/>
                <a:cs typeface="Verdana" pitchFamily="34" charset="0"/>
              </a:rPr>
              <a:t>”，点击检索</a:t>
            </a:r>
            <a:endParaRPr lang="en-US" altLang="zh-CN" sz="1800" kern="0" dirty="0" smtClean="0">
              <a:latin typeface="Verdana" pitchFamily="34" charset="0"/>
              <a:ea typeface="微软雅黑" pitchFamily="34" charset="-122"/>
              <a:cs typeface="Verdana" pitchFamily="34" charset="0"/>
            </a:endParaRPr>
          </a:p>
          <a:p>
            <a:pPr lvl="0" eaLnBrk="0" hangingPunct="0">
              <a:lnSpc>
                <a:spcPct val="150000"/>
              </a:lnSpc>
              <a:spcBef>
                <a:spcPct val="0"/>
              </a:spcBef>
            </a:pPr>
            <a:r>
              <a:rPr kumimoji="0" lang="en-US" altLang="zh-CN" sz="1800" b="0" i="0" u="none" strike="noStrike" kern="0" cap="none" spc="0" normalizeH="0" baseline="0" noProof="0" dirty="0" smtClean="0">
                <a:ln>
                  <a:noFill/>
                </a:ln>
                <a:effectLst/>
                <a:uLnTx/>
                <a:uFillTx/>
                <a:latin typeface="Verdana" pitchFamily="34" charset="0"/>
                <a:ea typeface="微软雅黑" pitchFamily="34" charset="-122"/>
                <a:cs typeface="Verdana" pitchFamily="34" charset="0"/>
              </a:rPr>
              <a:t>	</a:t>
            </a:r>
            <a:r>
              <a:rPr lang="zh-CN" altLang="en-US" sz="1800" kern="0" dirty="0" smtClean="0">
                <a:latin typeface="Verdana" pitchFamily="34" charset="0"/>
                <a:ea typeface="微软雅黑" pitchFamily="34" charset="-122"/>
                <a:cs typeface="Verdana" pitchFamily="34" charset="0"/>
              </a:rPr>
              <a:t>②高级检索：参照</a:t>
            </a:r>
            <a:r>
              <a:rPr lang="en-US" altLang="zh-CN" sz="1800" kern="0" dirty="0" smtClean="0">
                <a:latin typeface="Verdana" pitchFamily="34" charset="0"/>
                <a:ea typeface="微软雅黑" pitchFamily="34" charset="-122"/>
                <a:cs typeface="Verdana" pitchFamily="34" charset="0"/>
              </a:rPr>
              <a:t>《Credo </a:t>
            </a:r>
            <a:r>
              <a:rPr lang="zh-CN" altLang="en-US" sz="1800" kern="0" dirty="0" smtClean="0">
                <a:latin typeface="Verdana" pitchFamily="34" charset="0"/>
                <a:ea typeface="微软雅黑" pitchFamily="34" charset="-122"/>
                <a:cs typeface="Verdana" pitchFamily="34" charset="0"/>
              </a:rPr>
              <a:t>高级检索指南</a:t>
            </a:r>
            <a:r>
              <a:rPr lang="en-US" altLang="zh-CN" sz="1800" kern="0" dirty="0" smtClean="0">
                <a:latin typeface="Verdana" pitchFamily="34" charset="0"/>
                <a:ea typeface="微软雅黑" pitchFamily="34" charset="-122"/>
                <a:cs typeface="Verdana" pitchFamily="34" charset="0"/>
              </a:rPr>
              <a:t>》	 </a:t>
            </a:r>
          </a:p>
          <a:p>
            <a:pPr lvl="0" eaLnBrk="0" hangingPunct="0">
              <a:lnSpc>
                <a:spcPct val="150000"/>
              </a:lnSpc>
              <a:spcBef>
                <a:spcPct val="0"/>
              </a:spcBef>
            </a:pPr>
            <a:endParaRPr lang="en-US" altLang="zh-CN" sz="1800" kern="0" dirty="0" smtClean="0">
              <a:latin typeface="Verdana" pitchFamily="34" charset="0"/>
              <a:ea typeface="微软雅黑" pitchFamily="34" charset="-122"/>
              <a:cs typeface="Verdana" pitchFamily="34" charset="0"/>
            </a:endParaRPr>
          </a:p>
          <a:p>
            <a:pPr lvl="0" eaLnBrk="0" hangingPunct="0">
              <a:lnSpc>
                <a:spcPct val="150000"/>
              </a:lnSpc>
              <a:spcBef>
                <a:spcPct val="0"/>
              </a:spcBef>
            </a:pPr>
            <a:endParaRPr lang="en-US" altLang="zh-CN" sz="1800" kern="0" dirty="0" smtClean="0">
              <a:latin typeface="Verdana" pitchFamily="34" charset="0"/>
              <a:ea typeface="微软雅黑" pitchFamily="34" charset="-122"/>
              <a:cs typeface="Verdana" pitchFamily="34" charset="0"/>
            </a:endParaRP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4.2.1 </a:t>
            </a:r>
            <a:r>
              <a:rPr lang="zh-CN" altLang="en-US" dirty="0" smtClean="0"/>
              <a:t>（全文）检索结果页面，得到</a:t>
            </a:r>
            <a:r>
              <a:rPr lang="en-US" altLang="zh-CN" dirty="0" smtClean="0"/>
              <a:t>443</a:t>
            </a:r>
            <a:r>
              <a:rPr lang="zh-CN" altLang="en-US" dirty="0" smtClean="0"/>
              <a:t>条结果记录</a:t>
            </a:r>
            <a:endParaRPr lang="zh-CN" altLang="en-US" dirty="0"/>
          </a:p>
        </p:txBody>
      </p:sp>
      <p:sp>
        <p:nvSpPr>
          <p:cNvPr id="3" name="灯片编号占位符 2"/>
          <p:cNvSpPr>
            <a:spLocks noGrp="1"/>
          </p:cNvSpPr>
          <p:nvPr>
            <p:ph type="sldNum" sz="quarter" idx="11"/>
          </p:nvPr>
        </p:nvSpPr>
        <p:spPr/>
        <p:txBody>
          <a:bodyPr/>
          <a:lstStyle/>
          <a:p>
            <a:pPr>
              <a:defRPr/>
            </a:pPr>
            <a:r>
              <a:rPr lang="en-GB" altLang="zh-CN" smtClean="0"/>
              <a:t>www.</a:t>
            </a:r>
            <a:r>
              <a:rPr lang="en-US" altLang="zh-CN" smtClean="0"/>
              <a:t>credoreference.con</a:t>
            </a:r>
            <a:endParaRPr lang="en-GB" altLang="zh-CN" dirty="0"/>
          </a:p>
        </p:txBody>
      </p:sp>
      <p:sp>
        <p:nvSpPr>
          <p:cNvPr id="4" name="标题 1"/>
          <p:cNvSpPr txBox="1">
            <a:spLocks/>
          </p:cNvSpPr>
          <p:nvPr/>
        </p:nvSpPr>
        <p:spPr bwMode="auto">
          <a:xfrm>
            <a:off x="395536" y="1052736"/>
            <a:ext cx="8748464" cy="576064"/>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0" marR="0" lvl="0" indent="0" algn="l" defTabSz="914400" rtl="0" eaLnBrk="0" fontAlgn="base" latinLnBrk="0" hangingPunct="0">
              <a:lnSpc>
                <a:spcPct val="150000"/>
              </a:lnSpc>
              <a:spcBef>
                <a:spcPct val="0"/>
              </a:spcBef>
              <a:spcAft>
                <a:spcPct val="0"/>
              </a:spcAft>
              <a:buClrTx/>
              <a:buSzTx/>
              <a:buFont typeface="Wingdings" pitchFamily="2" charset="2"/>
              <a:buChar char="u"/>
              <a:tabLst/>
              <a:defRPr/>
            </a:pPr>
            <a:r>
              <a:rPr lang="zh-CN" altLang="en-US" sz="1800" kern="0" dirty="0" smtClean="0">
                <a:latin typeface="Verdana" pitchFamily="34" charset="0"/>
                <a:ea typeface="微软雅黑" pitchFamily="34" charset="-122"/>
                <a:cs typeface="Verdana" pitchFamily="34" charset="0"/>
              </a:rPr>
              <a:t>在所有工具书中检索与玛丽莲</a:t>
            </a:r>
            <a:r>
              <a:rPr lang="en-US" altLang="zh-CN" sz="1800" kern="0" dirty="0" smtClean="0">
                <a:latin typeface="Verdana" pitchFamily="34" charset="0"/>
                <a:ea typeface="微软雅黑" pitchFamily="34" charset="-122"/>
                <a:cs typeface="Verdana" pitchFamily="34" charset="0"/>
              </a:rPr>
              <a:t>·</a:t>
            </a:r>
            <a:r>
              <a:rPr lang="zh-CN" altLang="en-US" sz="1800" kern="0" dirty="0" smtClean="0">
                <a:latin typeface="Verdana" pitchFamily="34" charset="0"/>
                <a:ea typeface="微软雅黑" pitchFamily="34" charset="-122"/>
                <a:cs typeface="Verdana" pitchFamily="34" charset="0"/>
              </a:rPr>
              <a:t>梦露相关的信息</a:t>
            </a:r>
            <a:r>
              <a:rPr lang="en-US" altLang="zh-CN" sz="1800" kern="0" dirty="0" smtClean="0">
                <a:latin typeface="Verdana" pitchFamily="34" charset="0"/>
                <a:ea typeface="微软雅黑" pitchFamily="34" charset="-122"/>
                <a:cs typeface="Verdana" pitchFamily="34" charset="0"/>
              </a:rPr>
              <a:t> </a:t>
            </a:r>
          </a:p>
        </p:txBody>
      </p:sp>
      <p:pic>
        <p:nvPicPr>
          <p:cNvPr id="4098" name="Picture 2"/>
          <p:cNvPicPr>
            <a:picLocks noChangeAspect="1" noChangeArrowheads="1"/>
          </p:cNvPicPr>
          <p:nvPr/>
        </p:nvPicPr>
        <p:blipFill>
          <a:blip r:embed="rId2" cstate="print"/>
          <a:srcRect/>
          <a:stretch>
            <a:fillRect/>
          </a:stretch>
        </p:blipFill>
        <p:spPr bwMode="auto">
          <a:xfrm>
            <a:off x="539552" y="1556792"/>
            <a:ext cx="5898137" cy="4505433"/>
          </a:xfrm>
          <a:prstGeom prst="rect">
            <a:avLst/>
          </a:prstGeom>
          <a:noFill/>
          <a:ln w="9525">
            <a:noFill/>
            <a:miter lim="800000"/>
            <a:headEnd/>
            <a:tailEnd/>
          </a:ln>
        </p:spPr>
      </p:pic>
      <p:sp>
        <p:nvSpPr>
          <p:cNvPr id="6" name="矩形标注 5"/>
          <p:cNvSpPr/>
          <p:nvPr/>
        </p:nvSpPr>
        <p:spPr>
          <a:xfrm>
            <a:off x="251520" y="4725144"/>
            <a:ext cx="1656184" cy="1080120"/>
          </a:xfrm>
          <a:prstGeom prst="wedgeRectCallout">
            <a:avLst>
              <a:gd name="adj1" fmla="val 2229"/>
              <a:gd name="adj2" fmla="val -102447"/>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r="100000" b="100000"/>
            </a:path>
            <a:tileRect l="-100000" t="-100000"/>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rPr>
              <a:t>详细的检索结果分类与聚类</a:t>
            </a:r>
            <a:endParaRPr lang="en-US" altLang="zh-CN" sz="1600" dirty="0" smtClean="0">
              <a:solidFill>
                <a:schemeClr val="tx1"/>
              </a:solidFill>
            </a:endParaRPr>
          </a:p>
          <a:p>
            <a:r>
              <a:rPr lang="zh-CN" altLang="en-US" sz="1600" dirty="0" smtClean="0">
                <a:solidFill>
                  <a:schemeClr val="tx1"/>
                </a:solidFill>
              </a:rPr>
              <a:t>可进一步缩小检索范围</a:t>
            </a:r>
            <a:endParaRPr lang="zh-CN" altLang="en-US" sz="1600" dirty="0">
              <a:solidFill>
                <a:schemeClr val="tx1"/>
              </a:solidFill>
            </a:endParaRPr>
          </a:p>
        </p:txBody>
      </p:sp>
      <p:sp>
        <p:nvSpPr>
          <p:cNvPr id="7" name="矩形标注 6"/>
          <p:cNvSpPr/>
          <p:nvPr/>
        </p:nvSpPr>
        <p:spPr>
          <a:xfrm>
            <a:off x="6516216" y="4581128"/>
            <a:ext cx="2160240" cy="432048"/>
          </a:xfrm>
          <a:prstGeom prst="wedgeRectCallout">
            <a:avLst>
              <a:gd name="adj1" fmla="val -85533"/>
              <a:gd name="adj2" fmla="val -191962"/>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rPr>
              <a:t>检索关键词高亮显示</a:t>
            </a:r>
            <a:endParaRPr lang="zh-CN" altLang="en-US" sz="1600" dirty="0">
              <a:solidFill>
                <a:schemeClr val="tx1"/>
              </a:solidFill>
            </a:endParaRPr>
          </a:p>
        </p:txBody>
      </p:sp>
      <p:sp>
        <p:nvSpPr>
          <p:cNvPr id="8" name="矩形标注 7"/>
          <p:cNvSpPr/>
          <p:nvPr/>
        </p:nvSpPr>
        <p:spPr>
          <a:xfrm>
            <a:off x="6516216" y="2780928"/>
            <a:ext cx="1440160" cy="432048"/>
          </a:xfrm>
          <a:prstGeom prst="wedgeRectCallout">
            <a:avLst>
              <a:gd name="adj1" fmla="val -85533"/>
              <a:gd name="adj2" fmla="val -191962"/>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r="100000" b="100000"/>
            </a:path>
            <a:tileRect l="-100000" t="-100000"/>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rPr>
              <a:t>缩小检索结果</a:t>
            </a:r>
            <a:endParaRPr lang="zh-CN" altLang="en-US" sz="1600" dirty="0">
              <a:solidFill>
                <a:schemeClr val="tx1"/>
              </a:solidFill>
            </a:endParaRPr>
          </a:p>
        </p:txBody>
      </p:sp>
      <p:sp>
        <p:nvSpPr>
          <p:cNvPr id="9" name="椭圆 8"/>
          <p:cNvSpPr/>
          <p:nvPr/>
        </p:nvSpPr>
        <p:spPr>
          <a:xfrm>
            <a:off x="1835696" y="1988840"/>
            <a:ext cx="864096" cy="360040"/>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835696" y="3212976"/>
            <a:ext cx="864096" cy="360040"/>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907704" y="1556792"/>
            <a:ext cx="4536504" cy="288032"/>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标注 11"/>
          <p:cNvSpPr/>
          <p:nvPr/>
        </p:nvSpPr>
        <p:spPr>
          <a:xfrm>
            <a:off x="6876256" y="1700808"/>
            <a:ext cx="2088232" cy="360040"/>
          </a:xfrm>
          <a:prstGeom prst="wedgeRectCallout">
            <a:avLst>
              <a:gd name="adj1" fmla="val -69782"/>
              <a:gd name="adj2" fmla="val -50159"/>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r="100000" b="100000"/>
            </a:path>
            <a:tileRect l="-100000" t="-100000"/>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rPr>
              <a:t>检索结果详情</a:t>
            </a:r>
            <a:endParaRPr lang="zh-CN" altLang="en-US" sz="1600" dirty="0">
              <a:solidFill>
                <a:schemeClr val="tx1"/>
              </a:solidFill>
            </a:endParaRPr>
          </a:p>
        </p:txBody>
      </p:sp>
      <p:sp>
        <p:nvSpPr>
          <p:cNvPr id="13" name="椭圆 12"/>
          <p:cNvSpPr/>
          <p:nvPr/>
        </p:nvSpPr>
        <p:spPr>
          <a:xfrm>
            <a:off x="539552" y="3789040"/>
            <a:ext cx="864096" cy="360040"/>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979712" y="4581128"/>
            <a:ext cx="216024" cy="216024"/>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标注 16"/>
          <p:cNvSpPr/>
          <p:nvPr/>
        </p:nvSpPr>
        <p:spPr>
          <a:xfrm>
            <a:off x="3275856" y="5229200"/>
            <a:ext cx="2808312" cy="432048"/>
          </a:xfrm>
          <a:prstGeom prst="wedgeRectCallout">
            <a:avLst>
              <a:gd name="adj1" fmla="val -85533"/>
              <a:gd name="adj2" fmla="val -143388"/>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r="100000" b="100000"/>
            </a:path>
            <a:tileRect l="-100000" t="-100000"/>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rPr>
              <a:t>保存检索结果，以备后查</a:t>
            </a:r>
            <a:endParaRPr lang="zh-CN" altLang="en-US" sz="1600" dirty="0">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4.2.3 </a:t>
            </a:r>
            <a:r>
              <a:rPr lang="zh-CN" altLang="en-US" dirty="0" smtClean="0"/>
              <a:t>图像检索结果页面，得到</a:t>
            </a:r>
            <a:r>
              <a:rPr lang="en-US" altLang="zh-CN" dirty="0" smtClean="0"/>
              <a:t>55</a:t>
            </a:r>
            <a:r>
              <a:rPr lang="zh-CN" altLang="en-US" dirty="0" smtClean="0"/>
              <a:t>条检索结果记录</a:t>
            </a:r>
            <a:endParaRPr lang="zh-CN" altLang="en-US" dirty="0"/>
          </a:p>
        </p:txBody>
      </p:sp>
      <p:sp>
        <p:nvSpPr>
          <p:cNvPr id="3" name="灯片编号占位符 2"/>
          <p:cNvSpPr>
            <a:spLocks noGrp="1"/>
          </p:cNvSpPr>
          <p:nvPr>
            <p:ph type="sldNum" sz="quarter" idx="11"/>
          </p:nvPr>
        </p:nvSpPr>
        <p:spPr/>
        <p:txBody>
          <a:bodyPr/>
          <a:lstStyle/>
          <a:p>
            <a:pPr>
              <a:defRPr/>
            </a:pPr>
            <a:r>
              <a:rPr lang="en-GB" altLang="zh-CN" smtClean="0"/>
              <a:t>www.</a:t>
            </a:r>
            <a:r>
              <a:rPr lang="en-US" altLang="zh-CN" smtClean="0"/>
              <a:t>credoreference.con</a:t>
            </a:r>
            <a:endParaRPr lang="en-GB" altLang="zh-CN" dirty="0"/>
          </a:p>
        </p:txBody>
      </p:sp>
      <p:pic>
        <p:nvPicPr>
          <p:cNvPr id="5122" name="Picture 2"/>
          <p:cNvPicPr>
            <a:picLocks noChangeAspect="1" noChangeArrowheads="1"/>
          </p:cNvPicPr>
          <p:nvPr/>
        </p:nvPicPr>
        <p:blipFill>
          <a:blip r:embed="rId2" cstate="print"/>
          <a:srcRect/>
          <a:stretch>
            <a:fillRect/>
          </a:stretch>
        </p:blipFill>
        <p:spPr bwMode="auto">
          <a:xfrm>
            <a:off x="323528" y="980728"/>
            <a:ext cx="7483311" cy="5168213"/>
          </a:xfrm>
          <a:prstGeom prst="rect">
            <a:avLst/>
          </a:prstGeom>
          <a:noFill/>
          <a:ln w="9525">
            <a:noFill/>
            <a:miter lim="800000"/>
            <a:headEnd/>
            <a:tailEnd/>
          </a:ln>
        </p:spPr>
      </p:pic>
      <p:sp>
        <p:nvSpPr>
          <p:cNvPr id="5" name="椭圆 4"/>
          <p:cNvSpPr/>
          <p:nvPr/>
        </p:nvSpPr>
        <p:spPr>
          <a:xfrm>
            <a:off x="2195736" y="1340768"/>
            <a:ext cx="864096" cy="360040"/>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箭头连接符 6"/>
          <p:cNvCxnSpPr/>
          <p:nvPr/>
        </p:nvCxnSpPr>
        <p:spPr>
          <a:xfrm flipH="1" flipV="1">
            <a:off x="3131840" y="1556792"/>
            <a:ext cx="648072" cy="21602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矩形标注 7"/>
          <p:cNvSpPr/>
          <p:nvPr/>
        </p:nvSpPr>
        <p:spPr>
          <a:xfrm>
            <a:off x="6516216" y="4581128"/>
            <a:ext cx="2160240" cy="864096"/>
          </a:xfrm>
          <a:prstGeom prst="wedgeRectCallout">
            <a:avLst>
              <a:gd name="adj1" fmla="val -47368"/>
              <a:gd name="adj2" fmla="val -111006"/>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r="100000" b="100000"/>
            </a:path>
            <a:tileRect l="-100000" t="-100000"/>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rPr>
              <a:t>相当于在全文检索中限制检索结果中需要包含图片</a:t>
            </a:r>
            <a:endParaRPr lang="zh-CN" altLang="en-US" sz="1600" dirty="0">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4.2.3 </a:t>
            </a:r>
            <a:r>
              <a:rPr lang="zh-CN" altLang="en-US" dirty="0" smtClean="0"/>
              <a:t>概念地图检索结果</a:t>
            </a:r>
            <a:endParaRPr lang="zh-CN" altLang="en-US" dirty="0"/>
          </a:p>
        </p:txBody>
      </p:sp>
      <p:sp>
        <p:nvSpPr>
          <p:cNvPr id="3" name="灯片编号占位符 2"/>
          <p:cNvSpPr>
            <a:spLocks noGrp="1"/>
          </p:cNvSpPr>
          <p:nvPr>
            <p:ph type="sldNum" sz="quarter" idx="11"/>
          </p:nvPr>
        </p:nvSpPr>
        <p:spPr/>
        <p:txBody>
          <a:bodyPr/>
          <a:lstStyle/>
          <a:p>
            <a:pPr>
              <a:defRPr/>
            </a:pPr>
            <a:r>
              <a:rPr lang="en-GB" altLang="zh-CN" smtClean="0"/>
              <a:t>www.</a:t>
            </a:r>
            <a:r>
              <a:rPr lang="en-US" altLang="zh-CN" smtClean="0"/>
              <a:t>credoreference.con</a:t>
            </a:r>
            <a:endParaRPr lang="en-GB" altLang="zh-CN" dirty="0"/>
          </a:p>
        </p:txBody>
      </p:sp>
      <p:pic>
        <p:nvPicPr>
          <p:cNvPr id="6147" name="Picture 3"/>
          <p:cNvPicPr>
            <a:picLocks noChangeAspect="1" noChangeArrowheads="1"/>
          </p:cNvPicPr>
          <p:nvPr/>
        </p:nvPicPr>
        <p:blipFill>
          <a:blip r:embed="rId2" cstate="print"/>
          <a:srcRect/>
          <a:stretch>
            <a:fillRect/>
          </a:stretch>
        </p:blipFill>
        <p:spPr bwMode="auto">
          <a:xfrm>
            <a:off x="0" y="836712"/>
            <a:ext cx="8433897" cy="5256584"/>
          </a:xfrm>
          <a:prstGeom prst="rect">
            <a:avLst/>
          </a:prstGeom>
          <a:noFill/>
          <a:ln w="9525">
            <a:noFill/>
            <a:miter lim="800000"/>
            <a:headEnd/>
            <a:tailEnd/>
          </a:ln>
        </p:spPr>
      </p:pic>
      <p:sp>
        <p:nvSpPr>
          <p:cNvPr id="6" name="矩形标注 5"/>
          <p:cNvSpPr/>
          <p:nvPr/>
        </p:nvSpPr>
        <p:spPr>
          <a:xfrm>
            <a:off x="1835696" y="1988840"/>
            <a:ext cx="2232248" cy="1512168"/>
          </a:xfrm>
          <a:prstGeom prst="wedgeRectCallout">
            <a:avLst>
              <a:gd name="adj1" fmla="val -68836"/>
              <a:gd name="adj2" fmla="val -33859"/>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r="100000" b="100000"/>
            </a:path>
            <a:tileRect l="-100000" t="-100000"/>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rPr>
              <a:t>滚动“滚动条”可以：</a:t>
            </a:r>
            <a:endParaRPr lang="en-US" altLang="zh-CN" sz="1600" dirty="0" smtClean="0">
              <a:solidFill>
                <a:schemeClr val="tx1"/>
              </a:solidFill>
            </a:endParaRPr>
          </a:p>
          <a:p>
            <a:r>
              <a:rPr lang="en-US" altLang="zh-CN" sz="1600" dirty="0" smtClean="0">
                <a:solidFill>
                  <a:schemeClr val="tx1"/>
                </a:solidFill>
              </a:rPr>
              <a:t>Zoom</a:t>
            </a:r>
            <a:r>
              <a:rPr lang="zh-CN" altLang="en-US" sz="1600" dirty="0" smtClean="0">
                <a:solidFill>
                  <a:schemeClr val="tx1"/>
                </a:solidFill>
              </a:rPr>
              <a:t>：缩放概念图</a:t>
            </a:r>
            <a:endParaRPr lang="en-US" altLang="zh-CN" sz="1600" dirty="0" smtClean="0">
              <a:solidFill>
                <a:schemeClr val="tx1"/>
              </a:solidFill>
            </a:endParaRPr>
          </a:p>
          <a:p>
            <a:r>
              <a:rPr lang="en-US" altLang="zh-CN" sz="1600" dirty="0" smtClean="0">
                <a:solidFill>
                  <a:schemeClr val="tx1"/>
                </a:solidFill>
              </a:rPr>
              <a:t>Rotate</a:t>
            </a:r>
            <a:r>
              <a:rPr lang="zh-CN" altLang="en-US" sz="1600" dirty="0" smtClean="0">
                <a:solidFill>
                  <a:schemeClr val="tx1"/>
                </a:solidFill>
              </a:rPr>
              <a:t>：旋转概念图</a:t>
            </a:r>
            <a:endParaRPr lang="en-US" altLang="zh-CN" sz="1600" dirty="0" smtClean="0">
              <a:solidFill>
                <a:schemeClr val="tx1"/>
              </a:solidFill>
            </a:endParaRPr>
          </a:p>
          <a:p>
            <a:r>
              <a:rPr lang="en-US" altLang="zh-CN" sz="1600" dirty="0" smtClean="0">
                <a:solidFill>
                  <a:schemeClr val="tx1"/>
                </a:solidFill>
              </a:rPr>
              <a:t>Link Levels</a:t>
            </a:r>
            <a:r>
              <a:rPr lang="zh-CN" altLang="en-US" sz="1600" dirty="0" smtClean="0">
                <a:solidFill>
                  <a:schemeClr val="tx1"/>
                </a:solidFill>
              </a:rPr>
              <a:t>：调整概念图的链接级别</a:t>
            </a:r>
            <a:endParaRPr lang="zh-CN" altLang="en-US" sz="1600" dirty="0">
              <a:solidFill>
                <a:schemeClr val="tx1"/>
              </a:solidFill>
            </a:endParaRPr>
          </a:p>
        </p:txBody>
      </p:sp>
      <p:sp>
        <p:nvSpPr>
          <p:cNvPr id="7" name="矩形标注 6"/>
          <p:cNvSpPr/>
          <p:nvPr/>
        </p:nvSpPr>
        <p:spPr>
          <a:xfrm>
            <a:off x="5724128" y="3933056"/>
            <a:ext cx="3419872" cy="1944216"/>
          </a:xfrm>
          <a:prstGeom prst="wedgeRectCallout">
            <a:avLst>
              <a:gd name="adj1" fmla="val -61637"/>
              <a:gd name="adj2" fmla="val -30241"/>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r="100000" b="100000"/>
            </a:path>
            <a:tileRect l="-100000" t="-100000"/>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rPr>
              <a:t>单击鼠标右键，可以：</a:t>
            </a:r>
            <a:endParaRPr lang="en-US" altLang="zh-CN" sz="1600" dirty="0" smtClean="0">
              <a:solidFill>
                <a:schemeClr val="tx1"/>
              </a:solidFill>
            </a:endParaRPr>
          </a:p>
          <a:p>
            <a:pPr marL="342900" indent="-342900">
              <a:buFont typeface="+mj-lt"/>
              <a:buAutoNum type="arabicPeriod"/>
            </a:pPr>
            <a:r>
              <a:rPr lang="zh-CN" altLang="en-US" sz="1600" dirty="0" smtClean="0">
                <a:solidFill>
                  <a:schemeClr val="tx1"/>
                </a:solidFill>
              </a:rPr>
              <a:t>展开与该检点链接的其它节点</a:t>
            </a:r>
            <a:endParaRPr lang="en-US" altLang="zh-CN" sz="1600" dirty="0" smtClean="0">
              <a:solidFill>
                <a:schemeClr val="tx1"/>
              </a:solidFill>
            </a:endParaRPr>
          </a:p>
          <a:p>
            <a:pPr marL="342900" indent="-342900">
              <a:buFont typeface="+mj-lt"/>
              <a:buAutoNum type="arabicPeriod"/>
            </a:pPr>
            <a:r>
              <a:rPr lang="zh-CN" altLang="en-US" sz="1600" dirty="0" smtClean="0">
                <a:solidFill>
                  <a:schemeClr val="tx1"/>
                </a:solidFill>
              </a:rPr>
              <a:t>隐藏与与该检点链接的其它节点</a:t>
            </a:r>
            <a:endParaRPr lang="en-US" altLang="zh-CN" sz="1600" dirty="0" smtClean="0">
              <a:solidFill>
                <a:schemeClr val="tx1"/>
              </a:solidFill>
            </a:endParaRPr>
          </a:p>
          <a:p>
            <a:pPr marL="342900" indent="-342900">
              <a:buFont typeface="+mj-lt"/>
              <a:buAutoNum type="arabicPeriod"/>
            </a:pPr>
            <a:r>
              <a:rPr lang="zh-CN" altLang="en-US" sz="1600" dirty="0" smtClean="0">
                <a:solidFill>
                  <a:schemeClr val="tx1"/>
                </a:solidFill>
              </a:rPr>
              <a:t>选择该节点</a:t>
            </a:r>
            <a:endParaRPr lang="en-US" altLang="zh-CN" sz="1600" dirty="0" smtClean="0">
              <a:solidFill>
                <a:schemeClr val="tx1"/>
              </a:solidFill>
            </a:endParaRPr>
          </a:p>
          <a:p>
            <a:pPr marL="342900" indent="-342900">
              <a:buFont typeface="+mj-lt"/>
              <a:buAutoNum type="arabicPeriod"/>
            </a:pPr>
            <a:r>
              <a:rPr lang="zh-CN" altLang="en-US" sz="1600" dirty="0" smtClean="0">
                <a:solidFill>
                  <a:schemeClr val="tx1"/>
                </a:solidFill>
              </a:rPr>
              <a:t>打开该节点所在资源</a:t>
            </a:r>
            <a:endParaRPr lang="en-US" altLang="zh-CN" sz="1600" dirty="0" smtClean="0">
              <a:solidFill>
                <a:schemeClr val="tx1"/>
              </a:solidFill>
            </a:endParaRPr>
          </a:p>
        </p:txBody>
      </p:sp>
      <p:sp>
        <p:nvSpPr>
          <p:cNvPr id="8" name="矩形标注 7"/>
          <p:cNvSpPr/>
          <p:nvPr/>
        </p:nvSpPr>
        <p:spPr>
          <a:xfrm>
            <a:off x="4572000" y="2852936"/>
            <a:ext cx="2232248" cy="504056"/>
          </a:xfrm>
          <a:prstGeom prst="wedgeRectCallout">
            <a:avLst>
              <a:gd name="adj1" fmla="val -52293"/>
              <a:gd name="adj2" fmla="val 116152"/>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r="100000" b="100000"/>
            </a:path>
            <a:tileRect l="-100000" t="-100000"/>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rPr>
              <a:t>中心节点（中心词条）</a:t>
            </a:r>
            <a:endParaRPr lang="zh-CN" altLang="en-US" sz="1600" dirty="0">
              <a:solidFill>
                <a:schemeClr val="tx1"/>
              </a:solidFill>
            </a:endParaRPr>
          </a:p>
        </p:txBody>
      </p:sp>
      <p:sp>
        <p:nvSpPr>
          <p:cNvPr id="9" name="矩形标注 8"/>
          <p:cNvSpPr/>
          <p:nvPr/>
        </p:nvSpPr>
        <p:spPr>
          <a:xfrm>
            <a:off x="2123728" y="4509120"/>
            <a:ext cx="1152128" cy="504056"/>
          </a:xfrm>
          <a:prstGeom prst="wedgeRectCallout">
            <a:avLst>
              <a:gd name="adj1" fmla="val 74535"/>
              <a:gd name="adj2" fmla="val -121074"/>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r="100000" b="100000"/>
            </a:path>
            <a:tileRect l="-100000" t="-100000"/>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rPr>
              <a:t>关系路径</a:t>
            </a:r>
            <a:endParaRPr lang="zh-CN" altLang="en-US" sz="1600" dirty="0">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smtClean="0"/>
              <a:t>4.3  </a:t>
            </a:r>
            <a:r>
              <a:rPr lang="zh-CN" altLang="en-US" dirty="0" smtClean="0"/>
              <a:t>主题页面（</a:t>
            </a:r>
            <a:r>
              <a:rPr lang="en-US" altLang="zh-CN" dirty="0" smtClean="0"/>
              <a:t>Topic Page</a:t>
            </a:r>
            <a:r>
              <a:rPr lang="zh-CN" altLang="en-US" dirty="0" smtClean="0"/>
              <a:t>）</a:t>
            </a:r>
            <a:endParaRPr lang="zh-CN" altLang="en-US" dirty="0"/>
          </a:p>
        </p:txBody>
      </p:sp>
      <p:pic>
        <p:nvPicPr>
          <p:cNvPr id="9219" name="Picture 3"/>
          <p:cNvPicPr>
            <a:picLocks noChangeAspect="1" noChangeArrowheads="1"/>
          </p:cNvPicPr>
          <p:nvPr/>
        </p:nvPicPr>
        <p:blipFill>
          <a:blip r:embed="rId2" cstate="print"/>
          <a:srcRect/>
          <a:stretch>
            <a:fillRect/>
          </a:stretch>
        </p:blipFill>
        <p:spPr bwMode="auto">
          <a:xfrm>
            <a:off x="467544" y="980728"/>
            <a:ext cx="5905500" cy="352425"/>
          </a:xfrm>
          <a:prstGeom prst="rect">
            <a:avLst/>
          </a:prstGeom>
          <a:noFill/>
          <a:ln w="9525">
            <a:noFill/>
            <a:miter lim="800000"/>
            <a:headEnd/>
            <a:tailEnd/>
          </a:ln>
        </p:spPr>
      </p:pic>
      <p:sp>
        <p:nvSpPr>
          <p:cNvPr id="7" name="等腰三角形 6"/>
          <p:cNvSpPr/>
          <p:nvPr/>
        </p:nvSpPr>
        <p:spPr>
          <a:xfrm>
            <a:off x="1187624" y="1340768"/>
            <a:ext cx="288032" cy="216024"/>
          </a:xfrm>
          <a:prstGeom prst="triangl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220" name="Picture 4"/>
          <p:cNvPicPr>
            <a:picLocks noChangeAspect="1" noChangeArrowheads="1"/>
          </p:cNvPicPr>
          <p:nvPr/>
        </p:nvPicPr>
        <p:blipFill>
          <a:blip r:embed="rId3" cstate="print"/>
          <a:srcRect/>
          <a:stretch>
            <a:fillRect/>
          </a:stretch>
        </p:blipFill>
        <p:spPr bwMode="auto">
          <a:xfrm>
            <a:off x="395536" y="1916832"/>
            <a:ext cx="7239000" cy="3609975"/>
          </a:xfrm>
          <a:prstGeom prst="rect">
            <a:avLst/>
          </a:prstGeom>
          <a:noFill/>
          <a:ln w="9525">
            <a:noFill/>
            <a:miter lim="800000"/>
            <a:headEnd/>
            <a:tailEnd/>
          </a:ln>
        </p:spPr>
      </p:pic>
      <p:sp>
        <p:nvSpPr>
          <p:cNvPr id="9" name="矩形标注 8"/>
          <p:cNvSpPr/>
          <p:nvPr/>
        </p:nvSpPr>
        <p:spPr>
          <a:xfrm>
            <a:off x="7308304" y="2780928"/>
            <a:ext cx="1512168" cy="792088"/>
          </a:xfrm>
          <a:prstGeom prst="wedgeRectCallout">
            <a:avLst>
              <a:gd name="adj1" fmla="val -68836"/>
              <a:gd name="adj2" fmla="val -33859"/>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rPr>
              <a:t>限定检索范围</a:t>
            </a:r>
            <a:endParaRPr lang="zh-CN" altLang="en-US" sz="1600" dirty="0">
              <a:solidFill>
                <a:schemeClr val="tx1"/>
              </a:solidFill>
            </a:endParaRPr>
          </a:p>
        </p:txBody>
      </p:sp>
      <p:sp>
        <p:nvSpPr>
          <p:cNvPr id="10" name="矩形标注 9"/>
          <p:cNvSpPr/>
          <p:nvPr/>
        </p:nvSpPr>
        <p:spPr>
          <a:xfrm>
            <a:off x="2699792" y="2492896"/>
            <a:ext cx="2304256" cy="792088"/>
          </a:xfrm>
          <a:prstGeom prst="wedgeRectCallout">
            <a:avLst>
              <a:gd name="adj1" fmla="val -89653"/>
              <a:gd name="adj2" fmla="val 51303"/>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rPr>
              <a:t>按照类别浏览主题页面</a:t>
            </a:r>
            <a:endParaRPr lang="zh-CN" altLang="en-US" sz="1600" dirty="0">
              <a:solidFill>
                <a:schemeClr val="tx1"/>
              </a:solidFill>
            </a:endParaRPr>
          </a:p>
        </p:txBody>
      </p:sp>
      <p:sp>
        <p:nvSpPr>
          <p:cNvPr id="11" name="矩形标注 10"/>
          <p:cNvSpPr/>
          <p:nvPr/>
        </p:nvSpPr>
        <p:spPr>
          <a:xfrm>
            <a:off x="0" y="4221088"/>
            <a:ext cx="3059832" cy="792088"/>
          </a:xfrm>
          <a:prstGeom prst="wedgeRectCallout">
            <a:avLst>
              <a:gd name="adj1" fmla="val -6602"/>
              <a:gd name="adj2" fmla="val -90634"/>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rPr>
              <a:t>按照字母顺序浏览主题页面</a:t>
            </a:r>
            <a:endParaRPr lang="zh-CN" altLang="en-US" sz="1600" dirty="0">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4.3.1 </a:t>
            </a:r>
            <a:r>
              <a:rPr lang="zh-CN" altLang="en-US" dirty="0" smtClean="0"/>
              <a:t>按照类别浏览主题页面</a:t>
            </a:r>
            <a:endParaRPr lang="zh-CN" altLang="en-US" dirty="0"/>
          </a:p>
        </p:txBody>
      </p:sp>
      <p:sp>
        <p:nvSpPr>
          <p:cNvPr id="3" name="灯片编号占位符 2"/>
          <p:cNvSpPr>
            <a:spLocks noGrp="1"/>
          </p:cNvSpPr>
          <p:nvPr>
            <p:ph type="sldNum" sz="quarter" idx="11"/>
          </p:nvPr>
        </p:nvSpPr>
        <p:spPr/>
        <p:txBody>
          <a:bodyPr/>
          <a:lstStyle/>
          <a:p>
            <a:pPr>
              <a:defRPr/>
            </a:pPr>
            <a:r>
              <a:rPr lang="en-GB" altLang="zh-CN" smtClean="0"/>
              <a:t>www.</a:t>
            </a:r>
            <a:r>
              <a:rPr lang="en-US" altLang="zh-CN" smtClean="0"/>
              <a:t>credoreference.con</a:t>
            </a:r>
            <a:endParaRPr lang="en-GB" altLang="zh-CN" dirty="0"/>
          </a:p>
        </p:txBody>
      </p:sp>
      <p:pic>
        <p:nvPicPr>
          <p:cNvPr id="10242" name="Picture 2"/>
          <p:cNvPicPr>
            <a:picLocks noChangeAspect="1" noChangeArrowheads="1"/>
          </p:cNvPicPr>
          <p:nvPr/>
        </p:nvPicPr>
        <p:blipFill>
          <a:blip r:embed="rId2" cstate="print"/>
          <a:srcRect/>
          <a:stretch>
            <a:fillRect/>
          </a:stretch>
        </p:blipFill>
        <p:spPr bwMode="auto">
          <a:xfrm>
            <a:off x="539552" y="1196752"/>
            <a:ext cx="7045027" cy="5028453"/>
          </a:xfrm>
          <a:prstGeom prst="rect">
            <a:avLst/>
          </a:prstGeom>
          <a:noFill/>
          <a:ln w="9525">
            <a:noFill/>
            <a:miter lim="800000"/>
            <a:headEnd/>
            <a:tailEnd/>
          </a:ln>
        </p:spPr>
      </p:pic>
      <p:sp>
        <p:nvSpPr>
          <p:cNvPr id="5" name="矩形标注 4"/>
          <p:cNvSpPr/>
          <p:nvPr/>
        </p:nvSpPr>
        <p:spPr>
          <a:xfrm>
            <a:off x="6300192" y="4509120"/>
            <a:ext cx="2520280" cy="1584176"/>
          </a:xfrm>
          <a:prstGeom prst="wedgeRectCallout">
            <a:avLst>
              <a:gd name="adj1" fmla="val -75775"/>
              <a:gd name="adj2" fmla="val -77386"/>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8100000" scaled="1"/>
            <a:tileRect/>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rPr>
              <a:t>所有类别及其对应的主题数量</a:t>
            </a:r>
            <a:endParaRPr lang="en-US" altLang="zh-CN" sz="1600" dirty="0" smtClean="0">
              <a:solidFill>
                <a:schemeClr val="tx1"/>
              </a:solidFill>
            </a:endParaRPr>
          </a:p>
          <a:p>
            <a:r>
              <a:rPr lang="zh-CN" altLang="en-US" sz="1600" dirty="0" smtClean="0">
                <a:solidFill>
                  <a:schemeClr val="tx1"/>
                </a:solidFill>
              </a:rPr>
              <a:t>√点击某个类别即可浏览该类别所含的主题</a:t>
            </a:r>
            <a:endParaRPr lang="en-US" altLang="zh-CN" sz="1600" dirty="0" smtClean="0">
              <a:solidFill>
                <a:schemeClr val="tx1"/>
              </a:solidFill>
            </a:endParaRPr>
          </a:p>
          <a:p>
            <a:r>
              <a:rPr lang="zh-CN" altLang="en-US" sz="1600" dirty="0" smtClean="0">
                <a:solidFill>
                  <a:schemeClr val="tx1"/>
                </a:solidFill>
              </a:rPr>
              <a:t>√点击主题，即可进入到该主题页面</a:t>
            </a:r>
            <a:endParaRPr lang="zh-CN" altLang="en-US" sz="1600" dirty="0">
              <a:solidFill>
                <a:schemeClr val="tx1"/>
              </a:solidFill>
            </a:endParaRPr>
          </a:p>
        </p:txBody>
      </p:sp>
      <p:grpSp>
        <p:nvGrpSpPr>
          <p:cNvPr id="9" name="组合 8"/>
          <p:cNvGrpSpPr/>
          <p:nvPr/>
        </p:nvGrpSpPr>
        <p:grpSpPr>
          <a:xfrm>
            <a:off x="467544" y="1700808"/>
            <a:ext cx="1944216" cy="1512168"/>
            <a:chOff x="467544" y="1700808"/>
            <a:chExt cx="1944216" cy="1512168"/>
          </a:xfrm>
        </p:grpSpPr>
        <p:sp>
          <p:nvSpPr>
            <p:cNvPr id="6" name="椭圆 5"/>
            <p:cNvSpPr/>
            <p:nvPr/>
          </p:nvSpPr>
          <p:spPr>
            <a:xfrm>
              <a:off x="683568" y="1700808"/>
              <a:ext cx="1440160" cy="648072"/>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标注 6"/>
            <p:cNvSpPr/>
            <p:nvPr/>
          </p:nvSpPr>
          <p:spPr>
            <a:xfrm>
              <a:off x="467544" y="2420888"/>
              <a:ext cx="1944216" cy="792088"/>
            </a:xfrm>
            <a:prstGeom prst="wedgeRectCallout">
              <a:avLst>
                <a:gd name="adj1" fmla="val 22364"/>
                <a:gd name="adj2" fmla="val -71709"/>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8100000" scaled="1"/>
              <a:tileRect/>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rPr>
                <a:t>以“艺术”为例</a:t>
              </a:r>
              <a:endParaRPr lang="zh-CN" altLang="en-US" sz="1600" dirty="0">
                <a:solidFill>
                  <a:schemeClr val="tx1"/>
                </a:solidFill>
              </a:endParaRPr>
            </a:p>
          </p:txBody>
        </p:sp>
      </p:grpSp>
      <p:pic>
        <p:nvPicPr>
          <p:cNvPr id="10243" name="Picture 3"/>
          <p:cNvPicPr>
            <a:picLocks noChangeAspect="1" noChangeArrowheads="1"/>
          </p:cNvPicPr>
          <p:nvPr/>
        </p:nvPicPr>
        <p:blipFill>
          <a:blip r:embed="rId3" cstate="print"/>
          <a:srcRect/>
          <a:stretch>
            <a:fillRect/>
          </a:stretch>
        </p:blipFill>
        <p:spPr bwMode="auto">
          <a:xfrm>
            <a:off x="4139952" y="836712"/>
            <a:ext cx="3775273" cy="292521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243"/>
                                        </p:tgtEl>
                                        <p:attrNameLst>
                                          <p:attrName>style.visibility</p:attrName>
                                        </p:attrNameLst>
                                      </p:cBhvr>
                                      <p:to>
                                        <p:strVal val="visible"/>
                                      </p:to>
                                    </p:set>
                                    <p:animEffect transition="in" filter="wipe(left)">
                                      <p:cBhvr>
                                        <p:cTn id="12" dur="5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3.2 </a:t>
            </a:r>
            <a:r>
              <a:rPr lang="zh-CN" altLang="en-US" dirty="0" smtClean="0"/>
              <a:t>按照字母顺序浏览主题页面</a:t>
            </a:r>
          </a:p>
        </p:txBody>
      </p:sp>
      <p:sp>
        <p:nvSpPr>
          <p:cNvPr id="3" name="灯片编号占位符 2"/>
          <p:cNvSpPr>
            <a:spLocks noGrp="1"/>
          </p:cNvSpPr>
          <p:nvPr>
            <p:ph type="sldNum" sz="quarter" idx="11"/>
          </p:nvPr>
        </p:nvSpPr>
        <p:spPr/>
        <p:txBody>
          <a:bodyPr/>
          <a:lstStyle/>
          <a:p>
            <a:pPr>
              <a:defRPr/>
            </a:pPr>
            <a:r>
              <a:rPr lang="en-GB" altLang="zh-CN" smtClean="0"/>
              <a:t>www.</a:t>
            </a:r>
            <a:r>
              <a:rPr lang="en-US" altLang="zh-CN" smtClean="0"/>
              <a:t>credoreference.con</a:t>
            </a:r>
            <a:endParaRPr lang="en-GB" altLang="zh-CN" dirty="0"/>
          </a:p>
        </p:txBody>
      </p:sp>
      <p:pic>
        <p:nvPicPr>
          <p:cNvPr id="11266" name="Picture 2"/>
          <p:cNvPicPr>
            <a:picLocks noChangeAspect="1" noChangeArrowheads="1"/>
          </p:cNvPicPr>
          <p:nvPr/>
        </p:nvPicPr>
        <p:blipFill>
          <a:blip r:embed="rId2" cstate="print"/>
          <a:srcRect/>
          <a:stretch>
            <a:fillRect/>
          </a:stretch>
        </p:blipFill>
        <p:spPr bwMode="auto">
          <a:xfrm>
            <a:off x="683568" y="1340768"/>
            <a:ext cx="7867650" cy="40290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lang="en-US" altLang="zh-CN" dirty="0" smtClean="0"/>
              <a:t>2013</a:t>
            </a:r>
            <a:r>
              <a:rPr lang="zh-CN" altLang="en-US" dirty="0" smtClean="0"/>
              <a:t>年美国</a:t>
            </a:r>
            <a:r>
              <a:rPr lang="zh-CN" altLang="en-US" dirty="0" smtClean="0"/>
              <a:t>软件和信息产业协会（</a:t>
            </a:r>
            <a:r>
              <a:rPr lang="en-US" altLang="zh-CN" dirty="0" smtClean="0"/>
              <a:t>SIIA</a:t>
            </a:r>
            <a:r>
              <a:rPr lang="zh-CN" altLang="en-US" dirty="0" smtClean="0"/>
              <a:t>）科迪奖 （</a:t>
            </a:r>
            <a:r>
              <a:rPr lang="en-US" altLang="zh-CN" dirty="0" err="1" smtClean="0"/>
              <a:t>Codie</a:t>
            </a:r>
            <a:r>
              <a:rPr lang="en-US" altLang="zh-CN" dirty="0" smtClean="0"/>
              <a:t> Award</a:t>
            </a:r>
            <a:r>
              <a:rPr lang="zh-CN" altLang="en-US" dirty="0" smtClean="0"/>
              <a:t>）最终提名</a:t>
            </a:r>
            <a:endParaRPr lang="zh-CN" altLang="en-US" dirty="0"/>
          </a:p>
        </p:txBody>
      </p:sp>
      <p:pic>
        <p:nvPicPr>
          <p:cNvPr id="5" name="Picture 2" descr="The 28th Annual SIIA CODiE Awards"/>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980728"/>
            <a:ext cx="5400600" cy="1210283"/>
          </a:xfrm>
          <a:prstGeom prst="rect">
            <a:avLst/>
          </a:prstGeom>
          <a:noFill/>
        </p:spPr>
      </p:pic>
      <p:pic>
        <p:nvPicPr>
          <p:cNvPr id="6"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907704" y="4149080"/>
            <a:ext cx="5472608" cy="924839"/>
          </a:xfrm>
          <a:prstGeom prst="rect">
            <a:avLst/>
          </a:prstGeom>
          <a:noFill/>
          <a:ln w="9525">
            <a:noFill/>
            <a:miter lim="800000"/>
            <a:headEnd/>
            <a:tailEnd/>
          </a:ln>
        </p:spPr>
      </p:pic>
      <p:pic>
        <p:nvPicPr>
          <p:cNvPr id="7" name="Picture 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979712" y="2420888"/>
            <a:ext cx="6384807" cy="16101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4.3.3 </a:t>
            </a:r>
            <a:r>
              <a:rPr lang="zh-CN" altLang="en-US" dirty="0" smtClean="0"/>
              <a:t>主题页面（</a:t>
            </a:r>
            <a:r>
              <a:rPr lang="en-US" altLang="zh-CN" dirty="0" smtClean="0"/>
              <a:t>Topic Page</a:t>
            </a:r>
            <a:r>
              <a:rPr lang="zh-CN" altLang="en-US" dirty="0" smtClean="0"/>
              <a:t>），以“</a:t>
            </a:r>
            <a:r>
              <a:rPr lang="en-US" altLang="zh-CN" dirty="0" smtClean="0"/>
              <a:t>Marilyn Monroe</a:t>
            </a:r>
            <a:r>
              <a:rPr lang="zh-CN" altLang="en-US" dirty="0" smtClean="0"/>
              <a:t>”为例</a:t>
            </a:r>
            <a:endParaRPr lang="zh-CN" altLang="en-US" dirty="0"/>
          </a:p>
        </p:txBody>
      </p:sp>
      <p:sp>
        <p:nvSpPr>
          <p:cNvPr id="3" name="灯片编号占位符 2"/>
          <p:cNvSpPr>
            <a:spLocks noGrp="1"/>
          </p:cNvSpPr>
          <p:nvPr>
            <p:ph type="sldNum" sz="quarter" idx="11"/>
          </p:nvPr>
        </p:nvSpPr>
        <p:spPr/>
        <p:txBody>
          <a:bodyPr/>
          <a:lstStyle/>
          <a:p>
            <a:pPr>
              <a:defRPr/>
            </a:pPr>
            <a:r>
              <a:rPr lang="en-GB" altLang="zh-CN" dirty="0" smtClean="0"/>
              <a:t>www.</a:t>
            </a:r>
            <a:r>
              <a:rPr lang="en-US" altLang="zh-CN" dirty="0" smtClean="0"/>
              <a:t>credoreference.con</a:t>
            </a:r>
            <a:endParaRPr lang="en-GB" altLang="zh-CN" dirty="0"/>
          </a:p>
        </p:txBody>
      </p:sp>
      <p:sp>
        <p:nvSpPr>
          <p:cNvPr id="4" name="标题 1"/>
          <p:cNvSpPr txBox="1">
            <a:spLocks/>
          </p:cNvSpPr>
          <p:nvPr/>
        </p:nvSpPr>
        <p:spPr bwMode="auto">
          <a:xfrm>
            <a:off x="395536" y="908720"/>
            <a:ext cx="8748464" cy="792088"/>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lvl="0" eaLnBrk="0" hangingPunct="0">
              <a:lnSpc>
                <a:spcPct val="150000"/>
              </a:lnSpc>
              <a:spcBef>
                <a:spcPct val="0"/>
              </a:spcBef>
              <a:buFont typeface="Wingdings" pitchFamily="2" charset="2"/>
              <a:buChar char="u"/>
            </a:pPr>
            <a:r>
              <a:rPr lang="zh-CN" altLang="en-US" sz="1800" kern="0" dirty="0" smtClean="0">
                <a:latin typeface="Verdana" pitchFamily="34" charset="0"/>
                <a:ea typeface="微软雅黑" pitchFamily="34" charset="-122"/>
                <a:cs typeface="Verdana" pitchFamily="34" charset="0"/>
              </a:rPr>
              <a:t>主题页面</a:t>
            </a:r>
            <a:r>
              <a:rPr lang="en-US" altLang="zh-CN" sz="1800" kern="0" dirty="0" smtClean="0">
                <a:latin typeface="Verdana" pitchFamily="34" charset="0"/>
                <a:ea typeface="微软雅黑" pitchFamily="34" charset="-122"/>
                <a:cs typeface="Verdana" pitchFamily="34" charset="0"/>
              </a:rPr>
              <a:t>:</a:t>
            </a:r>
            <a:r>
              <a:rPr lang="zh-CN" altLang="en-US" sz="1800" kern="0" dirty="0" smtClean="0">
                <a:latin typeface="Verdana" pitchFamily="34" charset="0"/>
                <a:ea typeface="微软雅黑" pitchFamily="34" charset="-122"/>
                <a:cs typeface="Verdana" pitchFamily="34" charset="0"/>
              </a:rPr>
              <a:t>包含某主题的相关的所有文章、书籍、新闻、图片、视频。包括在</a:t>
            </a:r>
            <a:r>
              <a:rPr lang="en-US" altLang="zh-CN" sz="1800" kern="0" dirty="0" smtClean="0">
                <a:latin typeface="Verdana" pitchFamily="34" charset="0"/>
                <a:ea typeface="微软雅黑" pitchFamily="34" charset="-122"/>
                <a:cs typeface="Verdana" pitchFamily="34" charset="0"/>
              </a:rPr>
              <a:t>Credo</a:t>
            </a:r>
            <a:r>
              <a:rPr lang="zh-CN" altLang="en-US" sz="1800" kern="0" dirty="0" smtClean="0">
                <a:latin typeface="Verdana" pitchFamily="34" charset="0"/>
                <a:ea typeface="微软雅黑" pitchFamily="34" charset="-122"/>
                <a:cs typeface="Verdana" pitchFamily="34" charset="0"/>
              </a:rPr>
              <a:t>所含工具书中的词条，也包含来自外部链接的资源。</a:t>
            </a:r>
            <a:endParaRPr lang="en-US" altLang="zh-CN" sz="1800" kern="0" dirty="0" smtClean="0">
              <a:latin typeface="Verdana" pitchFamily="34" charset="0"/>
              <a:ea typeface="微软雅黑" pitchFamily="34" charset="-122"/>
              <a:cs typeface="Verdana" pitchFamily="34" charset="0"/>
            </a:endParaRPr>
          </a:p>
        </p:txBody>
      </p:sp>
      <p:pic>
        <p:nvPicPr>
          <p:cNvPr id="7170" name="Picture 2"/>
          <p:cNvPicPr>
            <a:picLocks noChangeAspect="1" noChangeArrowheads="1"/>
          </p:cNvPicPr>
          <p:nvPr/>
        </p:nvPicPr>
        <p:blipFill>
          <a:blip r:embed="rId2" cstate="print"/>
          <a:srcRect/>
          <a:stretch>
            <a:fillRect/>
          </a:stretch>
        </p:blipFill>
        <p:spPr bwMode="auto">
          <a:xfrm>
            <a:off x="1763688" y="1700808"/>
            <a:ext cx="5760640" cy="4557020"/>
          </a:xfrm>
          <a:prstGeom prst="rect">
            <a:avLst/>
          </a:prstGeom>
          <a:noFill/>
          <a:ln w="9525">
            <a:noFill/>
            <a:miter lim="800000"/>
            <a:headEnd/>
            <a:tailEnd/>
          </a:ln>
        </p:spPr>
      </p:pic>
      <p:sp>
        <p:nvSpPr>
          <p:cNvPr id="6" name="矩形标注 5"/>
          <p:cNvSpPr/>
          <p:nvPr/>
        </p:nvSpPr>
        <p:spPr>
          <a:xfrm>
            <a:off x="7092280" y="4365104"/>
            <a:ext cx="1152128" cy="792088"/>
          </a:xfrm>
          <a:prstGeom prst="wedgeRectCallout">
            <a:avLst>
              <a:gd name="adj1" fmla="val -68836"/>
              <a:gd name="adj2" fmla="val -33859"/>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r="100000" b="100000"/>
            </a:path>
            <a:tileRect l="-100000" t="-100000"/>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dirty="0" smtClean="0">
                <a:solidFill>
                  <a:schemeClr val="tx1"/>
                </a:solidFill>
              </a:rPr>
              <a:t>Credo</a:t>
            </a:r>
            <a:r>
              <a:rPr lang="zh-CN" altLang="en-US" sz="1600" dirty="0" smtClean="0">
                <a:solidFill>
                  <a:schemeClr val="tx1"/>
                </a:solidFill>
              </a:rPr>
              <a:t>资源</a:t>
            </a:r>
            <a:endParaRPr lang="zh-CN" altLang="en-US" sz="1600" dirty="0">
              <a:solidFill>
                <a:schemeClr val="tx1"/>
              </a:solidFill>
            </a:endParaRPr>
          </a:p>
        </p:txBody>
      </p:sp>
      <p:pic>
        <p:nvPicPr>
          <p:cNvPr id="7171" name="Picture 3"/>
          <p:cNvPicPr>
            <a:picLocks noChangeAspect="1" noChangeArrowheads="1"/>
          </p:cNvPicPr>
          <p:nvPr/>
        </p:nvPicPr>
        <p:blipFill>
          <a:blip r:embed="rId3" cstate="print"/>
          <a:srcRect/>
          <a:stretch>
            <a:fillRect/>
          </a:stretch>
        </p:blipFill>
        <p:spPr bwMode="auto">
          <a:xfrm>
            <a:off x="0" y="2492896"/>
            <a:ext cx="5652120" cy="3195353"/>
          </a:xfrm>
          <a:prstGeom prst="rect">
            <a:avLst/>
          </a:prstGeom>
          <a:noFill/>
          <a:ln w="9525">
            <a:noFill/>
            <a:miter lim="800000"/>
            <a:headEnd/>
            <a:tailEnd/>
          </a:ln>
        </p:spPr>
      </p:pic>
      <p:sp>
        <p:nvSpPr>
          <p:cNvPr id="8" name="椭圆 7"/>
          <p:cNvSpPr/>
          <p:nvPr/>
        </p:nvSpPr>
        <p:spPr>
          <a:xfrm>
            <a:off x="3635896" y="5949280"/>
            <a:ext cx="1440160" cy="360040"/>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wipe(right)">
                                      <p:cBhvr>
                                        <p:cTn id="7"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0" y="0"/>
            <a:ext cx="3707904" cy="4857750"/>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1331640" y="1292914"/>
            <a:ext cx="3600400" cy="4872390"/>
          </a:xfrm>
          <a:prstGeom prst="rect">
            <a:avLst/>
          </a:prstGeom>
          <a:noFill/>
          <a:ln w="9525">
            <a:noFill/>
            <a:miter lim="800000"/>
            <a:headEnd/>
            <a:tailEnd/>
          </a:ln>
        </p:spPr>
      </p:pic>
      <p:pic>
        <p:nvPicPr>
          <p:cNvPr id="8196" name="Picture 4"/>
          <p:cNvPicPr>
            <a:picLocks noChangeAspect="1" noChangeArrowheads="1"/>
          </p:cNvPicPr>
          <p:nvPr/>
        </p:nvPicPr>
        <p:blipFill>
          <a:blip r:embed="rId4" cstate="print"/>
          <a:srcRect/>
          <a:stretch>
            <a:fillRect/>
          </a:stretch>
        </p:blipFill>
        <p:spPr bwMode="auto">
          <a:xfrm>
            <a:off x="3779912" y="0"/>
            <a:ext cx="4191000" cy="5829300"/>
          </a:xfrm>
          <a:prstGeom prst="rect">
            <a:avLst/>
          </a:prstGeom>
          <a:noFill/>
          <a:ln w="9525">
            <a:noFill/>
            <a:miter lim="800000"/>
            <a:headEnd/>
            <a:tailEnd/>
          </a:ln>
        </p:spPr>
      </p:pic>
      <p:pic>
        <p:nvPicPr>
          <p:cNvPr id="8197" name="Picture 5"/>
          <p:cNvPicPr>
            <a:picLocks noChangeAspect="1" noChangeArrowheads="1"/>
          </p:cNvPicPr>
          <p:nvPr/>
        </p:nvPicPr>
        <p:blipFill>
          <a:blip r:embed="rId5" cstate="print"/>
          <a:srcRect/>
          <a:stretch>
            <a:fillRect/>
          </a:stretch>
        </p:blipFill>
        <p:spPr bwMode="auto">
          <a:xfrm>
            <a:off x="5410200" y="188640"/>
            <a:ext cx="3733800" cy="4695825"/>
          </a:xfrm>
          <a:prstGeom prst="rect">
            <a:avLst/>
          </a:prstGeom>
          <a:noFill/>
          <a:ln w="9525">
            <a:noFill/>
            <a:miter lim="800000"/>
            <a:headEnd/>
            <a:tailEnd/>
          </a:ln>
        </p:spPr>
      </p:pic>
      <p:pic>
        <p:nvPicPr>
          <p:cNvPr id="8198" name="Picture 6"/>
          <p:cNvPicPr>
            <a:picLocks noChangeAspect="1" noChangeArrowheads="1"/>
          </p:cNvPicPr>
          <p:nvPr/>
        </p:nvPicPr>
        <p:blipFill>
          <a:blip r:embed="rId6" cstate="print"/>
          <a:srcRect/>
          <a:stretch>
            <a:fillRect/>
          </a:stretch>
        </p:blipFill>
        <p:spPr bwMode="auto">
          <a:xfrm>
            <a:off x="4644008" y="2204864"/>
            <a:ext cx="1800225" cy="4048125"/>
          </a:xfrm>
          <a:prstGeom prst="rect">
            <a:avLst/>
          </a:prstGeom>
          <a:noFill/>
          <a:ln w="9525">
            <a:noFill/>
            <a:miter lim="800000"/>
            <a:headEnd/>
            <a:tailEnd/>
          </a:ln>
        </p:spPr>
      </p:pic>
      <p:pic>
        <p:nvPicPr>
          <p:cNvPr id="8199" name="Picture 7"/>
          <p:cNvPicPr>
            <a:picLocks noChangeAspect="1" noChangeArrowheads="1"/>
          </p:cNvPicPr>
          <p:nvPr/>
        </p:nvPicPr>
        <p:blipFill>
          <a:blip r:embed="rId7" cstate="print"/>
          <a:srcRect/>
          <a:stretch>
            <a:fillRect/>
          </a:stretch>
        </p:blipFill>
        <p:spPr bwMode="auto">
          <a:xfrm>
            <a:off x="7092280" y="1268760"/>
            <a:ext cx="1800225" cy="4857750"/>
          </a:xfrm>
          <a:prstGeom prst="rect">
            <a:avLst/>
          </a:prstGeom>
          <a:noFill/>
          <a:ln w="9525">
            <a:noFill/>
            <a:miter lim="800000"/>
            <a:headEnd/>
            <a:tailEnd/>
          </a:ln>
        </p:spPr>
      </p:pic>
      <p:sp>
        <p:nvSpPr>
          <p:cNvPr id="10" name="矩形标注 9"/>
          <p:cNvSpPr/>
          <p:nvPr/>
        </p:nvSpPr>
        <p:spPr>
          <a:xfrm>
            <a:off x="179512" y="5229200"/>
            <a:ext cx="1152128" cy="792088"/>
          </a:xfrm>
          <a:prstGeom prst="wedgeRectCallout">
            <a:avLst>
              <a:gd name="adj1" fmla="val 89896"/>
              <a:gd name="adj2" fmla="val -47106"/>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8100000" scaled="1"/>
            <a:tileRect/>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rPr>
              <a:t>外部资源</a:t>
            </a:r>
            <a:endParaRPr lang="zh-CN" altLang="en-US" sz="1600" dirty="0">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smtClean="0"/>
              <a:t>4.4   </a:t>
            </a:r>
            <a:r>
              <a:rPr lang="zh-CN" altLang="en-US" dirty="0" smtClean="0"/>
              <a:t>查找图书</a:t>
            </a:r>
            <a:endParaRPr lang="zh-CN" altLang="en-US" dirty="0"/>
          </a:p>
        </p:txBody>
      </p:sp>
      <p:pic>
        <p:nvPicPr>
          <p:cNvPr id="5" name="Picture 3"/>
          <p:cNvPicPr>
            <a:picLocks noChangeAspect="1" noChangeArrowheads="1"/>
          </p:cNvPicPr>
          <p:nvPr/>
        </p:nvPicPr>
        <p:blipFill>
          <a:blip r:embed="rId2" cstate="print"/>
          <a:srcRect/>
          <a:stretch>
            <a:fillRect/>
          </a:stretch>
        </p:blipFill>
        <p:spPr bwMode="auto">
          <a:xfrm>
            <a:off x="467544" y="980728"/>
            <a:ext cx="5905500" cy="352425"/>
          </a:xfrm>
          <a:prstGeom prst="rect">
            <a:avLst/>
          </a:prstGeom>
          <a:noFill/>
          <a:ln w="9525">
            <a:noFill/>
            <a:miter lim="800000"/>
            <a:headEnd/>
            <a:tailEnd/>
          </a:ln>
        </p:spPr>
      </p:pic>
      <p:sp>
        <p:nvSpPr>
          <p:cNvPr id="6" name="等腰三角形 5"/>
          <p:cNvSpPr/>
          <p:nvPr/>
        </p:nvSpPr>
        <p:spPr>
          <a:xfrm>
            <a:off x="2267744" y="1340768"/>
            <a:ext cx="288032" cy="216024"/>
          </a:xfrm>
          <a:prstGeom prst="triangl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290" name="Picture 2"/>
          <p:cNvPicPr>
            <a:picLocks noChangeAspect="1" noChangeArrowheads="1"/>
          </p:cNvPicPr>
          <p:nvPr/>
        </p:nvPicPr>
        <p:blipFill>
          <a:blip r:embed="rId3" cstate="print"/>
          <a:srcRect/>
          <a:stretch>
            <a:fillRect/>
          </a:stretch>
        </p:blipFill>
        <p:spPr bwMode="auto">
          <a:xfrm>
            <a:off x="251520" y="1628800"/>
            <a:ext cx="8661320" cy="4461892"/>
          </a:xfrm>
          <a:prstGeom prst="rect">
            <a:avLst/>
          </a:prstGeom>
          <a:noFill/>
          <a:ln w="9525">
            <a:noFill/>
            <a:miter lim="800000"/>
            <a:headEnd/>
            <a:tailEnd/>
          </a:ln>
        </p:spPr>
      </p:pic>
      <p:sp>
        <p:nvSpPr>
          <p:cNvPr id="8" name="矩形标注 7"/>
          <p:cNvSpPr/>
          <p:nvPr/>
        </p:nvSpPr>
        <p:spPr>
          <a:xfrm>
            <a:off x="6948264" y="2348880"/>
            <a:ext cx="1944216" cy="792088"/>
          </a:xfrm>
          <a:prstGeom prst="wedgeRectCallout">
            <a:avLst>
              <a:gd name="adj1" fmla="val -67921"/>
              <a:gd name="adj2" fmla="val -94418"/>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rPr>
              <a:t>可限定主题检索</a:t>
            </a:r>
            <a:endParaRPr lang="zh-CN" altLang="en-US" sz="1600" dirty="0">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lang="en-US" altLang="zh-CN" dirty="0" smtClean="0"/>
              <a:t>4.4.1   </a:t>
            </a:r>
            <a:r>
              <a:rPr lang="zh-CN" altLang="en-US" dirty="0" smtClean="0"/>
              <a:t>图书浏览</a:t>
            </a:r>
            <a:endParaRPr lang="zh-CN" altLang="en-US" dirty="0"/>
          </a:p>
        </p:txBody>
      </p:sp>
      <p:sp>
        <p:nvSpPr>
          <p:cNvPr id="4" name="灯片编号占位符 3"/>
          <p:cNvSpPr>
            <a:spLocks noGrp="1"/>
          </p:cNvSpPr>
          <p:nvPr>
            <p:ph type="sldNum" sz="quarter" idx="11"/>
          </p:nvPr>
        </p:nvSpPr>
        <p:spPr/>
        <p:txBody>
          <a:bodyPr/>
          <a:lstStyle/>
          <a:p>
            <a:pPr>
              <a:defRPr/>
            </a:pPr>
            <a:r>
              <a:rPr lang="en-GB" altLang="zh-CN" dirty="0" smtClean="0"/>
              <a:t>www.</a:t>
            </a:r>
            <a:r>
              <a:rPr lang="en-US" altLang="zh-CN" dirty="0" smtClean="0"/>
              <a:t>credoreference.com</a:t>
            </a:r>
            <a:endParaRPr lang="en-GB" altLang="zh-CN" dirty="0"/>
          </a:p>
        </p:txBody>
      </p:sp>
      <p:pic>
        <p:nvPicPr>
          <p:cNvPr id="4098" name="Picture 2"/>
          <p:cNvPicPr>
            <a:picLocks noChangeAspect="1" noChangeArrowheads="1"/>
          </p:cNvPicPr>
          <p:nvPr/>
        </p:nvPicPr>
        <p:blipFill>
          <a:blip r:embed="rId2" cstate="print"/>
          <a:srcRect/>
          <a:stretch>
            <a:fillRect/>
          </a:stretch>
        </p:blipFill>
        <p:spPr bwMode="auto">
          <a:xfrm>
            <a:off x="587375" y="2196554"/>
            <a:ext cx="7969250" cy="3968750"/>
          </a:xfrm>
          <a:prstGeom prst="rect">
            <a:avLst/>
          </a:prstGeom>
          <a:noFill/>
          <a:ln w="9525">
            <a:noFill/>
            <a:miter lim="800000"/>
            <a:headEnd/>
            <a:tailEnd/>
          </a:ln>
        </p:spPr>
      </p:pic>
      <p:cxnSp>
        <p:nvCxnSpPr>
          <p:cNvPr id="7" name="直接箭头连接符 6"/>
          <p:cNvCxnSpPr/>
          <p:nvPr/>
        </p:nvCxnSpPr>
        <p:spPr>
          <a:xfrm flipV="1">
            <a:off x="6156176" y="4221088"/>
            <a:ext cx="360040" cy="50405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标题 1"/>
          <p:cNvSpPr txBox="1">
            <a:spLocks/>
          </p:cNvSpPr>
          <p:nvPr/>
        </p:nvSpPr>
        <p:spPr bwMode="auto">
          <a:xfrm>
            <a:off x="395536" y="1052736"/>
            <a:ext cx="8748464" cy="792088"/>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lvl="0" eaLnBrk="0" hangingPunct="0">
              <a:lnSpc>
                <a:spcPct val="150000"/>
              </a:lnSpc>
              <a:spcBef>
                <a:spcPct val="0"/>
              </a:spcBef>
            </a:pPr>
            <a:r>
              <a:rPr lang="en-US" altLang="zh-CN" sz="1800" kern="0" dirty="0" smtClean="0">
                <a:latin typeface="Verdana" pitchFamily="34" charset="0"/>
                <a:ea typeface="微软雅黑" pitchFamily="34" charset="-122"/>
                <a:cs typeface="Verdana" pitchFamily="34" charset="0"/>
              </a:rPr>
              <a:t>Credo Reference </a:t>
            </a:r>
            <a:r>
              <a:rPr lang="zh-CN" altLang="en-US" sz="1800" kern="0" dirty="0" smtClean="0">
                <a:latin typeface="Verdana" pitchFamily="34" charset="0"/>
                <a:ea typeface="微软雅黑" pitchFamily="34" charset="-122"/>
                <a:cs typeface="Verdana" pitchFamily="34" charset="0"/>
              </a:rPr>
              <a:t>拥有详细的分类：按主题、书名、杜威分类法、</a:t>
            </a:r>
            <a:r>
              <a:rPr lang="en-US" altLang="zh-CN" sz="1800" kern="0" dirty="0" smtClean="0">
                <a:latin typeface="Verdana" pitchFamily="34" charset="0"/>
                <a:ea typeface="微软雅黑" pitchFamily="34" charset="-122"/>
                <a:cs typeface="Verdana" pitchFamily="34" charset="0"/>
              </a:rPr>
              <a:t>LC</a:t>
            </a:r>
            <a:r>
              <a:rPr lang="zh-CN" altLang="en-US" sz="1800" kern="0" dirty="0" smtClean="0">
                <a:latin typeface="Verdana" pitchFamily="34" charset="0"/>
                <a:ea typeface="微软雅黑" pitchFamily="34" charset="-122"/>
                <a:cs typeface="Verdana" pitchFamily="34" charset="0"/>
              </a:rPr>
              <a:t>分类法及类别详细划分类目，使得资源浏览，查找便捷。</a:t>
            </a:r>
            <a:endParaRPr lang="en-US" altLang="zh-CN" sz="1800" kern="0" dirty="0" smtClean="0">
              <a:latin typeface="Verdana" pitchFamily="34" charset="0"/>
              <a:ea typeface="微软雅黑" pitchFamily="34" charset="-122"/>
              <a:cs typeface="Verdana" pitchFamily="34" charset="0"/>
            </a:endParaRPr>
          </a:p>
        </p:txBody>
      </p:sp>
      <p:sp>
        <p:nvSpPr>
          <p:cNvPr id="9" name="矩形标注 8"/>
          <p:cNvSpPr/>
          <p:nvPr/>
        </p:nvSpPr>
        <p:spPr>
          <a:xfrm>
            <a:off x="1835696" y="4437112"/>
            <a:ext cx="1944216" cy="792088"/>
          </a:xfrm>
          <a:prstGeom prst="wedgeRectCallout">
            <a:avLst>
              <a:gd name="adj1" fmla="val -67921"/>
              <a:gd name="adj2" fmla="val -94418"/>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rgbClr val="000000"/>
                </a:solidFill>
                <a:latin typeface="Arial" charset="0"/>
              </a:rPr>
              <a:t>点击任意学科限定检索范围</a:t>
            </a:r>
            <a:endParaRPr lang="zh-CN" altLang="en-US" sz="1600" dirty="0">
              <a:solidFill>
                <a:srgbClr val="000000"/>
              </a:solidFill>
              <a:latin typeface="Arial" charset="0"/>
            </a:endParaRPr>
          </a:p>
        </p:txBody>
      </p:sp>
      <p:sp>
        <p:nvSpPr>
          <p:cNvPr id="11" name="矩形标注 10"/>
          <p:cNvSpPr/>
          <p:nvPr/>
        </p:nvSpPr>
        <p:spPr>
          <a:xfrm>
            <a:off x="5796136" y="5589240"/>
            <a:ext cx="2952328" cy="648072"/>
          </a:xfrm>
          <a:prstGeom prst="wedgeRectCallout">
            <a:avLst>
              <a:gd name="adj1" fmla="val -18783"/>
              <a:gd name="adj2" fmla="val -82433"/>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rgbClr val="000000"/>
                </a:solidFill>
                <a:latin typeface="Arial" charset="0"/>
              </a:rPr>
              <a:t>鼠标置于该标题上，会自动弹出该书的著录信息</a:t>
            </a:r>
            <a:endParaRPr lang="zh-CN" altLang="en-US" sz="1600" dirty="0">
              <a:solidFill>
                <a:srgbClr val="000000"/>
              </a:solidFill>
              <a:latin typeface="Arial" charset="0"/>
            </a:endParaRPr>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4.4.1   </a:t>
            </a:r>
            <a:r>
              <a:rPr lang="zh-CN" altLang="en-US" dirty="0" smtClean="0"/>
              <a:t>图书浏览</a:t>
            </a:r>
            <a:endParaRPr lang="zh-CN" altLang="en-US" dirty="0"/>
          </a:p>
        </p:txBody>
      </p:sp>
      <p:sp>
        <p:nvSpPr>
          <p:cNvPr id="3" name="灯片编号占位符 2"/>
          <p:cNvSpPr>
            <a:spLocks noGrp="1"/>
          </p:cNvSpPr>
          <p:nvPr>
            <p:ph type="sldNum" sz="quarter" idx="11"/>
          </p:nvPr>
        </p:nvSpPr>
        <p:spPr/>
        <p:txBody>
          <a:bodyPr/>
          <a:lstStyle/>
          <a:p>
            <a:pPr>
              <a:defRPr/>
            </a:pPr>
            <a:r>
              <a:rPr lang="en-GB" altLang="zh-CN" smtClean="0"/>
              <a:t>www.</a:t>
            </a:r>
            <a:r>
              <a:rPr lang="en-US" altLang="zh-CN" smtClean="0"/>
              <a:t>credoreference.con</a:t>
            </a:r>
            <a:endParaRPr lang="en-GB" altLang="zh-CN" dirty="0"/>
          </a:p>
        </p:txBody>
      </p:sp>
      <p:pic>
        <p:nvPicPr>
          <p:cNvPr id="13314" name="Picture 2"/>
          <p:cNvPicPr>
            <a:picLocks noChangeAspect="1" noChangeArrowheads="1"/>
          </p:cNvPicPr>
          <p:nvPr/>
        </p:nvPicPr>
        <p:blipFill>
          <a:blip r:embed="rId2" cstate="print"/>
          <a:srcRect/>
          <a:stretch>
            <a:fillRect/>
          </a:stretch>
        </p:blipFill>
        <p:spPr bwMode="auto">
          <a:xfrm>
            <a:off x="467544" y="1340768"/>
            <a:ext cx="8474968" cy="4391025"/>
          </a:xfrm>
          <a:prstGeom prst="rect">
            <a:avLst/>
          </a:prstGeom>
          <a:noFill/>
          <a:ln w="9525">
            <a:noFill/>
            <a:miter lim="800000"/>
            <a:headEnd/>
            <a:tailEnd/>
          </a:ln>
        </p:spPr>
      </p:pic>
      <p:sp>
        <p:nvSpPr>
          <p:cNvPr id="6" name="椭圆 5"/>
          <p:cNvSpPr/>
          <p:nvPr/>
        </p:nvSpPr>
        <p:spPr>
          <a:xfrm>
            <a:off x="2987824" y="1916832"/>
            <a:ext cx="432048" cy="288032"/>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箭头连接符 7"/>
          <p:cNvCxnSpPr>
            <a:endCxn id="6" idx="5"/>
          </p:cNvCxnSpPr>
          <p:nvPr/>
        </p:nvCxnSpPr>
        <p:spPr>
          <a:xfrm flipH="1" flipV="1">
            <a:off x="3356600" y="2162683"/>
            <a:ext cx="495320" cy="25820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dirty="0" smtClean="0"/>
              <a:t>4.4.1   </a:t>
            </a:r>
            <a:r>
              <a:rPr lang="zh-CN" altLang="en-US" dirty="0" smtClean="0"/>
              <a:t>图书浏览</a:t>
            </a:r>
            <a:endParaRPr lang="zh-CN" altLang="en-US" dirty="0"/>
          </a:p>
        </p:txBody>
      </p:sp>
      <p:sp>
        <p:nvSpPr>
          <p:cNvPr id="4" name="灯片编号占位符 3"/>
          <p:cNvSpPr>
            <a:spLocks noGrp="1"/>
          </p:cNvSpPr>
          <p:nvPr>
            <p:ph type="sldNum" sz="quarter" idx="11"/>
          </p:nvPr>
        </p:nvSpPr>
        <p:spPr/>
        <p:txBody>
          <a:bodyPr/>
          <a:lstStyle/>
          <a:p>
            <a:pPr>
              <a:defRPr/>
            </a:pPr>
            <a:r>
              <a:rPr lang="en-GB" altLang="zh-CN" smtClean="0"/>
              <a:t>www.</a:t>
            </a:r>
            <a:r>
              <a:rPr lang="en-US" altLang="zh-CN" smtClean="0"/>
              <a:t>credoreference.com</a:t>
            </a:r>
            <a:endParaRPr lang="en-GB" altLang="zh-CN" dirty="0"/>
          </a:p>
        </p:txBody>
      </p:sp>
      <p:pic>
        <p:nvPicPr>
          <p:cNvPr id="5123" name="Picture 3"/>
          <p:cNvPicPr>
            <a:picLocks noChangeAspect="1" noChangeArrowheads="1"/>
          </p:cNvPicPr>
          <p:nvPr/>
        </p:nvPicPr>
        <p:blipFill>
          <a:blip r:embed="rId2" cstate="print"/>
          <a:srcRect/>
          <a:stretch>
            <a:fillRect/>
          </a:stretch>
        </p:blipFill>
        <p:spPr bwMode="auto">
          <a:xfrm>
            <a:off x="523875" y="1336675"/>
            <a:ext cx="8096250" cy="4183063"/>
          </a:xfrm>
          <a:prstGeom prst="rect">
            <a:avLst/>
          </a:prstGeom>
          <a:noFill/>
          <a:ln w="9525">
            <a:noFill/>
            <a:miter lim="800000"/>
            <a:headEnd/>
            <a:tailEnd/>
          </a:ln>
        </p:spPr>
      </p:pic>
      <p:cxnSp>
        <p:nvCxnSpPr>
          <p:cNvPr id="7" name="直接箭头连接符 6"/>
          <p:cNvCxnSpPr/>
          <p:nvPr/>
        </p:nvCxnSpPr>
        <p:spPr>
          <a:xfrm>
            <a:off x="5724128" y="3645024"/>
            <a:ext cx="792088" cy="14401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en-US" altLang="zh-CN" dirty="0" smtClean="0"/>
              <a:t>4.4.1   </a:t>
            </a:r>
            <a:r>
              <a:rPr lang="zh-CN" altLang="en-US" dirty="0" smtClean="0"/>
              <a:t>图书浏览</a:t>
            </a:r>
            <a:endParaRPr lang="zh-CN" altLang="en-US" dirty="0"/>
          </a:p>
        </p:txBody>
      </p:sp>
      <p:sp>
        <p:nvSpPr>
          <p:cNvPr id="4" name="灯片编号占位符 3"/>
          <p:cNvSpPr>
            <a:spLocks noGrp="1"/>
          </p:cNvSpPr>
          <p:nvPr>
            <p:ph type="sldNum" sz="quarter" idx="11"/>
          </p:nvPr>
        </p:nvSpPr>
        <p:spPr/>
        <p:txBody>
          <a:bodyPr/>
          <a:lstStyle/>
          <a:p>
            <a:pPr>
              <a:defRPr/>
            </a:pPr>
            <a:r>
              <a:rPr lang="en-GB" altLang="zh-CN" smtClean="0"/>
              <a:t>www.</a:t>
            </a:r>
            <a:r>
              <a:rPr lang="en-US" altLang="zh-CN" smtClean="0"/>
              <a:t>credoreference.com</a:t>
            </a:r>
            <a:endParaRPr lang="en-GB" altLang="zh-CN" dirty="0"/>
          </a:p>
        </p:txBody>
      </p:sp>
      <p:pic>
        <p:nvPicPr>
          <p:cNvPr id="6146" name="Picture 2"/>
          <p:cNvPicPr>
            <a:picLocks noChangeAspect="1" noChangeArrowheads="1"/>
          </p:cNvPicPr>
          <p:nvPr/>
        </p:nvPicPr>
        <p:blipFill>
          <a:blip r:embed="rId2" cstate="print"/>
          <a:srcRect/>
          <a:stretch>
            <a:fillRect/>
          </a:stretch>
        </p:blipFill>
        <p:spPr bwMode="auto">
          <a:xfrm>
            <a:off x="0" y="2348880"/>
            <a:ext cx="8801100" cy="3086100"/>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1403648" y="908720"/>
            <a:ext cx="4479188" cy="4948436"/>
          </a:xfrm>
          <a:prstGeom prst="rect">
            <a:avLst/>
          </a:prstGeom>
          <a:noFill/>
          <a:ln w="9525">
            <a:noFill/>
            <a:miter lim="800000"/>
            <a:headEnd/>
            <a:tailEnd/>
          </a:ln>
        </p:spPr>
      </p:pic>
      <p:pic>
        <p:nvPicPr>
          <p:cNvPr id="6148" name="Picture 4"/>
          <p:cNvPicPr>
            <a:picLocks noChangeAspect="1" noChangeArrowheads="1"/>
          </p:cNvPicPr>
          <p:nvPr/>
        </p:nvPicPr>
        <p:blipFill>
          <a:blip r:embed="rId4" cstate="print"/>
          <a:srcRect/>
          <a:stretch>
            <a:fillRect/>
          </a:stretch>
        </p:blipFill>
        <p:spPr bwMode="auto">
          <a:xfrm>
            <a:off x="5508104" y="1268760"/>
            <a:ext cx="3343275" cy="49815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5"/>
          <p:cNvPicPr>
            <a:picLocks noChangeAspect="1" noChangeArrowheads="1"/>
          </p:cNvPicPr>
          <p:nvPr/>
        </p:nvPicPr>
        <p:blipFill>
          <a:blip r:embed="rId2" cstate="print"/>
          <a:srcRect/>
          <a:stretch>
            <a:fillRect/>
          </a:stretch>
        </p:blipFill>
        <p:spPr bwMode="auto">
          <a:xfrm>
            <a:off x="467544" y="2060848"/>
            <a:ext cx="8104187" cy="3167063"/>
          </a:xfrm>
          <a:prstGeom prst="rect">
            <a:avLst/>
          </a:prstGeom>
          <a:noFill/>
          <a:ln w="9525">
            <a:noFill/>
            <a:miter lim="800000"/>
            <a:headEnd/>
            <a:tailEnd/>
          </a:ln>
        </p:spPr>
      </p:pic>
      <p:sp>
        <p:nvSpPr>
          <p:cNvPr id="2" name="标题 1"/>
          <p:cNvSpPr>
            <a:spLocks noGrp="1"/>
          </p:cNvSpPr>
          <p:nvPr>
            <p:ph type="title"/>
          </p:nvPr>
        </p:nvSpPr>
        <p:spPr/>
        <p:txBody>
          <a:bodyPr/>
          <a:lstStyle/>
          <a:p>
            <a:r>
              <a:rPr lang="en-US" altLang="zh-CN" dirty="0" smtClean="0"/>
              <a:t>4.4.2   </a:t>
            </a:r>
            <a:r>
              <a:rPr lang="zh-CN" altLang="en-US" dirty="0" smtClean="0"/>
              <a:t>图书阅读</a:t>
            </a:r>
            <a:endParaRPr lang="zh-CN" altLang="en-US" dirty="0"/>
          </a:p>
        </p:txBody>
      </p:sp>
      <p:sp>
        <p:nvSpPr>
          <p:cNvPr id="3" name="灯片编号占位符 2"/>
          <p:cNvSpPr>
            <a:spLocks noGrp="1"/>
          </p:cNvSpPr>
          <p:nvPr>
            <p:ph type="sldNum" sz="quarter" idx="11"/>
          </p:nvPr>
        </p:nvSpPr>
        <p:spPr/>
        <p:txBody>
          <a:bodyPr/>
          <a:lstStyle/>
          <a:p>
            <a:pPr>
              <a:defRPr/>
            </a:pPr>
            <a:r>
              <a:rPr lang="en-GB" altLang="zh-CN" smtClean="0"/>
              <a:t>www.</a:t>
            </a:r>
            <a:r>
              <a:rPr lang="en-US" altLang="zh-CN" smtClean="0"/>
              <a:t>credoreference.con</a:t>
            </a:r>
            <a:endParaRPr lang="en-GB" altLang="zh-CN" dirty="0"/>
          </a:p>
        </p:txBody>
      </p:sp>
      <p:sp>
        <p:nvSpPr>
          <p:cNvPr id="5" name="标题 1"/>
          <p:cNvSpPr txBox="1">
            <a:spLocks/>
          </p:cNvSpPr>
          <p:nvPr/>
        </p:nvSpPr>
        <p:spPr bwMode="auto">
          <a:xfrm>
            <a:off x="395536" y="980728"/>
            <a:ext cx="8748464" cy="792088"/>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lvl="0" eaLnBrk="0" hangingPunct="0">
              <a:lnSpc>
                <a:spcPct val="150000"/>
              </a:lnSpc>
              <a:spcBef>
                <a:spcPct val="0"/>
              </a:spcBef>
            </a:pPr>
            <a:r>
              <a:rPr lang="zh-CN" altLang="en-US" sz="1800" kern="0" dirty="0" smtClean="0">
                <a:latin typeface="Verdana" pitchFamily="34" charset="0"/>
                <a:ea typeface="微软雅黑" pitchFamily="34" charset="-122"/>
                <a:cs typeface="Verdana" pitchFamily="34" charset="0"/>
              </a:rPr>
              <a:t>提供</a:t>
            </a:r>
            <a:r>
              <a:rPr lang="zh-CN" altLang="en-US" sz="1800" kern="0" dirty="0" smtClean="0">
                <a:latin typeface="Verdana" pitchFamily="34" charset="0"/>
                <a:ea typeface="微软雅黑" pitchFamily="34" charset="-122"/>
                <a:cs typeface="Verdana" pitchFamily="34" charset="0"/>
                <a:sym typeface="Wingdings" pitchFamily="2" charset="2"/>
              </a:rPr>
              <a:t>：（</a:t>
            </a:r>
            <a:r>
              <a:rPr lang="en-US" altLang="zh-CN" sz="1800" kern="0" dirty="0" smtClean="0">
                <a:latin typeface="Verdana" pitchFamily="34" charset="0"/>
                <a:ea typeface="微软雅黑" pitchFamily="34" charset="-122"/>
                <a:cs typeface="Verdana" pitchFamily="34" charset="0"/>
                <a:sym typeface="Wingdings" pitchFamily="2" charset="2"/>
              </a:rPr>
              <a:t>1</a:t>
            </a:r>
            <a:r>
              <a:rPr lang="zh-CN" altLang="en-US" sz="1800" kern="0" dirty="0" smtClean="0">
                <a:latin typeface="Verdana" pitchFamily="34" charset="0"/>
                <a:ea typeface="微软雅黑" pitchFamily="34" charset="-122"/>
                <a:cs typeface="Verdana" pitchFamily="34" charset="0"/>
                <a:sym typeface="Wingdings" pitchFamily="2" charset="2"/>
              </a:rPr>
              <a:t>）</a:t>
            </a:r>
            <a:r>
              <a:rPr lang="zh-CN" altLang="en-US" sz="1800" kern="0" dirty="0" smtClean="0">
                <a:latin typeface="Verdana" pitchFamily="34" charset="0"/>
                <a:ea typeface="微软雅黑" pitchFamily="34" charset="-122"/>
                <a:cs typeface="Verdana" pitchFamily="34" charset="0"/>
              </a:rPr>
              <a:t>在该书内检索（</a:t>
            </a:r>
            <a:r>
              <a:rPr lang="en-US" altLang="zh-CN" sz="1800" kern="0" dirty="0" smtClean="0">
                <a:latin typeface="Verdana" pitchFamily="34" charset="0"/>
                <a:ea typeface="微软雅黑" pitchFamily="34" charset="-122"/>
                <a:cs typeface="Verdana" pitchFamily="34" charset="0"/>
              </a:rPr>
              <a:t>2</a:t>
            </a:r>
            <a:r>
              <a:rPr lang="zh-CN" altLang="en-US" sz="1800" kern="0" dirty="0" smtClean="0">
                <a:latin typeface="Verdana" pitchFamily="34" charset="0"/>
                <a:ea typeface="微软雅黑" pitchFamily="34" charset="-122"/>
                <a:cs typeface="Verdana" pitchFamily="34" charset="0"/>
              </a:rPr>
              <a:t>）图书著录信息，并罗列该书中包含的（</a:t>
            </a:r>
            <a:r>
              <a:rPr lang="en-US" altLang="zh-CN" sz="1800" kern="0" dirty="0" smtClean="0">
                <a:latin typeface="Verdana" pitchFamily="34" charset="0"/>
                <a:ea typeface="微软雅黑" pitchFamily="34" charset="-122"/>
                <a:cs typeface="Verdana" pitchFamily="34" charset="0"/>
              </a:rPr>
              <a:t>3</a:t>
            </a:r>
            <a:r>
              <a:rPr lang="zh-CN" altLang="en-US" sz="1800" kern="0" dirty="0" smtClean="0">
                <a:latin typeface="Verdana" pitchFamily="34" charset="0"/>
                <a:ea typeface="微软雅黑" pitchFamily="34" charset="-122"/>
                <a:cs typeface="Verdana" pitchFamily="34" charset="0"/>
              </a:rPr>
              <a:t>）标题（</a:t>
            </a:r>
            <a:r>
              <a:rPr lang="en-US" altLang="zh-CN" sz="1800" kern="0" dirty="0" smtClean="0">
                <a:latin typeface="Verdana" pitchFamily="34" charset="0"/>
                <a:ea typeface="微软雅黑" pitchFamily="34" charset="-122"/>
                <a:cs typeface="Verdana" pitchFamily="34" charset="0"/>
              </a:rPr>
              <a:t>4</a:t>
            </a:r>
            <a:r>
              <a:rPr lang="zh-CN" altLang="en-US" sz="1800" kern="0" dirty="0" smtClean="0">
                <a:latin typeface="Verdana" pitchFamily="34" charset="0"/>
                <a:ea typeface="微软雅黑" pitchFamily="34" charset="-122"/>
                <a:cs typeface="Verdana" pitchFamily="34" charset="0"/>
              </a:rPr>
              <a:t>）人物（</a:t>
            </a:r>
            <a:r>
              <a:rPr lang="en-US" altLang="zh-CN" sz="1800" kern="0" dirty="0" smtClean="0">
                <a:latin typeface="Verdana" pitchFamily="34" charset="0"/>
                <a:ea typeface="微软雅黑" pitchFamily="34" charset="-122"/>
                <a:cs typeface="Verdana" pitchFamily="34" charset="0"/>
              </a:rPr>
              <a:t>5</a:t>
            </a:r>
            <a:r>
              <a:rPr lang="zh-CN" altLang="en-US" sz="1800" kern="0" dirty="0" smtClean="0">
                <a:latin typeface="Verdana" pitchFamily="34" charset="0"/>
                <a:ea typeface="微软雅黑" pitchFamily="34" charset="-122"/>
                <a:cs typeface="Verdana" pitchFamily="34" charset="0"/>
              </a:rPr>
              <a:t>）图片（</a:t>
            </a:r>
            <a:r>
              <a:rPr lang="en-US" altLang="zh-CN" sz="1800" kern="0" dirty="0" smtClean="0">
                <a:latin typeface="Verdana" pitchFamily="34" charset="0"/>
                <a:ea typeface="微软雅黑" pitchFamily="34" charset="-122"/>
                <a:cs typeface="Verdana" pitchFamily="34" charset="0"/>
              </a:rPr>
              <a:t>6</a:t>
            </a:r>
            <a:r>
              <a:rPr lang="zh-CN" altLang="en-US" sz="1800" kern="0" dirty="0" smtClean="0">
                <a:latin typeface="Verdana" pitchFamily="34" charset="0"/>
                <a:ea typeface="微软雅黑" pitchFamily="34" charset="-122"/>
                <a:cs typeface="Verdana" pitchFamily="34" charset="0"/>
              </a:rPr>
              <a:t>）撰稿人的词条信息</a:t>
            </a:r>
            <a:endParaRPr lang="en-US" altLang="zh-CN" sz="1800" kern="0" dirty="0" smtClean="0">
              <a:latin typeface="Verdana" pitchFamily="34" charset="0"/>
              <a:ea typeface="微软雅黑" pitchFamily="34" charset="-122"/>
              <a:cs typeface="Verdana" pitchFamily="34" charset="0"/>
            </a:endParaRPr>
          </a:p>
        </p:txBody>
      </p:sp>
      <p:sp>
        <p:nvSpPr>
          <p:cNvPr id="7" name="矩形标注 6"/>
          <p:cNvSpPr/>
          <p:nvPr/>
        </p:nvSpPr>
        <p:spPr>
          <a:xfrm>
            <a:off x="6444208" y="4869160"/>
            <a:ext cx="1944216" cy="792088"/>
          </a:xfrm>
          <a:prstGeom prst="wedgeRectCallout">
            <a:avLst>
              <a:gd name="adj1" fmla="val -67921"/>
              <a:gd name="adj2" fmla="val -94418"/>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tx1"/>
                </a:solidFill>
              </a:rPr>
              <a:t>图书著录信息</a:t>
            </a:r>
            <a:endParaRPr lang="zh-CN" altLang="en-US" sz="1600" dirty="0">
              <a:solidFill>
                <a:schemeClr val="tx1"/>
              </a:solidFill>
            </a:endParaRPr>
          </a:p>
        </p:txBody>
      </p:sp>
      <p:sp>
        <p:nvSpPr>
          <p:cNvPr id="8" name="等腰三角形 7"/>
          <p:cNvSpPr/>
          <p:nvPr/>
        </p:nvSpPr>
        <p:spPr>
          <a:xfrm>
            <a:off x="755576" y="2852936"/>
            <a:ext cx="288032" cy="216024"/>
          </a:xfrm>
          <a:prstGeom prst="triangl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2" cstate="print"/>
          <a:srcRect/>
          <a:stretch>
            <a:fillRect/>
          </a:stretch>
        </p:blipFill>
        <p:spPr bwMode="auto">
          <a:xfrm>
            <a:off x="508000" y="1614488"/>
            <a:ext cx="8128000" cy="3627437"/>
          </a:xfrm>
          <a:prstGeom prst="rect">
            <a:avLst/>
          </a:prstGeom>
          <a:noFill/>
          <a:ln w="9525">
            <a:noFill/>
            <a:miter lim="800000"/>
            <a:headEnd/>
            <a:tailEnd/>
          </a:ln>
        </p:spPr>
      </p:pic>
      <p:sp>
        <p:nvSpPr>
          <p:cNvPr id="2" name="标题 1"/>
          <p:cNvSpPr>
            <a:spLocks noGrp="1"/>
          </p:cNvSpPr>
          <p:nvPr>
            <p:ph type="title"/>
          </p:nvPr>
        </p:nvSpPr>
        <p:spPr/>
        <p:txBody>
          <a:bodyPr/>
          <a:lstStyle/>
          <a:p>
            <a:r>
              <a:rPr lang="en-US" altLang="zh-CN" dirty="0" smtClean="0"/>
              <a:t>4.4.2   </a:t>
            </a:r>
            <a:r>
              <a:rPr lang="zh-CN" altLang="en-US" dirty="0" smtClean="0"/>
              <a:t>图书阅读</a:t>
            </a:r>
            <a:endParaRPr lang="zh-CN" altLang="en-US" dirty="0"/>
          </a:p>
        </p:txBody>
      </p:sp>
      <p:sp>
        <p:nvSpPr>
          <p:cNvPr id="3" name="灯片编号占位符 2"/>
          <p:cNvSpPr>
            <a:spLocks noGrp="1"/>
          </p:cNvSpPr>
          <p:nvPr>
            <p:ph type="sldNum" sz="quarter" idx="11"/>
          </p:nvPr>
        </p:nvSpPr>
        <p:spPr/>
        <p:txBody>
          <a:bodyPr/>
          <a:lstStyle/>
          <a:p>
            <a:pPr>
              <a:defRPr/>
            </a:pPr>
            <a:r>
              <a:rPr lang="en-GB" altLang="zh-CN" smtClean="0"/>
              <a:t>www.</a:t>
            </a:r>
            <a:r>
              <a:rPr lang="en-US" altLang="zh-CN" smtClean="0"/>
              <a:t>credoreference.con</a:t>
            </a:r>
            <a:endParaRPr lang="en-GB" altLang="zh-CN" dirty="0"/>
          </a:p>
        </p:txBody>
      </p:sp>
      <p:sp>
        <p:nvSpPr>
          <p:cNvPr id="5" name="等腰三角形 4"/>
          <p:cNvSpPr/>
          <p:nvPr/>
        </p:nvSpPr>
        <p:spPr>
          <a:xfrm>
            <a:off x="1331640" y="2420888"/>
            <a:ext cx="288032" cy="216024"/>
          </a:xfrm>
          <a:prstGeom prst="triangl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2" cstate="print"/>
          <a:srcRect/>
          <a:stretch>
            <a:fillRect/>
          </a:stretch>
        </p:blipFill>
        <p:spPr bwMode="auto">
          <a:xfrm>
            <a:off x="547688" y="1709738"/>
            <a:ext cx="8048625" cy="3436937"/>
          </a:xfrm>
          <a:prstGeom prst="rect">
            <a:avLst/>
          </a:prstGeom>
          <a:noFill/>
          <a:ln w="9525">
            <a:noFill/>
            <a:miter lim="800000"/>
            <a:headEnd/>
            <a:tailEnd/>
          </a:ln>
        </p:spPr>
      </p:pic>
      <p:sp>
        <p:nvSpPr>
          <p:cNvPr id="2" name="标题 1"/>
          <p:cNvSpPr>
            <a:spLocks noGrp="1"/>
          </p:cNvSpPr>
          <p:nvPr>
            <p:ph type="title"/>
          </p:nvPr>
        </p:nvSpPr>
        <p:spPr/>
        <p:txBody>
          <a:bodyPr/>
          <a:lstStyle/>
          <a:p>
            <a:r>
              <a:rPr lang="en-US" altLang="zh-CN" dirty="0" smtClean="0"/>
              <a:t>4.4.2   </a:t>
            </a:r>
            <a:r>
              <a:rPr lang="zh-CN" altLang="en-US" dirty="0" smtClean="0"/>
              <a:t>图书阅读</a:t>
            </a:r>
            <a:endParaRPr lang="zh-CN" altLang="en-US" dirty="0"/>
          </a:p>
        </p:txBody>
      </p:sp>
      <p:sp>
        <p:nvSpPr>
          <p:cNvPr id="3" name="灯片编号占位符 2"/>
          <p:cNvSpPr>
            <a:spLocks noGrp="1"/>
          </p:cNvSpPr>
          <p:nvPr>
            <p:ph type="sldNum" sz="quarter" idx="11"/>
          </p:nvPr>
        </p:nvSpPr>
        <p:spPr/>
        <p:txBody>
          <a:bodyPr/>
          <a:lstStyle/>
          <a:p>
            <a:pPr>
              <a:defRPr/>
            </a:pPr>
            <a:r>
              <a:rPr lang="en-GB" altLang="zh-CN" smtClean="0"/>
              <a:t>www.</a:t>
            </a:r>
            <a:r>
              <a:rPr lang="en-US" altLang="zh-CN" smtClean="0"/>
              <a:t>credoreference.con</a:t>
            </a:r>
            <a:endParaRPr lang="en-GB" altLang="zh-CN" dirty="0"/>
          </a:p>
        </p:txBody>
      </p:sp>
      <p:sp>
        <p:nvSpPr>
          <p:cNvPr id="5" name="等腰三角形 4"/>
          <p:cNvSpPr/>
          <p:nvPr/>
        </p:nvSpPr>
        <p:spPr>
          <a:xfrm>
            <a:off x="1691680" y="2492896"/>
            <a:ext cx="288032" cy="216024"/>
          </a:xfrm>
          <a:prstGeom prst="triangl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p:spPr>
        <p:txBody>
          <a:bodyPr/>
          <a:lstStyle/>
          <a:p>
            <a:r>
              <a:rPr lang="en-US" altLang="zh-CN" dirty="0" smtClean="0">
                <a:solidFill>
                  <a:schemeClr val="tx1"/>
                </a:solidFill>
              </a:rPr>
              <a:t>1	Credo </a:t>
            </a:r>
            <a:r>
              <a:rPr lang="zh-CN" altLang="en-US" dirty="0" smtClean="0">
                <a:solidFill>
                  <a:schemeClr val="tx1"/>
                </a:solidFill>
              </a:rPr>
              <a:t>全球工具书大全</a:t>
            </a:r>
            <a:r>
              <a:rPr lang="zh-CN" altLang="en-US" dirty="0" smtClean="0"/>
              <a:t>简介</a:t>
            </a:r>
            <a:endParaRPr lang="zh-CN" altLang="en-US" dirty="0">
              <a:solidFill>
                <a:schemeClr val="tx1"/>
              </a:solidFill>
            </a:endParaRPr>
          </a:p>
        </p:txBody>
      </p:sp>
      <p:sp>
        <p:nvSpPr>
          <p:cNvPr id="3" name="内容占位符 2"/>
          <p:cNvSpPr>
            <a:spLocks noGrp="1"/>
          </p:cNvSpPr>
          <p:nvPr>
            <p:ph idx="1"/>
          </p:nvPr>
        </p:nvSpPr>
        <p:spPr/>
        <p:txBody>
          <a:bodyPr/>
          <a:lstStyle/>
          <a:p>
            <a:r>
              <a:rPr lang="en-US" altLang="zh-CN" dirty="0" smtClean="0"/>
              <a:t>1	</a:t>
            </a:r>
            <a:r>
              <a:rPr lang="zh-CN" altLang="en-US" dirty="0" smtClean="0"/>
              <a:t>出版社简介</a:t>
            </a:r>
            <a:endParaRPr lang="en-US" altLang="zh-CN" dirty="0" smtClean="0"/>
          </a:p>
          <a:p>
            <a:pPr lvl="1"/>
            <a:r>
              <a:rPr lang="zh-CN" altLang="en-US" dirty="0" smtClean="0"/>
              <a:t>由英国</a:t>
            </a:r>
            <a:r>
              <a:rPr lang="en-US" altLang="zh-CN" dirty="0" smtClean="0">
                <a:solidFill>
                  <a:srgbClr val="0070C0"/>
                </a:solidFill>
              </a:rPr>
              <a:t>Credo Reference Limited</a:t>
            </a:r>
            <a:r>
              <a:rPr lang="zh-CN" altLang="en-US" dirty="0" smtClean="0"/>
              <a:t>出版社（原</a:t>
            </a:r>
            <a:r>
              <a:rPr lang="en-US" altLang="zh-CN" dirty="0" err="1" smtClean="0"/>
              <a:t>Xrefer</a:t>
            </a:r>
            <a:r>
              <a:rPr lang="en-US" altLang="zh-CN" dirty="0" smtClean="0"/>
              <a:t>, </a:t>
            </a:r>
            <a:r>
              <a:rPr lang="en-US" altLang="zh-CN" dirty="0" err="1" smtClean="0"/>
              <a:t>Xrefer</a:t>
            </a:r>
            <a:r>
              <a:rPr lang="zh-CN" altLang="en-US" dirty="0" smtClean="0"/>
              <a:t>是指“</a:t>
            </a:r>
            <a:r>
              <a:rPr lang="en-US" altLang="zh-CN" dirty="0" smtClean="0"/>
              <a:t>X </a:t>
            </a:r>
            <a:r>
              <a:rPr lang="zh-CN" altLang="en-US" dirty="0" smtClean="0"/>
              <a:t>参照”）提供。在波士顿（</a:t>
            </a:r>
            <a:r>
              <a:rPr lang="en-US" altLang="zh-CN" dirty="0" smtClean="0"/>
              <a:t>Boston</a:t>
            </a:r>
            <a:r>
              <a:rPr lang="zh-CN" altLang="en-US" dirty="0" smtClean="0"/>
              <a:t>）与牛津（</a:t>
            </a:r>
            <a:r>
              <a:rPr lang="en-US" altLang="zh-CN" dirty="0" smtClean="0"/>
              <a:t>Oxford</a:t>
            </a:r>
            <a:r>
              <a:rPr lang="zh-CN" altLang="en-US" dirty="0" smtClean="0"/>
              <a:t>）均设有办事处。</a:t>
            </a:r>
            <a:endParaRPr lang="en-US" altLang="zh-CN" dirty="0" smtClean="0"/>
          </a:p>
          <a:p>
            <a:pPr lvl="1"/>
            <a:r>
              <a:rPr lang="en-US" altLang="zh-CN" sz="1800" dirty="0" smtClean="0"/>
              <a:t>Credo Reference Ltd</a:t>
            </a:r>
            <a:r>
              <a:rPr lang="en-US" altLang="zh-CN" dirty="0" smtClean="0"/>
              <a:t>.</a:t>
            </a:r>
            <a:r>
              <a:rPr lang="zh-CN" altLang="en-US" sz="1800" dirty="0" smtClean="0"/>
              <a:t>是一家领先的图书馆与信息中心参考资源提供商，自</a:t>
            </a:r>
            <a:r>
              <a:rPr lang="en-US" altLang="zh-CN" sz="1800" dirty="0" smtClean="0"/>
              <a:t>1999</a:t>
            </a:r>
            <a:r>
              <a:rPr lang="zh-CN" altLang="en-US" sz="1800" dirty="0" smtClean="0"/>
              <a:t>年以来即开始向图书馆提供完全定制的参考信息</a:t>
            </a:r>
            <a:r>
              <a:rPr lang="en-US" altLang="zh-CN" sz="1800" dirty="0" smtClean="0"/>
              <a:t> </a:t>
            </a:r>
            <a:endParaRPr lang="en-US" altLang="zh-CN" dirty="0" smtClean="0"/>
          </a:p>
          <a:p>
            <a:pPr lvl="1"/>
            <a:r>
              <a:rPr lang="en-US" altLang="zh-CN" sz="1800" dirty="0" smtClean="0"/>
              <a:t>Credo</a:t>
            </a:r>
            <a:r>
              <a:rPr lang="zh-CN" altLang="en-US" sz="1800" dirty="0" smtClean="0"/>
              <a:t>服务汇集了全球最好的工具书出版社的最主要专题内容，通过独有的跨资源技术，向全球</a:t>
            </a:r>
            <a:r>
              <a:rPr lang="en-US" altLang="zh-CN" sz="1800" dirty="0" smtClean="0"/>
              <a:t>400</a:t>
            </a:r>
            <a:r>
              <a:rPr lang="zh-CN" altLang="en-US" sz="1800" dirty="0" smtClean="0"/>
              <a:t>万用户提供最权威的答案。</a:t>
            </a:r>
            <a:endParaRPr lang="en-US" altLang="zh-CN" dirty="0" smtClean="0"/>
          </a:p>
          <a:p>
            <a:pPr lvl="1"/>
            <a:r>
              <a:rPr lang="en-US" altLang="zh-CN" b="1" dirty="0" smtClean="0">
                <a:solidFill>
                  <a:srgbClr val="FF0000"/>
                </a:solidFill>
              </a:rPr>
              <a:t>1/3</a:t>
            </a:r>
            <a:r>
              <a:rPr lang="zh-CN" altLang="en-US" b="1" dirty="0" smtClean="0">
                <a:solidFill>
                  <a:srgbClr val="FF0000"/>
                </a:solidFill>
              </a:rPr>
              <a:t>的以英语为主要语言的高等院校订购了</a:t>
            </a:r>
            <a:r>
              <a:rPr lang="en-US" altLang="zh-CN" b="1" dirty="0" smtClean="0">
                <a:solidFill>
                  <a:srgbClr val="FF0000"/>
                </a:solidFill>
              </a:rPr>
              <a:t>Credo Reference</a:t>
            </a:r>
            <a:endParaRPr lang="en-US" altLang="zh-CN" sz="1800" b="1" dirty="0" smtClean="0">
              <a:solidFill>
                <a:srgbClr val="FF0000"/>
              </a:solidFill>
            </a:endParaRPr>
          </a:p>
          <a:p>
            <a:pPr marL="0" indent="0" eaLnBrk="1" hangingPunct="1">
              <a:spcBef>
                <a:spcPct val="40000"/>
              </a:spcBef>
              <a:buFont typeface="Wingdings" pitchFamily="2" charset="2"/>
              <a:buChar char="Ø"/>
              <a:tabLst>
                <a:tab pos="0" algn="l"/>
              </a:tabLst>
            </a:pPr>
            <a:endParaRPr lang="zh-CN" altLang="en-US" sz="1800" dirty="0" smtClean="0"/>
          </a:p>
          <a:p>
            <a:pPr lvl="1"/>
            <a:endParaRPr lang="en-US" altLang="zh-CN" dirty="0" smtClean="0"/>
          </a:p>
          <a:p>
            <a:pPr lvl="1"/>
            <a:endParaRPr lang="zh-CN" altLang="en-US" dirty="0"/>
          </a:p>
        </p:txBody>
      </p:sp>
      <p:sp>
        <p:nvSpPr>
          <p:cNvPr id="4" name="灯片编号占位符 3"/>
          <p:cNvSpPr>
            <a:spLocks noGrp="1"/>
          </p:cNvSpPr>
          <p:nvPr>
            <p:ph type="sldNum" sz="quarter" idx="11"/>
          </p:nvPr>
        </p:nvSpPr>
        <p:spPr>
          <a:xfrm>
            <a:off x="6506120" y="404664"/>
            <a:ext cx="2637880" cy="287759"/>
          </a:xfrm>
        </p:spPr>
        <p:txBody>
          <a:bodyPr/>
          <a:lstStyle/>
          <a:p>
            <a:pPr>
              <a:defRPr/>
            </a:pPr>
            <a:r>
              <a:rPr lang="en-GB" altLang="zh-CN" dirty="0" smtClean="0"/>
              <a:t>www.</a:t>
            </a:r>
            <a:r>
              <a:rPr lang="en-US" altLang="zh-CN" dirty="0" smtClean="0"/>
              <a:t>credoreference.con</a:t>
            </a:r>
            <a:endParaRPr lang="en-GB" altLang="zh-CN" dirty="0"/>
          </a:p>
        </p:txBody>
      </p:sp>
      <p:cxnSp>
        <p:nvCxnSpPr>
          <p:cNvPr id="7" name="直接连接符 6"/>
          <p:cNvCxnSpPr/>
          <p:nvPr/>
        </p:nvCxnSpPr>
        <p:spPr>
          <a:xfrm>
            <a:off x="0" y="836712"/>
            <a:ext cx="8604448"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a:blip r:embed="rId2" cstate="print"/>
          <a:srcRect/>
          <a:stretch>
            <a:fillRect/>
          </a:stretch>
        </p:blipFill>
        <p:spPr bwMode="auto">
          <a:xfrm>
            <a:off x="467544" y="1484784"/>
            <a:ext cx="8112125" cy="2135187"/>
          </a:xfrm>
          <a:prstGeom prst="rect">
            <a:avLst/>
          </a:prstGeom>
          <a:noFill/>
          <a:ln w="9525">
            <a:noFill/>
            <a:miter lim="800000"/>
            <a:headEnd/>
            <a:tailEnd/>
          </a:ln>
        </p:spPr>
      </p:pic>
      <p:sp>
        <p:nvSpPr>
          <p:cNvPr id="2" name="标题 1"/>
          <p:cNvSpPr>
            <a:spLocks noGrp="1"/>
          </p:cNvSpPr>
          <p:nvPr>
            <p:ph type="title"/>
          </p:nvPr>
        </p:nvSpPr>
        <p:spPr/>
        <p:txBody>
          <a:bodyPr/>
          <a:lstStyle/>
          <a:p>
            <a:r>
              <a:rPr lang="en-US" altLang="zh-CN" dirty="0" smtClean="0"/>
              <a:t>4.4.2   </a:t>
            </a:r>
            <a:r>
              <a:rPr lang="zh-CN" altLang="en-US" dirty="0" smtClean="0"/>
              <a:t>图书阅读</a:t>
            </a:r>
            <a:endParaRPr lang="zh-CN" altLang="en-US" dirty="0"/>
          </a:p>
        </p:txBody>
      </p:sp>
      <p:sp>
        <p:nvSpPr>
          <p:cNvPr id="3" name="灯片编号占位符 2"/>
          <p:cNvSpPr>
            <a:spLocks noGrp="1"/>
          </p:cNvSpPr>
          <p:nvPr>
            <p:ph type="sldNum" sz="quarter" idx="11"/>
          </p:nvPr>
        </p:nvSpPr>
        <p:spPr/>
        <p:txBody>
          <a:bodyPr/>
          <a:lstStyle/>
          <a:p>
            <a:pPr>
              <a:defRPr/>
            </a:pPr>
            <a:r>
              <a:rPr lang="en-GB" altLang="zh-CN" smtClean="0"/>
              <a:t>www.</a:t>
            </a:r>
            <a:r>
              <a:rPr lang="en-US" altLang="zh-CN" smtClean="0"/>
              <a:t>credoreference.con</a:t>
            </a:r>
            <a:endParaRPr lang="en-GB" altLang="zh-CN" dirty="0"/>
          </a:p>
        </p:txBody>
      </p:sp>
      <p:sp>
        <p:nvSpPr>
          <p:cNvPr id="5" name="等腰三角形 4"/>
          <p:cNvSpPr/>
          <p:nvPr/>
        </p:nvSpPr>
        <p:spPr>
          <a:xfrm>
            <a:off x="1979712" y="2420888"/>
            <a:ext cx="288032" cy="216024"/>
          </a:xfrm>
          <a:prstGeom prst="triangl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a:off x="2411760" y="2420888"/>
            <a:ext cx="288032" cy="216024"/>
          </a:xfrm>
          <a:prstGeom prst="triangl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a:off x="2843808" y="2420888"/>
            <a:ext cx="288032" cy="216024"/>
          </a:xfrm>
          <a:prstGeom prst="triangl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标题 1"/>
          <p:cNvSpPr txBox="1">
            <a:spLocks/>
          </p:cNvSpPr>
          <p:nvPr/>
        </p:nvSpPr>
        <p:spPr bwMode="auto">
          <a:xfrm>
            <a:off x="395536" y="4077072"/>
            <a:ext cx="8280920" cy="792088"/>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lvl="0" eaLnBrk="0" hangingPunct="0">
              <a:lnSpc>
                <a:spcPct val="150000"/>
              </a:lnSpc>
              <a:spcBef>
                <a:spcPct val="0"/>
              </a:spcBef>
            </a:pPr>
            <a:r>
              <a:rPr lang="zh-CN" altLang="en-US" sz="1800" kern="0" dirty="0" smtClean="0">
                <a:latin typeface="Verdana" pitchFamily="34" charset="0"/>
                <a:ea typeface="微软雅黑" pitchFamily="34" charset="-122"/>
                <a:cs typeface="Verdana" pitchFamily="34" charset="0"/>
              </a:rPr>
              <a:t>如果该书中包含“人物”“图片”词条，则会按照字母顺序列举。如果有“撰稿人”信息，同样也会例举</a:t>
            </a:r>
            <a:endParaRPr lang="en-US" altLang="zh-CN" sz="1800" kern="0" dirty="0" smtClean="0">
              <a:latin typeface="Verdana" pitchFamily="34" charset="0"/>
              <a:ea typeface="微软雅黑" pitchFamily="34" charset="-122"/>
              <a:cs typeface="Verdana" pitchFamily="34" charset="0"/>
            </a:endParaRPr>
          </a:p>
        </p:txBody>
      </p:sp>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4.4.3  </a:t>
            </a:r>
            <a:r>
              <a:rPr lang="zh-CN" altLang="en-US" dirty="0" smtClean="0"/>
              <a:t>浏览词条</a:t>
            </a:r>
            <a:endParaRPr lang="zh-CN" altLang="en-US" dirty="0"/>
          </a:p>
        </p:txBody>
      </p:sp>
      <p:sp>
        <p:nvSpPr>
          <p:cNvPr id="3" name="灯片编号占位符 2"/>
          <p:cNvSpPr>
            <a:spLocks noGrp="1"/>
          </p:cNvSpPr>
          <p:nvPr>
            <p:ph type="sldNum" sz="quarter" idx="11"/>
          </p:nvPr>
        </p:nvSpPr>
        <p:spPr/>
        <p:txBody>
          <a:bodyPr/>
          <a:lstStyle/>
          <a:p>
            <a:pPr>
              <a:defRPr/>
            </a:pPr>
            <a:r>
              <a:rPr lang="en-GB" altLang="zh-CN" smtClean="0"/>
              <a:t>www.</a:t>
            </a:r>
            <a:r>
              <a:rPr lang="en-US" altLang="zh-CN" smtClean="0"/>
              <a:t>credoreference.con</a:t>
            </a:r>
            <a:endParaRPr lang="en-GB" altLang="zh-CN" dirty="0"/>
          </a:p>
        </p:txBody>
      </p:sp>
      <p:pic>
        <p:nvPicPr>
          <p:cNvPr id="22530" name="Picture 2"/>
          <p:cNvPicPr>
            <a:picLocks noChangeAspect="1" noChangeArrowheads="1"/>
          </p:cNvPicPr>
          <p:nvPr/>
        </p:nvPicPr>
        <p:blipFill>
          <a:blip r:embed="rId2" cstate="print"/>
          <a:srcRect/>
          <a:stretch>
            <a:fillRect/>
          </a:stretch>
        </p:blipFill>
        <p:spPr bwMode="auto">
          <a:xfrm>
            <a:off x="111218" y="1268760"/>
            <a:ext cx="8925278" cy="3600400"/>
          </a:xfrm>
          <a:prstGeom prst="rect">
            <a:avLst/>
          </a:prstGeom>
          <a:noFill/>
          <a:ln w="9525">
            <a:noFill/>
            <a:miter lim="800000"/>
            <a:headEnd/>
            <a:tailEnd/>
          </a:ln>
        </p:spPr>
      </p:pic>
      <p:sp>
        <p:nvSpPr>
          <p:cNvPr id="5" name="矩形标注 4"/>
          <p:cNvSpPr/>
          <p:nvPr/>
        </p:nvSpPr>
        <p:spPr>
          <a:xfrm>
            <a:off x="4788024" y="3212976"/>
            <a:ext cx="1440160" cy="648072"/>
          </a:xfrm>
          <a:prstGeom prst="wedgeRectCallout">
            <a:avLst>
              <a:gd name="adj1" fmla="val -67921"/>
              <a:gd name="adj2" fmla="val -94418"/>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rPr>
              <a:t>全文交互链接</a:t>
            </a:r>
            <a:endParaRPr lang="zh-CN" altLang="en-US" sz="1600" dirty="0">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srcRect/>
          <a:stretch>
            <a:fillRect/>
          </a:stretch>
        </p:blipFill>
        <p:spPr bwMode="auto">
          <a:xfrm>
            <a:off x="467544" y="2636912"/>
            <a:ext cx="8135937" cy="3595687"/>
          </a:xfrm>
          <a:prstGeom prst="rect">
            <a:avLst/>
          </a:prstGeom>
          <a:noFill/>
          <a:ln w="9525">
            <a:noFill/>
            <a:miter lim="800000"/>
            <a:headEnd/>
            <a:tailEnd/>
          </a:ln>
        </p:spPr>
      </p:pic>
      <p:sp>
        <p:nvSpPr>
          <p:cNvPr id="2" name="标题 1"/>
          <p:cNvSpPr>
            <a:spLocks noGrp="1"/>
          </p:cNvSpPr>
          <p:nvPr>
            <p:ph type="title"/>
          </p:nvPr>
        </p:nvSpPr>
        <p:spPr/>
        <p:txBody>
          <a:bodyPr/>
          <a:lstStyle/>
          <a:p>
            <a:r>
              <a:rPr lang="en-US" altLang="zh-CN" dirty="0" smtClean="0"/>
              <a:t>4.4.4 X</a:t>
            </a:r>
            <a:r>
              <a:rPr lang="zh-CN" altLang="en-US" dirty="0" smtClean="0"/>
              <a:t>参照</a:t>
            </a:r>
            <a:endParaRPr lang="zh-CN" altLang="en-US" dirty="0"/>
          </a:p>
        </p:txBody>
      </p:sp>
      <p:sp>
        <p:nvSpPr>
          <p:cNvPr id="3" name="灯片编号占位符 2"/>
          <p:cNvSpPr>
            <a:spLocks noGrp="1"/>
          </p:cNvSpPr>
          <p:nvPr>
            <p:ph type="sldNum" sz="quarter" idx="11"/>
          </p:nvPr>
        </p:nvSpPr>
        <p:spPr/>
        <p:txBody>
          <a:bodyPr/>
          <a:lstStyle/>
          <a:p>
            <a:pPr>
              <a:defRPr/>
            </a:pPr>
            <a:r>
              <a:rPr lang="en-GB" altLang="zh-CN" smtClean="0"/>
              <a:t>www.</a:t>
            </a:r>
            <a:r>
              <a:rPr lang="en-US" altLang="zh-CN" smtClean="0"/>
              <a:t>credoreference.con</a:t>
            </a:r>
            <a:endParaRPr lang="en-GB" altLang="zh-CN" dirty="0"/>
          </a:p>
        </p:txBody>
      </p:sp>
      <p:sp>
        <p:nvSpPr>
          <p:cNvPr id="5" name="矩形 4"/>
          <p:cNvSpPr/>
          <p:nvPr/>
        </p:nvSpPr>
        <p:spPr>
          <a:xfrm>
            <a:off x="467544" y="908720"/>
            <a:ext cx="8460432" cy="1865126"/>
          </a:xfrm>
          <a:prstGeom prst="rect">
            <a:avLst/>
          </a:prstGeom>
          <a:noFill/>
          <a:ln>
            <a:noFill/>
          </a:ln>
        </p:spPr>
        <p:txBody>
          <a:bodyPr wrap="square">
            <a:spAutoFit/>
          </a:bodyPr>
          <a:lstStyle/>
          <a:p>
            <a:pPr>
              <a:lnSpc>
                <a:spcPct val="150000"/>
              </a:lnSpc>
            </a:pPr>
            <a:r>
              <a:rPr lang="en-US" altLang="zh-CN" sz="1800" dirty="0" smtClean="0">
                <a:latin typeface="微软雅黑" pitchFamily="34" charset="-122"/>
                <a:ea typeface="微软雅黑" pitchFamily="34" charset="-122"/>
              </a:rPr>
              <a:t>X</a:t>
            </a:r>
            <a:r>
              <a:rPr lang="zh-CN" altLang="en-US" sz="1800" dirty="0" smtClean="0">
                <a:latin typeface="微软雅黑" pitchFamily="34" charset="-122"/>
                <a:ea typeface="微软雅黑" pitchFamily="34" charset="-122"/>
              </a:rPr>
              <a:t>参照就是应用超链接技术在同工具书和跨工具书的相关词条之间建立联系，使得某一词条拥有不止一种参照，即多方位参照。</a:t>
            </a:r>
            <a:r>
              <a:rPr lang="en-US" altLang="zh-CN" sz="1800" dirty="0" smtClean="0">
                <a:latin typeface="微软雅黑" pitchFamily="34" charset="-122"/>
                <a:ea typeface="微软雅黑" pitchFamily="34" charset="-122"/>
              </a:rPr>
              <a:t>Credo Reference</a:t>
            </a:r>
            <a:r>
              <a:rPr lang="zh-CN" altLang="en-US" sz="1800" dirty="0" smtClean="0">
                <a:latin typeface="微软雅黑" pitchFamily="34" charset="-122"/>
                <a:ea typeface="微软雅黑" pitchFamily="34" charset="-122"/>
              </a:rPr>
              <a:t>中的两种</a:t>
            </a:r>
            <a:r>
              <a:rPr lang="en-US" altLang="zh-CN" sz="1800" dirty="0" smtClean="0">
                <a:latin typeface="微软雅黑" pitchFamily="34" charset="-122"/>
                <a:ea typeface="微软雅黑" pitchFamily="34" charset="-122"/>
              </a:rPr>
              <a:t>X</a:t>
            </a:r>
            <a:r>
              <a:rPr lang="zh-CN" altLang="en-US" sz="1800" dirty="0" smtClean="0">
                <a:latin typeface="微软雅黑" pitchFamily="34" charset="-122"/>
                <a:ea typeface="微软雅黑" pitchFamily="34" charset="-122"/>
              </a:rPr>
              <a:t>参照：</a:t>
            </a:r>
            <a:endParaRPr lang="en-US" altLang="zh-CN" sz="1800" dirty="0" smtClean="0">
              <a:latin typeface="微软雅黑" pitchFamily="34" charset="-122"/>
              <a:ea typeface="微软雅黑" pitchFamily="34" charset="-122"/>
            </a:endParaRPr>
          </a:p>
          <a:p>
            <a:pPr>
              <a:lnSpc>
                <a:spcPct val="150000"/>
              </a:lnSpc>
            </a:pPr>
            <a:r>
              <a:rPr lang="en-US" altLang="zh-CN" sz="1800" dirty="0" smtClean="0">
                <a:latin typeface="微软雅黑" pitchFamily="34" charset="-122"/>
                <a:ea typeface="微软雅黑" pitchFamily="34" charset="-122"/>
              </a:rPr>
              <a:t>1</a:t>
            </a:r>
            <a:r>
              <a:rPr lang="zh-CN" altLang="en-US" sz="1800" dirty="0" smtClean="0">
                <a:latin typeface="微软雅黑" pitchFamily="34" charset="-122"/>
                <a:ea typeface="微软雅黑" pitchFamily="34" charset="-122"/>
              </a:rPr>
              <a:t>）内容相关</a:t>
            </a:r>
            <a:endParaRPr lang="en-US" altLang="zh-CN" sz="1800" dirty="0" smtClean="0">
              <a:latin typeface="微软雅黑" pitchFamily="34" charset="-122"/>
              <a:ea typeface="微软雅黑" pitchFamily="34" charset="-122"/>
            </a:endParaRPr>
          </a:p>
          <a:p>
            <a:pPr>
              <a:lnSpc>
                <a:spcPct val="150000"/>
              </a:lnSpc>
            </a:pPr>
            <a:r>
              <a:rPr lang="en-US" altLang="zh-CN" sz="1800" dirty="0" smtClean="0">
                <a:latin typeface="微软雅黑" pitchFamily="34" charset="-122"/>
                <a:ea typeface="微软雅黑" pitchFamily="34" charset="-122"/>
              </a:rPr>
              <a:t>2</a:t>
            </a:r>
            <a:r>
              <a:rPr lang="zh-CN" altLang="en-US" sz="1800" dirty="0" smtClean="0">
                <a:latin typeface="微软雅黑" pitchFamily="34" charset="-122"/>
                <a:ea typeface="微软雅黑" pitchFamily="34" charset="-122"/>
              </a:rPr>
              <a:t>）位置相邻</a:t>
            </a:r>
            <a:endParaRPr lang="en-US" altLang="zh-CN" sz="1800" dirty="0" smtClean="0">
              <a:latin typeface="微软雅黑" pitchFamily="34" charset="-122"/>
              <a:ea typeface="微软雅黑" pitchFamily="34" charset="-122"/>
            </a:endParaRPr>
          </a:p>
        </p:txBody>
      </p:sp>
      <p:sp>
        <p:nvSpPr>
          <p:cNvPr id="6" name="矩形标注 5"/>
          <p:cNvSpPr/>
          <p:nvPr/>
        </p:nvSpPr>
        <p:spPr>
          <a:xfrm>
            <a:off x="4716016" y="4293096"/>
            <a:ext cx="4176464" cy="648072"/>
          </a:xfrm>
          <a:prstGeom prst="wedgeRectCallout">
            <a:avLst>
              <a:gd name="adj1" fmla="val -79299"/>
              <a:gd name="adj2" fmla="val 65181"/>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rPr>
              <a:t>内容相关之同工具书相关，即对释文内出现的相关词直接建立嵌入式链接</a:t>
            </a:r>
          </a:p>
        </p:txBody>
      </p:sp>
      <p:sp>
        <p:nvSpPr>
          <p:cNvPr id="8" name="矩形标注 7"/>
          <p:cNvSpPr/>
          <p:nvPr/>
        </p:nvSpPr>
        <p:spPr>
          <a:xfrm>
            <a:off x="4176464" y="1988840"/>
            <a:ext cx="4967536" cy="792088"/>
          </a:xfrm>
          <a:prstGeom prst="wedgeRectCallout">
            <a:avLst>
              <a:gd name="adj1" fmla="val -88095"/>
              <a:gd name="adj2" fmla="val 118679"/>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rPr>
              <a:t>内容相关之跨工具书相关，则在页面左侧“相关词条”栏目内列出跨工具书的相关词条，后面显示该相关词的总数目</a:t>
            </a:r>
            <a:endParaRPr lang="zh-CN" altLang="en-US" sz="1600" dirty="0">
              <a:solidFill>
                <a:schemeClr val="tx1"/>
              </a:solidFill>
            </a:endParaRPr>
          </a:p>
        </p:txBody>
      </p:sp>
      <p:sp>
        <p:nvSpPr>
          <p:cNvPr id="10" name="矩形标注 9"/>
          <p:cNvSpPr/>
          <p:nvPr/>
        </p:nvSpPr>
        <p:spPr>
          <a:xfrm>
            <a:off x="827584" y="5157192"/>
            <a:ext cx="1440160" cy="648072"/>
          </a:xfrm>
          <a:prstGeom prst="wedgeRectCallout">
            <a:avLst>
              <a:gd name="adj1" fmla="val 83485"/>
              <a:gd name="adj2" fmla="val 68384"/>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tx1"/>
                </a:solidFill>
              </a:rPr>
              <a:t>位置相邻</a:t>
            </a:r>
            <a:endParaRPr lang="zh-CN" altLang="en-US" sz="1600" dirty="0">
              <a:solidFill>
                <a:schemeClr val="tx1"/>
              </a:solidFill>
            </a:endParaRPr>
          </a:p>
        </p:txBody>
      </p:sp>
      <p:sp>
        <p:nvSpPr>
          <p:cNvPr id="11" name="矩形标注 10"/>
          <p:cNvSpPr/>
          <p:nvPr/>
        </p:nvSpPr>
        <p:spPr>
          <a:xfrm>
            <a:off x="5940152" y="5085184"/>
            <a:ext cx="1440160" cy="648072"/>
          </a:xfrm>
          <a:prstGeom prst="wedgeRectCallout">
            <a:avLst>
              <a:gd name="adj1" fmla="val 68833"/>
              <a:gd name="adj2" fmla="val 81951"/>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tx1"/>
                </a:solidFill>
              </a:rPr>
              <a:t>位置相邻</a:t>
            </a:r>
            <a:endParaRPr lang="zh-CN" altLang="en-US" sz="1600" dirty="0">
              <a:solidFill>
                <a:schemeClr val="tx1"/>
              </a:solidFill>
            </a:endParaRPr>
          </a:p>
        </p:txBody>
      </p:sp>
      <p:sp>
        <p:nvSpPr>
          <p:cNvPr id="13" name="椭圆 12"/>
          <p:cNvSpPr/>
          <p:nvPr/>
        </p:nvSpPr>
        <p:spPr>
          <a:xfrm>
            <a:off x="2627784" y="5877272"/>
            <a:ext cx="792088" cy="288032"/>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7596336" y="5877272"/>
            <a:ext cx="792088" cy="288032"/>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4 .5  </a:t>
            </a:r>
            <a:r>
              <a:rPr lang="zh-CN" altLang="en-US" dirty="0" smtClean="0"/>
              <a:t>查找图书</a:t>
            </a:r>
            <a:r>
              <a:rPr lang="en-US" altLang="zh-CN" dirty="0" smtClean="0"/>
              <a:t>·</a:t>
            </a:r>
            <a:r>
              <a:rPr lang="zh-CN" altLang="en-US" dirty="0" smtClean="0"/>
              <a:t>检索结果页面</a:t>
            </a:r>
            <a:endParaRPr lang="zh-CN" altLang="en-US" dirty="0"/>
          </a:p>
        </p:txBody>
      </p:sp>
      <p:sp>
        <p:nvSpPr>
          <p:cNvPr id="3" name="灯片编号占位符 2"/>
          <p:cNvSpPr>
            <a:spLocks noGrp="1"/>
          </p:cNvSpPr>
          <p:nvPr>
            <p:ph type="sldNum" sz="quarter" idx="11"/>
          </p:nvPr>
        </p:nvSpPr>
        <p:spPr/>
        <p:txBody>
          <a:bodyPr/>
          <a:lstStyle/>
          <a:p>
            <a:pPr>
              <a:defRPr/>
            </a:pPr>
            <a:r>
              <a:rPr lang="en-GB" altLang="zh-CN" smtClean="0"/>
              <a:t>www.</a:t>
            </a:r>
            <a:r>
              <a:rPr lang="en-US" altLang="zh-CN" smtClean="0"/>
              <a:t>credoreference.con</a:t>
            </a:r>
            <a:endParaRPr lang="en-GB" altLang="zh-CN" dirty="0"/>
          </a:p>
        </p:txBody>
      </p:sp>
      <p:pic>
        <p:nvPicPr>
          <p:cNvPr id="14338" name="Picture 2"/>
          <p:cNvPicPr>
            <a:picLocks noChangeAspect="1" noChangeArrowheads="1"/>
          </p:cNvPicPr>
          <p:nvPr/>
        </p:nvPicPr>
        <p:blipFill>
          <a:blip r:embed="rId2" cstate="print"/>
          <a:srcRect/>
          <a:stretch>
            <a:fillRect/>
          </a:stretch>
        </p:blipFill>
        <p:spPr bwMode="auto">
          <a:xfrm>
            <a:off x="971600" y="908720"/>
            <a:ext cx="7199337" cy="4981754"/>
          </a:xfrm>
          <a:prstGeom prst="rect">
            <a:avLst/>
          </a:prstGeom>
          <a:noFill/>
          <a:ln w="9525">
            <a:noFill/>
            <a:miter lim="800000"/>
            <a:headEnd/>
            <a:tailEnd/>
          </a:ln>
        </p:spPr>
      </p:pic>
      <p:sp>
        <p:nvSpPr>
          <p:cNvPr id="5" name="矩形标注 4"/>
          <p:cNvSpPr/>
          <p:nvPr/>
        </p:nvSpPr>
        <p:spPr>
          <a:xfrm>
            <a:off x="3995936" y="5877272"/>
            <a:ext cx="2304256" cy="360040"/>
          </a:xfrm>
          <a:prstGeom prst="wedgeRectCallout">
            <a:avLst>
              <a:gd name="adj1" fmla="val -42886"/>
              <a:gd name="adj2" fmla="val -85745"/>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rPr>
              <a:t>点击词条浏览全文结果</a:t>
            </a:r>
            <a:endParaRPr lang="zh-CN" altLang="en-US" sz="1600" dirty="0">
              <a:solidFill>
                <a:schemeClr val="tx1"/>
              </a:solidFill>
            </a:endParaRPr>
          </a:p>
        </p:txBody>
      </p:sp>
      <p:sp>
        <p:nvSpPr>
          <p:cNvPr id="6" name="矩形标注 5"/>
          <p:cNvSpPr/>
          <p:nvPr/>
        </p:nvSpPr>
        <p:spPr>
          <a:xfrm>
            <a:off x="6228184" y="4365104"/>
            <a:ext cx="1656184" cy="432048"/>
          </a:xfrm>
          <a:prstGeom prst="wedgeRectCallout">
            <a:avLst>
              <a:gd name="adj1" fmla="val -50693"/>
              <a:gd name="adj2" fmla="val 96407"/>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rPr>
              <a:t>文章来源出处</a:t>
            </a:r>
            <a:endParaRPr lang="zh-CN" altLang="en-US" sz="1600" dirty="0">
              <a:solidFill>
                <a:schemeClr val="tx1"/>
              </a:solidFill>
            </a:endParaRPr>
          </a:p>
        </p:txBody>
      </p:sp>
      <p:sp>
        <p:nvSpPr>
          <p:cNvPr id="7" name="矩形标注 6"/>
          <p:cNvSpPr/>
          <p:nvPr/>
        </p:nvSpPr>
        <p:spPr>
          <a:xfrm>
            <a:off x="7020272" y="3429000"/>
            <a:ext cx="1440160" cy="432048"/>
          </a:xfrm>
          <a:prstGeom prst="wedgeRectCallout">
            <a:avLst>
              <a:gd name="adj1" fmla="val -50693"/>
              <a:gd name="adj2" fmla="val 96407"/>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rPr>
              <a:t>检索结果摘要</a:t>
            </a:r>
            <a:endParaRPr lang="zh-CN" altLang="en-US" sz="1600" dirty="0">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4.6  </a:t>
            </a:r>
            <a:r>
              <a:rPr lang="zh-CN" altLang="en-US" dirty="0" smtClean="0"/>
              <a:t>高级检索</a:t>
            </a:r>
            <a:endParaRPr lang="zh-CN" altLang="en-US" dirty="0"/>
          </a:p>
        </p:txBody>
      </p:sp>
      <p:sp>
        <p:nvSpPr>
          <p:cNvPr id="3" name="灯片编号占位符 2"/>
          <p:cNvSpPr>
            <a:spLocks noGrp="1"/>
          </p:cNvSpPr>
          <p:nvPr>
            <p:ph type="sldNum" sz="quarter" idx="11"/>
          </p:nvPr>
        </p:nvSpPr>
        <p:spPr/>
        <p:txBody>
          <a:bodyPr/>
          <a:lstStyle/>
          <a:p>
            <a:pPr>
              <a:defRPr/>
            </a:pPr>
            <a:r>
              <a:rPr lang="en-GB" altLang="zh-CN" smtClean="0"/>
              <a:t>www.</a:t>
            </a:r>
            <a:r>
              <a:rPr lang="en-US" altLang="zh-CN" smtClean="0"/>
              <a:t>credoreference.con</a:t>
            </a:r>
            <a:endParaRPr lang="en-GB" altLang="zh-CN" dirty="0"/>
          </a:p>
        </p:txBody>
      </p:sp>
      <p:pic>
        <p:nvPicPr>
          <p:cNvPr id="4" name="Picture 3"/>
          <p:cNvPicPr>
            <a:picLocks noChangeAspect="1" noChangeArrowheads="1"/>
          </p:cNvPicPr>
          <p:nvPr/>
        </p:nvPicPr>
        <p:blipFill>
          <a:blip r:embed="rId2" cstate="print"/>
          <a:srcRect/>
          <a:stretch>
            <a:fillRect/>
          </a:stretch>
        </p:blipFill>
        <p:spPr bwMode="auto">
          <a:xfrm>
            <a:off x="467544" y="980728"/>
            <a:ext cx="5905500" cy="352425"/>
          </a:xfrm>
          <a:prstGeom prst="rect">
            <a:avLst/>
          </a:prstGeom>
          <a:noFill/>
          <a:ln w="9525">
            <a:noFill/>
            <a:miter lim="800000"/>
            <a:headEnd/>
            <a:tailEnd/>
          </a:ln>
        </p:spPr>
      </p:pic>
      <p:sp>
        <p:nvSpPr>
          <p:cNvPr id="5" name="等腰三角形 4"/>
          <p:cNvSpPr/>
          <p:nvPr/>
        </p:nvSpPr>
        <p:spPr>
          <a:xfrm>
            <a:off x="3059832" y="1340768"/>
            <a:ext cx="288032" cy="216024"/>
          </a:xfrm>
          <a:prstGeom prst="triangl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Picture 2"/>
          <p:cNvPicPr>
            <a:picLocks noChangeAspect="1" noChangeArrowheads="1"/>
          </p:cNvPicPr>
          <p:nvPr/>
        </p:nvPicPr>
        <p:blipFill>
          <a:blip r:embed="rId3" cstate="print"/>
          <a:srcRect/>
          <a:stretch>
            <a:fillRect/>
          </a:stretch>
        </p:blipFill>
        <p:spPr bwMode="auto">
          <a:xfrm>
            <a:off x="128588" y="1631206"/>
            <a:ext cx="8886825" cy="4391025"/>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5292080" y="2060848"/>
            <a:ext cx="3052691" cy="4221088"/>
          </a:xfrm>
          <a:prstGeom prst="rect">
            <a:avLst/>
          </a:prstGeom>
          <a:noFill/>
          <a:ln w="9525">
            <a:noFill/>
            <a:miter lim="800000"/>
            <a:headEnd/>
            <a:tailEnd/>
          </a:ln>
        </p:spPr>
      </p:pic>
      <p:pic>
        <p:nvPicPr>
          <p:cNvPr id="8" name="Picture 4"/>
          <p:cNvPicPr>
            <a:picLocks noChangeAspect="1" noChangeArrowheads="1"/>
          </p:cNvPicPr>
          <p:nvPr/>
        </p:nvPicPr>
        <p:blipFill>
          <a:blip r:embed="rId5" cstate="print"/>
          <a:srcRect/>
          <a:stretch>
            <a:fillRect/>
          </a:stretch>
        </p:blipFill>
        <p:spPr bwMode="auto">
          <a:xfrm>
            <a:off x="6175388" y="3717032"/>
            <a:ext cx="2968612" cy="2050554"/>
          </a:xfrm>
          <a:prstGeom prst="rect">
            <a:avLst/>
          </a:prstGeom>
          <a:noFill/>
          <a:ln w="9525">
            <a:noFill/>
            <a:miter lim="800000"/>
            <a:headEnd/>
            <a:tailEnd/>
          </a:ln>
        </p:spPr>
      </p:pic>
      <p:sp>
        <p:nvSpPr>
          <p:cNvPr id="9" name="矩形标注 8"/>
          <p:cNvSpPr/>
          <p:nvPr/>
        </p:nvSpPr>
        <p:spPr>
          <a:xfrm>
            <a:off x="1835696" y="5805264"/>
            <a:ext cx="1512168" cy="360040"/>
          </a:xfrm>
          <a:prstGeom prst="wedgeRectCallout">
            <a:avLst>
              <a:gd name="adj1" fmla="val -67921"/>
              <a:gd name="adj2" fmla="val -94418"/>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rPr>
              <a:t>高级检索指南</a:t>
            </a:r>
            <a:endParaRPr lang="zh-CN" altLang="en-US" sz="1600" dirty="0">
              <a:solidFill>
                <a:schemeClr val="tx1"/>
              </a:solidFill>
            </a:endParaRPr>
          </a:p>
        </p:txBody>
      </p:sp>
      <p:sp>
        <p:nvSpPr>
          <p:cNvPr id="10" name="矩形 9"/>
          <p:cNvSpPr/>
          <p:nvPr/>
        </p:nvSpPr>
        <p:spPr>
          <a:xfrm>
            <a:off x="1475656" y="3789040"/>
            <a:ext cx="3888432" cy="830997"/>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a:ln>
            <a:solidFill>
              <a:srgbClr val="92D050"/>
            </a:solidFill>
          </a:ln>
        </p:spPr>
        <p:txBody>
          <a:bodyPr wrap="square">
            <a:spAutoFit/>
          </a:bodyPr>
          <a:lstStyle/>
          <a:p>
            <a:r>
              <a:rPr lang="zh-CN" altLang="en-US" sz="1600" dirty="0" smtClean="0"/>
              <a:t>高级检索可以对检索词的匹配方式进行设置，有包含、排除、精确匹配、任意匹配、相似匹配</a:t>
            </a:r>
            <a:endParaRPr lang="zh-CN" altLang="en-US" sz="1600" dirty="0"/>
          </a:p>
        </p:txBody>
      </p:sp>
      <p:sp>
        <p:nvSpPr>
          <p:cNvPr id="11" name="等腰三角形 10"/>
          <p:cNvSpPr/>
          <p:nvPr/>
        </p:nvSpPr>
        <p:spPr>
          <a:xfrm>
            <a:off x="5940152" y="1340768"/>
            <a:ext cx="288032" cy="216024"/>
          </a:xfrm>
          <a:prstGeom prst="triangl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edge">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t>4.6   </a:t>
            </a:r>
            <a:r>
              <a:rPr lang="zh-CN" altLang="en-US" dirty="0" smtClean="0"/>
              <a:t>概念图</a:t>
            </a:r>
            <a:endParaRPr lang="zh-CN" altLang="en-US" dirty="0"/>
          </a:p>
        </p:txBody>
      </p:sp>
      <p:sp>
        <p:nvSpPr>
          <p:cNvPr id="4" name="灯片编号占位符 3"/>
          <p:cNvSpPr>
            <a:spLocks noGrp="1"/>
          </p:cNvSpPr>
          <p:nvPr>
            <p:ph type="sldNum" sz="quarter" idx="11"/>
          </p:nvPr>
        </p:nvSpPr>
        <p:spPr/>
        <p:txBody>
          <a:bodyPr/>
          <a:lstStyle/>
          <a:p>
            <a:pPr>
              <a:defRPr/>
            </a:pPr>
            <a:r>
              <a:rPr lang="en-GB" altLang="zh-CN" smtClean="0"/>
              <a:t>www.</a:t>
            </a:r>
            <a:r>
              <a:rPr lang="en-US" altLang="zh-CN" smtClean="0"/>
              <a:t>credoreference.com</a:t>
            </a:r>
            <a:endParaRPr lang="en-GB" altLang="zh-CN" dirty="0"/>
          </a:p>
        </p:txBody>
      </p:sp>
      <p:pic>
        <p:nvPicPr>
          <p:cNvPr id="5" name="Picture 6" descr="civil rights concept map"/>
          <p:cNvPicPr>
            <a:picLocks noChangeAspect="1" noChangeArrowheads="1"/>
          </p:cNvPicPr>
          <p:nvPr/>
        </p:nvPicPr>
        <p:blipFill>
          <a:blip r:embed="rId2" cstate="print"/>
          <a:srcRect/>
          <a:stretch>
            <a:fillRect/>
          </a:stretch>
        </p:blipFill>
        <p:spPr bwMode="auto">
          <a:xfrm>
            <a:off x="0" y="1628800"/>
            <a:ext cx="9144000" cy="4716473"/>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a:ln>
            <a:noFill/>
          </a:ln>
        </p:spPr>
      </p:pic>
      <p:pic>
        <p:nvPicPr>
          <p:cNvPr id="6" name="Picture 3"/>
          <p:cNvPicPr>
            <a:picLocks noChangeAspect="1" noChangeArrowheads="1"/>
          </p:cNvPicPr>
          <p:nvPr/>
        </p:nvPicPr>
        <p:blipFill>
          <a:blip r:embed="rId3" cstate="print"/>
          <a:srcRect/>
          <a:stretch>
            <a:fillRect/>
          </a:stretch>
        </p:blipFill>
        <p:spPr bwMode="auto">
          <a:xfrm>
            <a:off x="467544" y="980728"/>
            <a:ext cx="5905500" cy="352425"/>
          </a:xfrm>
          <a:prstGeom prst="rect">
            <a:avLst/>
          </a:prstGeom>
          <a:noFill/>
          <a:ln w="9525">
            <a:noFill/>
            <a:miter lim="800000"/>
            <a:headEnd/>
            <a:tailEnd/>
          </a:ln>
        </p:spPr>
      </p:pic>
      <p:sp>
        <p:nvSpPr>
          <p:cNvPr id="7" name="等腰三角形 6"/>
          <p:cNvSpPr/>
          <p:nvPr/>
        </p:nvSpPr>
        <p:spPr>
          <a:xfrm>
            <a:off x="3779912" y="1340768"/>
            <a:ext cx="288032" cy="216024"/>
          </a:xfrm>
          <a:prstGeom prst="triangl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67544" y="4293096"/>
            <a:ext cx="3350597" cy="338554"/>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a:ln>
            <a:solidFill>
              <a:srgbClr val="92D050"/>
            </a:solidFill>
          </a:ln>
        </p:spPr>
        <p:txBody>
          <a:bodyPr wrap="square">
            <a:spAutoFit/>
          </a:bodyPr>
          <a:lstStyle/>
          <a:p>
            <a:r>
              <a:rPr lang="zh-CN" altLang="en-US" sz="1600" dirty="0" smtClean="0"/>
              <a:t>直接点击或按</a:t>
            </a:r>
            <a:r>
              <a:rPr lang="en-US" altLang="zh-CN" sz="1600" dirty="0" smtClean="0"/>
              <a:t>enter</a:t>
            </a:r>
            <a:r>
              <a:rPr lang="zh-CN" altLang="en-US" sz="1600" dirty="0" smtClean="0"/>
              <a:t>键进入指定结果</a:t>
            </a:r>
            <a:endParaRPr lang="zh-CN" altLang="en-US" sz="1600" dirty="0"/>
          </a:p>
        </p:txBody>
      </p:sp>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dirty="0" smtClean="0"/>
              <a:t>4.6   </a:t>
            </a:r>
            <a:r>
              <a:rPr lang="zh-CN" altLang="en-US" dirty="0" smtClean="0"/>
              <a:t>概念图</a:t>
            </a:r>
            <a:endParaRPr lang="zh-CN" altLang="en-US" dirty="0"/>
          </a:p>
        </p:txBody>
      </p:sp>
      <p:sp>
        <p:nvSpPr>
          <p:cNvPr id="7" name="矩形 6"/>
          <p:cNvSpPr/>
          <p:nvPr/>
        </p:nvSpPr>
        <p:spPr>
          <a:xfrm>
            <a:off x="467544" y="1052736"/>
            <a:ext cx="8352928" cy="1338828"/>
          </a:xfrm>
          <a:prstGeom prst="rect">
            <a:avLst/>
          </a:prstGeom>
        </p:spPr>
        <p:txBody>
          <a:bodyPr wrap="square">
            <a:spAutoFit/>
          </a:bodyPr>
          <a:lstStyle/>
          <a:p>
            <a:pPr>
              <a:lnSpc>
                <a:spcPct val="150000"/>
              </a:lnSpc>
            </a:pPr>
            <a:r>
              <a:rPr lang="en-US" altLang="zh-CN" sz="1800" kern="0" dirty="0" smtClean="0">
                <a:latin typeface="Verdana" pitchFamily="34" charset="0"/>
                <a:ea typeface="微软雅黑" pitchFamily="34" charset="-122"/>
                <a:cs typeface="Verdana" pitchFamily="34" charset="0"/>
              </a:rPr>
              <a:t>Credo Reference </a:t>
            </a:r>
            <a:r>
              <a:rPr lang="zh-CN" altLang="en-US" sz="1800" kern="0" dirty="0" smtClean="0">
                <a:latin typeface="Verdana" pitchFamily="34" charset="0"/>
                <a:ea typeface="微软雅黑" pitchFamily="34" charset="-122"/>
                <a:cs typeface="Verdana" pitchFamily="34" charset="0"/>
              </a:rPr>
              <a:t>提供了</a:t>
            </a:r>
            <a:r>
              <a:rPr lang="zh-CN" altLang="en-US" sz="1800" kern="0" dirty="0" smtClean="0">
                <a:solidFill>
                  <a:srgbClr val="0000FF"/>
                </a:solidFill>
                <a:latin typeface="Verdana" pitchFamily="34" charset="0"/>
                <a:ea typeface="微软雅黑" pitchFamily="34" charset="-122"/>
                <a:cs typeface="Verdana" pitchFamily="34" charset="0"/>
              </a:rPr>
              <a:t>概念图</a:t>
            </a:r>
            <a:r>
              <a:rPr lang="zh-CN" altLang="en-US" sz="1800" kern="0" dirty="0" smtClean="0">
                <a:latin typeface="Verdana" pitchFamily="34" charset="0"/>
                <a:ea typeface="微软雅黑" pitchFamily="34" charset="-122"/>
                <a:cs typeface="Verdana" pitchFamily="34" charset="0"/>
              </a:rPr>
              <a:t>功能，可帮助您根据模糊检索信息快速找到所需信息，或者帮助您扩大指定领域的知识面。</a:t>
            </a:r>
            <a:r>
              <a:rPr lang="zh-CN" altLang="en-US" sz="1800" kern="0" dirty="0" smtClean="0">
                <a:solidFill>
                  <a:srgbClr val="0000FF"/>
                </a:solidFill>
                <a:latin typeface="Verdana" pitchFamily="34" charset="0"/>
                <a:ea typeface="微软雅黑" pitchFamily="34" charset="-122"/>
                <a:cs typeface="Verdana" pitchFamily="34" charset="0"/>
              </a:rPr>
              <a:t>概念图</a:t>
            </a:r>
            <a:r>
              <a:rPr lang="zh-CN" altLang="en-US" sz="1800" kern="0" dirty="0" smtClean="0">
                <a:latin typeface="Verdana" pitchFamily="34" charset="0"/>
                <a:ea typeface="微软雅黑" pitchFamily="34" charset="-122"/>
                <a:cs typeface="Verdana" pitchFamily="34" charset="0"/>
              </a:rPr>
              <a:t>是一种采用可视化技术表示各词条间联系的动态网状图。</a:t>
            </a:r>
          </a:p>
        </p:txBody>
      </p:sp>
      <p:pic>
        <p:nvPicPr>
          <p:cNvPr id="19459" name="Picture 3"/>
          <p:cNvPicPr>
            <a:picLocks noChangeAspect="1" noChangeArrowheads="1"/>
          </p:cNvPicPr>
          <p:nvPr/>
        </p:nvPicPr>
        <p:blipFill>
          <a:blip r:embed="rId2" cstate="print"/>
          <a:srcRect/>
          <a:stretch>
            <a:fillRect/>
          </a:stretch>
        </p:blipFill>
        <p:spPr bwMode="auto">
          <a:xfrm>
            <a:off x="539552" y="2276872"/>
            <a:ext cx="7820025" cy="3960118"/>
          </a:xfrm>
          <a:prstGeom prst="rect">
            <a:avLst/>
          </a:prstGeom>
          <a:noFill/>
          <a:ln w="9525">
            <a:noFill/>
            <a:miter lim="800000"/>
            <a:headEnd/>
            <a:tailEnd/>
          </a:ln>
        </p:spPr>
      </p:pic>
      <p:sp>
        <p:nvSpPr>
          <p:cNvPr id="8" name="TextBox 7"/>
          <p:cNvSpPr txBox="1"/>
          <p:nvPr/>
        </p:nvSpPr>
        <p:spPr>
          <a:xfrm>
            <a:off x="755576" y="4437112"/>
            <a:ext cx="2088232" cy="1600438"/>
          </a:xfrm>
          <a:prstGeom prst="rect">
            <a:avLst/>
          </a:prstGeom>
          <a:noFill/>
        </p:spPr>
        <p:txBody>
          <a:bodyPr wrap="square" rtlCol="0">
            <a:spAutoFit/>
          </a:bodyPr>
          <a:lstStyle/>
          <a:p>
            <a:r>
              <a:rPr lang="zh-CN" altLang="en-US" dirty="0" smtClean="0"/>
              <a:t>例如：</a:t>
            </a:r>
            <a:endParaRPr lang="en-US" altLang="zh-CN" dirty="0" smtClean="0">
              <a:hlinkClick r:id="rId3"/>
            </a:endParaRPr>
          </a:p>
          <a:p>
            <a:r>
              <a:rPr lang="en-US" altLang="zh-CN" dirty="0" smtClean="0">
                <a:hlinkClick r:id="rId3"/>
              </a:rPr>
              <a:t>Bob Dylan</a:t>
            </a:r>
            <a:endParaRPr lang="en-US" altLang="zh-CN" dirty="0" smtClean="0"/>
          </a:p>
          <a:p>
            <a:r>
              <a:rPr lang="en-US" altLang="zh-CN" dirty="0" smtClean="0">
                <a:hlinkClick r:id="rId4"/>
              </a:rPr>
              <a:t>Economic</a:t>
            </a:r>
            <a:endParaRPr lang="en-US" altLang="zh-CN" dirty="0" smtClean="0"/>
          </a:p>
          <a:p>
            <a:r>
              <a:rPr lang="en-US" altLang="zh-CN" dirty="0" smtClean="0">
                <a:hlinkClick r:id="rId5"/>
              </a:rPr>
              <a:t>Mexico</a:t>
            </a:r>
            <a:endParaRPr lang="en-US" altLang="zh-CN" dirty="0" smtClean="0"/>
          </a:p>
          <a:p>
            <a:r>
              <a:rPr lang="en-US" altLang="zh-CN" dirty="0" smtClean="0">
                <a:hlinkClick r:id="rId6"/>
              </a:rPr>
              <a:t>Nobel Prize</a:t>
            </a:r>
            <a:endParaRPr lang="en-US" altLang="zh-CN" dirty="0" smtClean="0"/>
          </a:p>
          <a:p>
            <a:endParaRPr lang="zh-CN" altLang="en-US" dirty="0"/>
          </a:p>
        </p:txBody>
      </p:sp>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763688" y="2492896"/>
            <a:ext cx="4675237" cy="3791322"/>
          </a:xfrm>
          <a:prstGeom prst="rect">
            <a:avLst/>
          </a:prstGeom>
          <a:noFill/>
          <a:ln w="9525">
            <a:noFill/>
            <a:miter lim="800000"/>
            <a:headEnd/>
            <a:tailEnd/>
          </a:ln>
        </p:spPr>
      </p:pic>
      <p:sp>
        <p:nvSpPr>
          <p:cNvPr id="2" name="标题 1"/>
          <p:cNvSpPr>
            <a:spLocks noGrp="1"/>
          </p:cNvSpPr>
          <p:nvPr>
            <p:ph type="title"/>
          </p:nvPr>
        </p:nvSpPr>
        <p:spPr/>
        <p:txBody>
          <a:bodyPr/>
          <a:lstStyle/>
          <a:p>
            <a:r>
              <a:rPr lang="en-US" altLang="zh-CN" dirty="0" smtClean="0"/>
              <a:t>4.6   </a:t>
            </a:r>
            <a:r>
              <a:rPr lang="zh-CN" altLang="en-US" dirty="0" smtClean="0"/>
              <a:t>概念图</a:t>
            </a:r>
            <a:endParaRPr lang="zh-CN" altLang="en-US" dirty="0"/>
          </a:p>
        </p:txBody>
      </p:sp>
      <p:sp>
        <p:nvSpPr>
          <p:cNvPr id="3" name="灯片编号占位符 2"/>
          <p:cNvSpPr>
            <a:spLocks noGrp="1"/>
          </p:cNvSpPr>
          <p:nvPr>
            <p:ph type="sldNum" sz="quarter" idx="11"/>
          </p:nvPr>
        </p:nvSpPr>
        <p:spPr/>
        <p:txBody>
          <a:bodyPr/>
          <a:lstStyle/>
          <a:p>
            <a:pPr>
              <a:defRPr/>
            </a:pPr>
            <a:r>
              <a:rPr lang="en-GB" altLang="zh-CN" smtClean="0"/>
              <a:t>www.</a:t>
            </a:r>
            <a:r>
              <a:rPr lang="en-US" altLang="zh-CN" smtClean="0"/>
              <a:t>credoreference.con</a:t>
            </a:r>
            <a:endParaRPr lang="en-GB" altLang="zh-CN" dirty="0"/>
          </a:p>
        </p:txBody>
      </p:sp>
      <p:sp>
        <p:nvSpPr>
          <p:cNvPr id="4" name="矩形 3"/>
          <p:cNvSpPr/>
          <p:nvPr/>
        </p:nvSpPr>
        <p:spPr>
          <a:xfrm>
            <a:off x="467544" y="1196752"/>
            <a:ext cx="8352928" cy="1809726"/>
          </a:xfrm>
          <a:prstGeom prst="rect">
            <a:avLst/>
          </a:prstGeom>
        </p:spPr>
        <p:txBody>
          <a:bodyPr wrap="square">
            <a:spAutoFit/>
          </a:bodyPr>
          <a:lstStyle/>
          <a:p>
            <a:pPr>
              <a:lnSpc>
                <a:spcPct val="150000"/>
              </a:lnSpc>
            </a:pPr>
            <a:r>
              <a:rPr lang="en-US" altLang="zh-CN" sz="1800" kern="0" dirty="0" smtClean="0">
                <a:latin typeface="Verdana" pitchFamily="34" charset="0"/>
                <a:ea typeface="微软雅黑" pitchFamily="34" charset="-122"/>
                <a:cs typeface="Verdana" pitchFamily="34" charset="0"/>
              </a:rPr>
              <a:t>Credo Reference </a:t>
            </a:r>
            <a:r>
              <a:rPr lang="zh-CN" altLang="en-US" sz="1800" kern="0" dirty="0" smtClean="0">
                <a:latin typeface="Verdana" pitchFamily="34" charset="0"/>
                <a:ea typeface="微软雅黑" pitchFamily="34" charset="-122"/>
                <a:cs typeface="Verdana" pitchFamily="34" charset="0"/>
              </a:rPr>
              <a:t>提供了概念图功：</a:t>
            </a:r>
            <a:endParaRPr lang="en-US" altLang="zh-CN" sz="1800" kern="0" dirty="0" smtClean="0">
              <a:latin typeface="Verdana" pitchFamily="34" charset="0"/>
              <a:ea typeface="微软雅黑" pitchFamily="34" charset="-122"/>
              <a:cs typeface="Verdana" pitchFamily="34" charset="0"/>
            </a:endParaRPr>
          </a:p>
          <a:p>
            <a:pPr>
              <a:lnSpc>
                <a:spcPct val="150000"/>
              </a:lnSpc>
            </a:pPr>
            <a:r>
              <a:rPr lang="en-US" altLang="zh-CN" sz="1800" kern="0" dirty="0" smtClean="0">
                <a:latin typeface="Verdana" pitchFamily="34" charset="0"/>
                <a:ea typeface="微软雅黑" pitchFamily="34" charset="-122"/>
                <a:cs typeface="Verdana" pitchFamily="34" charset="0"/>
              </a:rPr>
              <a:t>	</a:t>
            </a:r>
            <a:r>
              <a:rPr lang="zh-CN" altLang="en-US" sz="1800" kern="0" dirty="0" smtClean="0">
                <a:latin typeface="Verdana" pitchFamily="34" charset="0"/>
                <a:ea typeface="微软雅黑" pitchFamily="34" charset="-122"/>
                <a:cs typeface="Verdana" pitchFamily="34" charset="0"/>
              </a:rPr>
              <a:t>一个</a:t>
            </a:r>
            <a:r>
              <a:rPr lang="zh-CN" altLang="en-US" sz="1800" b="1" kern="0" dirty="0" smtClean="0">
                <a:solidFill>
                  <a:srgbClr val="0070C0"/>
                </a:solidFill>
                <a:latin typeface="Verdana" pitchFamily="34" charset="0"/>
                <a:ea typeface="微软雅黑" pitchFamily="34" charset="-122"/>
                <a:cs typeface="Verdana" pitchFamily="34" charset="0"/>
              </a:rPr>
              <a:t>方框节点代表一个词条</a:t>
            </a:r>
            <a:r>
              <a:rPr lang="zh-CN" altLang="en-US" sz="1800" kern="0" dirty="0" smtClean="0">
                <a:latin typeface="Verdana" pitchFamily="34" charset="0"/>
                <a:ea typeface="微软雅黑" pitchFamily="34" charset="-122"/>
                <a:cs typeface="Verdana" pitchFamily="34" charset="0"/>
              </a:rPr>
              <a:t>，相关词条之间用直线相连。</a:t>
            </a:r>
            <a:r>
              <a:rPr lang="zh-CN" altLang="en-US" sz="1800" kern="0" dirty="0" smtClean="0">
                <a:solidFill>
                  <a:srgbClr val="0070C0"/>
                </a:solidFill>
                <a:latin typeface="Verdana" pitchFamily="34" charset="0"/>
                <a:ea typeface="微软雅黑" pitchFamily="34" charset="-122"/>
                <a:cs typeface="Verdana" pitchFamily="34" charset="0"/>
              </a:rPr>
              <a:t>深色节点</a:t>
            </a:r>
            <a:r>
              <a:rPr lang="zh-CN" altLang="en-US" sz="1800" kern="0" dirty="0" smtClean="0">
                <a:latin typeface="Verdana" pitchFamily="34" charset="0"/>
                <a:ea typeface="微软雅黑" pitchFamily="34" charset="-122"/>
                <a:cs typeface="Verdana" pitchFamily="34" charset="0"/>
              </a:rPr>
              <a:t>就是“中心”，只要将鼠标移动到节点位置，就会</a:t>
            </a:r>
            <a:r>
              <a:rPr lang="zh-CN" altLang="en-US" sz="1800" kern="0" dirty="0" smtClean="0">
                <a:solidFill>
                  <a:srgbClr val="0070C0"/>
                </a:solidFill>
                <a:latin typeface="Verdana" pitchFamily="34" charset="0"/>
                <a:ea typeface="微软雅黑" pitchFamily="34" charset="-122"/>
                <a:cs typeface="Verdana" pitchFamily="34" charset="0"/>
              </a:rPr>
              <a:t>自动颜色加深显示</a:t>
            </a:r>
            <a:r>
              <a:rPr lang="zh-CN" altLang="en-US" sz="1800" kern="0" dirty="0" smtClean="0">
                <a:latin typeface="Verdana" pitchFamily="34" charset="0"/>
                <a:ea typeface="微软雅黑" pitchFamily="34" charset="-122"/>
                <a:cs typeface="Verdana" pitchFamily="34" charset="0"/>
              </a:rPr>
              <a:t>该节点的</a:t>
            </a:r>
            <a:r>
              <a:rPr lang="zh-CN" altLang="en-US" sz="1800" kern="0" dirty="0" smtClean="0">
                <a:solidFill>
                  <a:srgbClr val="0070C0"/>
                </a:solidFill>
                <a:latin typeface="Verdana" pitchFamily="34" charset="0"/>
                <a:ea typeface="微软雅黑" pitchFamily="34" charset="-122"/>
                <a:cs typeface="Verdana" pitchFamily="34" charset="0"/>
              </a:rPr>
              <a:t>关系路径。</a:t>
            </a:r>
          </a:p>
        </p:txBody>
      </p:sp>
      <p:sp>
        <p:nvSpPr>
          <p:cNvPr id="7" name="矩形标注 6"/>
          <p:cNvSpPr/>
          <p:nvPr/>
        </p:nvSpPr>
        <p:spPr>
          <a:xfrm>
            <a:off x="6660232" y="4653136"/>
            <a:ext cx="1152128" cy="1152128"/>
          </a:xfrm>
          <a:prstGeom prst="wedgeRectCallout">
            <a:avLst>
              <a:gd name="adj1" fmla="val -138365"/>
              <a:gd name="adj2" fmla="val -39172"/>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rPr>
              <a:t>扩展词条</a:t>
            </a:r>
            <a:endParaRPr lang="en-US" altLang="zh-CN" sz="1600" dirty="0" smtClean="0">
              <a:solidFill>
                <a:schemeClr val="tx1"/>
              </a:solidFill>
            </a:endParaRPr>
          </a:p>
          <a:p>
            <a:r>
              <a:rPr lang="zh-CN" altLang="en-US" sz="1600" dirty="0" smtClean="0">
                <a:solidFill>
                  <a:schemeClr val="tx1"/>
                </a:solidFill>
              </a:rPr>
              <a:t>隐藏词条</a:t>
            </a:r>
            <a:endParaRPr lang="en-US" altLang="zh-CN" sz="1600" dirty="0" smtClean="0">
              <a:solidFill>
                <a:schemeClr val="tx1"/>
              </a:solidFill>
            </a:endParaRPr>
          </a:p>
          <a:p>
            <a:r>
              <a:rPr lang="zh-CN" altLang="en-US" sz="1600" dirty="0" smtClean="0">
                <a:solidFill>
                  <a:schemeClr val="tx1"/>
                </a:solidFill>
              </a:rPr>
              <a:t>选择词条</a:t>
            </a:r>
            <a:endParaRPr lang="en-US" altLang="zh-CN" sz="1600" dirty="0" smtClean="0">
              <a:solidFill>
                <a:schemeClr val="tx1"/>
              </a:solidFill>
            </a:endParaRPr>
          </a:p>
          <a:p>
            <a:r>
              <a:rPr lang="zh-CN" altLang="en-US" sz="1600" dirty="0" smtClean="0">
                <a:solidFill>
                  <a:schemeClr val="tx1"/>
                </a:solidFill>
              </a:rPr>
              <a:t>打开词条</a:t>
            </a:r>
            <a:endParaRPr lang="zh-CN" altLang="en-US" sz="1600" dirty="0">
              <a:solidFill>
                <a:schemeClr val="tx1"/>
              </a:solidFill>
            </a:endParaRPr>
          </a:p>
        </p:txBody>
      </p:sp>
      <p:sp>
        <p:nvSpPr>
          <p:cNvPr id="9" name="矩形标注 8"/>
          <p:cNvSpPr/>
          <p:nvPr/>
        </p:nvSpPr>
        <p:spPr>
          <a:xfrm>
            <a:off x="2555776" y="3356992"/>
            <a:ext cx="1008112" cy="360040"/>
          </a:xfrm>
          <a:prstGeom prst="wedgeRectCallout">
            <a:avLst>
              <a:gd name="adj1" fmla="val 108568"/>
              <a:gd name="adj2" fmla="val 192166"/>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rPr>
              <a:t>中心节点</a:t>
            </a:r>
            <a:endParaRPr lang="zh-CN" altLang="en-US" sz="1600" dirty="0">
              <a:solidFill>
                <a:schemeClr val="tx1"/>
              </a:solidFill>
            </a:endParaRPr>
          </a:p>
        </p:txBody>
      </p:sp>
      <p:sp>
        <p:nvSpPr>
          <p:cNvPr id="11" name="矩形标注 10"/>
          <p:cNvSpPr/>
          <p:nvPr/>
        </p:nvSpPr>
        <p:spPr>
          <a:xfrm>
            <a:off x="1115616" y="4437112"/>
            <a:ext cx="1008112" cy="360040"/>
          </a:xfrm>
          <a:prstGeom prst="wedgeRectCallout">
            <a:avLst>
              <a:gd name="adj1" fmla="val 141281"/>
              <a:gd name="adj2" fmla="val -150626"/>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rPr>
              <a:t>关系路径</a:t>
            </a:r>
            <a:endParaRPr lang="zh-CN" altLang="en-US" sz="1600" dirty="0">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4.6   </a:t>
            </a:r>
            <a:r>
              <a:rPr lang="zh-CN" altLang="en-US" dirty="0" smtClean="0"/>
              <a:t>概念图</a:t>
            </a:r>
            <a:endParaRPr lang="zh-CN" altLang="en-US" dirty="0"/>
          </a:p>
        </p:txBody>
      </p:sp>
      <p:sp>
        <p:nvSpPr>
          <p:cNvPr id="3" name="灯片编号占位符 2"/>
          <p:cNvSpPr>
            <a:spLocks noGrp="1"/>
          </p:cNvSpPr>
          <p:nvPr>
            <p:ph type="sldNum" sz="quarter" idx="11"/>
          </p:nvPr>
        </p:nvSpPr>
        <p:spPr/>
        <p:txBody>
          <a:bodyPr/>
          <a:lstStyle/>
          <a:p>
            <a:pPr>
              <a:defRPr/>
            </a:pPr>
            <a:r>
              <a:rPr lang="en-GB" altLang="zh-CN" smtClean="0"/>
              <a:t>www.</a:t>
            </a:r>
            <a:r>
              <a:rPr lang="en-US" altLang="zh-CN" smtClean="0"/>
              <a:t>credoreference.con</a:t>
            </a:r>
            <a:endParaRPr lang="en-GB" altLang="zh-CN" dirty="0"/>
          </a:p>
        </p:txBody>
      </p:sp>
      <p:pic>
        <p:nvPicPr>
          <p:cNvPr id="4" name="Picture 3"/>
          <p:cNvPicPr>
            <a:picLocks noChangeAspect="1" noChangeArrowheads="1"/>
          </p:cNvPicPr>
          <p:nvPr/>
        </p:nvPicPr>
        <p:blipFill>
          <a:blip r:embed="rId2" cstate="print"/>
          <a:srcRect/>
          <a:stretch>
            <a:fillRect/>
          </a:stretch>
        </p:blipFill>
        <p:spPr bwMode="auto">
          <a:xfrm>
            <a:off x="323528" y="1484784"/>
            <a:ext cx="2209800" cy="3171825"/>
          </a:xfrm>
          <a:prstGeom prst="rect">
            <a:avLst/>
          </a:prstGeom>
          <a:noFill/>
          <a:ln w="9525">
            <a:noFill/>
            <a:miter lim="800000"/>
            <a:headEnd/>
            <a:tailEnd/>
          </a:ln>
        </p:spPr>
      </p:pic>
      <p:sp>
        <p:nvSpPr>
          <p:cNvPr id="5" name="矩形 4"/>
          <p:cNvSpPr/>
          <p:nvPr/>
        </p:nvSpPr>
        <p:spPr>
          <a:xfrm>
            <a:off x="2555776" y="1273515"/>
            <a:ext cx="6480720" cy="4819781"/>
          </a:xfrm>
          <a:prstGeom prst="rect">
            <a:avLst/>
          </a:prstGeom>
        </p:spPr>
        <p:txBody>
          <a:bodyPr wrap="square">
            <a:spAutoFit/>
          </a:bodyPr>
          <a:lstStyle/>
          <a:p>
            <a:pPr>
              <a:lnSpc>
                <a:spcPct val="150000"/>
              </a:lnSpc>
            </a:pPr>
            <a:r>
              <a:rPr lang="en-US" altLang="zh-CN" sz="1600" kern="0" dirty="0" smtClean="0">
                <a:solidFill>
                  <a:srgbClr val="0000FF"/>
                </a:solidFill>
                <a:latin typeface="Verdana" pitchFamily="34" charset="0"/>
                <a:ea typeface="微软雅黑" pitchFamily="34" charset="-122"/>
                <a:cs typeface="Verdana" pitchFamily="34" charset="0"/>
              </a:rPr>
              <a:t>Zoom</a:t>
            </a:r>
            <a:r>
              <a:rPr lang="zh-CN" altLang="en-US" sz="1600" kern="0" dirty="0" smtClean="0">
                <a:solidFill>
                  <a:srgbClr val="0000FF"/>
                </a:solidFill>
                <a:latin typeface="Verdana" pitchFamily="34" charset="0"/>
                <a:ea typeface="微软雅黑" pitchFamily="34" charset="-122"/>
                <a:cs typeface="Verdana" pitchFamily="34" charset="0"/>
              </a:rPr>
              <a:t>（缩放</a:t>
            </a:r>
            <a:r>
              <a:rPr lang="en-US" altLang="zh-CN" sz="1600" kern="0" dirty="0" smtClean="0">
                <a:solidFill>
                  <a:srgbClr val="0000FF"/>
                </a:solidFill>
                <a:latin typeface="Verdana" pitchFamily="34" charset="0"/>
                <a:ea typeface="微软雅黑" pitchFamily="34" charset="-122"/>
                <a:cs typeface="Verdana" pitchFamily="34" charset="0"/>
              </a:rPr>
              <a:t>)</a:t>
            </a:r>
            <a:r>
              <a:rPr lang="zh-CN" altLang="en-US" sz="1600" b="1" kern="0" dirty="0" smtClean="0">
                <a:solidFill>
                  <a:srgbClr val="0070C0"/>
                </a:solidFill>
                <a:latin typeface="Verdana" pitchFamily="34" charset="0"/>
                <a:ea typeface="微软雅黑" pitchFamily="34" charset="-122"/>
                <a:cs typeface="Verdana" pitchFamily="34" charset="0"/>
              </a:rPr>
              <a:t>：</a:t>
            </a:r>
            <a:r>
              <a:rPr lang="zh-CN" altLang="en-US" sz="1600" kern="0" dirty="0" smtClean="0">
                <a:latin typeface="Verdana" pitchFamily="34" charset="0"/>
                <a:ea typeface="微软雅黑" pitchFamily="34" charset="-122"/>
                <a:cs typeface="Verdana" pitchFamily="34" charset="0"/>
              </a:rPr>
              <a:t>可以对节点间的连线长度进行缩小放大；节点大小由系统固定设置，但是缩小到一定程度，方框节点就会拥挤到一起。</a:t>
            </a:r>
            <a:endParaRPr lang="en-US" altLang="zh-CN" sz="1600" kern="0" dirty="0" smtClean="0">
              <a:latin typeface="Verdana" pitchFamily="34" charset="0"/>
              <a:ea typeface="微软雅黑" pitchFamily="34" charset="-122"/>
              <a:cs typeface="Verdana" pitchFamily="34" charset="0"/>
            </a:endParaRPr>
          </a:p>
          <a:p>
            <a:pPr>
              <a:lnSpc>
                <a:spcPct val="150000"/>
              </a:lnSpc>
            </a:pPr>
            <a:endParaRPr lang="en-US" altLang="zh-CN" sz="1600" kern="0" dirty="0" smtClean="0">
              <a:latin typeface="Verdana" pitchFamily="34" charset="0"/>
              <a:ea typeface="微软雅黑" pitchFamily="34" charset="-122"/>
              <a:cs typeface="Verdana" pitchFamily="34" charset="0"/>
            </a:endParaRPr>
          </a:p>
          <a:p>
            <a:pPr>
              <a:lnSpc>
                <a:spcPct val="150000"/>
              </a:lnSpc>
            </a:pPr>
            <a:r>
              <a:rPr lang="en-US" altLang="zh-CN" sz="1600" kern="0" dirty="0" smtClean="0">
                <a:solidFill>
                  <a:srgbClr val="0000FF"/>
                </a:solidFill>
                <a:latin typeface="Verdana" pitchFamily="34" charset="0"/>
                <a:ea typeface="微软雅黑" pitchFamily="34" charset="-122"/>
                <a:cs typeface="Verdana" pitchFamily="34" charset="0"/>
              </a:rPr>
              <a:t>Rotate(</a:t>
            </a:r>
            <a:r>
              <a:rPr lang="zh-CN" altLang="en-US" sz="1600" kern="0" dirty="0" smtClean="0">
                <a:solidFill>
                  <a:srgbClr val="0000FF"/>
                </a:solidFill>
                <a:latin typeface="Verdana" pitchFamily="34" charset="0"/>
                <a:ea typeface="微软雅黑" pitchFamily="34" charset="-122"/>
                <a:cs typeface="Verdana" pitchFamily="34" charset="0"/>
              </a:rPr>
              <a:t>旋转</a:t>
            </a:r>
            <a:r>
              <a:rPr lang="en-US" altLang="zh-CN" sz="1600" kern="0" dirty="0" smtClean="0">
                <a:solidFill>
                  <a:srgbClr val="0000FF"/>
                </a:solidFill>
                <a:latin typeface="Verdana" pitchFamily="34" charset="0"/>
                <a:ea typeface="微软雅黑" pitchFamily="34" charset="-122"/>
                <a:cs typeface="Verdana" pitchFamily="34" charset="0"/>
              </a:rPr>
              <a:t>)</a:t>
            </a:r>
            <a:r>
              <a:rPr lang="zh-CN" altLang="en-US" sz="1600" kern="0" dirty="0" smtClean="0">
                <a:latin typeface="Verdana" pitchFamily="34" charset="0"/>
                <a:ea typeface="微软雅黑" pitchFamily="34" charset="-122"/>
                <a:cs typeface="Verdana" pitchFamily="34" charset="0"/>
              </a:rPr>
              <a:t>：移动旋转滑块，就可以将网状图</a:t>
            </a:r>
            <a:r>
              <a:rPr lang="en-US" altLang="zh-CN" sz="1600" kern="0" dirty="0" smtClean="0">
                <a:latin typeface="Verdana" pitchFamily="34" charset="0"/>
                <a:ea typeface="微软雅黑" pitchFamily="34" charset="-122"/>
                <a:cs typeface="Verdana" pitchFamily="34" charset="0"/>
              </a:rPr>
              <a:t>360°</a:t>
            </a:r>
            <a:r>
              <a:rPr lang="zh-CN" altLang="en-US" sz="1600" kern="0" dirty="0" smtClean="0">
                <a:latin typeface="Verdana" pitchFamily="34" charset="0"/>
                <a:ea typeface="微软雅黑" pitchFamily="34" charset="-122"/>
                <a:cs typeface="Verdana" pitchFamily="34" charset="0"/>
              </a:rPr>
              <a:t>旋转到满意角度。</a:t>
            </a:r>
            <a:endParaRPr lang="en-US" altLang="zh-CN" sz="1600" kern="0" dirty="0" smtClean="0">
              <a:latin typeface="Verdana" pitchFamily="34" charset="0"/>
              <a:ea typeface="微软雅黑" pitchFamily="34" charset="-122"/>
              <a:cs typeface="Verdana" pitchFamily="34" charset="0"/>
            </a:endParaRPr>
          </a:p>
          <a:p>
            <a:pPr>
              <a:lnSpc>
                <a:spcPct val="150000"/>
              </a:lnSpc>
            </a:pPr>
            <a:endParaRPr lang="zh-CN" altLang="en-US" sz="1600" kern="0" dirty="0" smtClean="0">
              <a:latin typeface="Verdana" pitchFamily="34" charset="0"/>
              <a:ea typeface="微软雅黑" pitchFamily="34" charset="-122"/>
              <a:cs typeface="Verdana" pitchFamily="34" charset="0"/>
            </a:endParaRPr>
          </a:p>
          <a:p>
            <a:pPr>
              <a:lnSpc>
                <a:spcPct val="150000"/>
              </a:lnSpc>
            </a:pPr>
            <a:r>
              <a:rPr lang="en-US" altLang="zh-CN" sz="1600" kern="0" dirty="0" smtClean="0">
                <a:solidFill>
                  <a:srgbClr val="0000FF"/>
                </a:solidFill>
                <a:latin typeface="Verdana" pitchFamily="34" charset="0"/>
                <a:ea typeface="微软雅黑" pitchFamily="34" charset="-122"/>
                <a:cs typeface="Verdana" pitchFamily="34" charset="0"/>
              </a:rPr>
              <a:t>Link Levels(</a:t>
            </a:r>
            <a:r>
              <a:rPr lang="zh-CN" altLang="en-US" sz="1600" kern="0" dirty="0" smtClean="0">
                <a:solidFill>
                  <a:srgbClr val="0000FF"/>
                </a:solidFill>
                <a:latin typeface="Verdana" pitchFamily="34" charset="0"/>
                <a:ea typeface="微软雅黑" pitchFamily="34" charset="-122"/>
                <a:cs typeface="Verdana" pitchFamily="34" charset="0"/>
              </a:rPr>
              <a:t>网状图关系层次</a:t>
            </a:r>
            <a:r>
              <a:rPr lang="en-US" altLang="zh-CN" sz="1600" kern="0" dirty="0" smtClean="0">
                <a:solidFill>
                  <a:srgbClr val="0000FF"/>
                </a:solidFill>
                <a:latin typeface="Verdana" pitchFamily="34" charset="0"/>
                <a:ea typeface="微软雅黑" pitchFamily="34" charset="-122"/>
                <a:cs typeface="Verdana" pitchFamily="34" charset="0"/>
              </a:rPr>
              <a:t>)</a:t>
            </a:r>
            <a:r>
              <a:rPr lang="zh-CN" altLang="en-US" sz="1600" kern="0" dirty="0" smtClean="0">
                <a:latin typeface="Verdana" pitchFamily="34" charset="0"/>
                <a:ea typeface="微软雅黑" pitchFamily="34" charset="-122"/>
                <a:cs typeface="Verdana" pitchFamily="34" charset="0"/>
              </a:rPr>
              <a:t>：对网状图可显示的关系层数，系统设定为三级，也就是说，</a:t>
            </a:r>
            <a:r>
              <a:rPr lang="en-US" altLang="zh-CN" sz="1600" kern="0" dirty="0" smtClean="0">
                <a:latin typeface="Verdana" pitchFamily="34" charset="0"/>
                <a:ea typeface="微软雅黑" pitchFamily="34" charset="-122"/>
                <a:cs typeface="Verdana" pitchFamily="34" charset="0"/>
              </a:rPr>
              <a:t>Credo Reference</a:t>
            </a:r>
            <a:r>
              <a:rPr lang="zh-CN" altLang="en-US" sz="1600" kern="0" dirty="0" smtClean="0">
                <a:latin typeface="Verdana" pitchFamily="34" charset="0"/>
                <a:ea typeface="微软雅黑" pitchFamily="34" charset="-122"/>
                <a:cs typeface="Verdana" pitchFamily="34" charset="0"/>
              </a:rPr>
              <a:t>的概念图最多能够显示一个词条的三级链接关系，从而限制了图形节点数。</a:t>
            </a:r>
            <a:endParaRPr lang="en-US" altLang="zh-CN" sz="1600" kern="0" dirty="0" smtClean="0">
              <a:latin typeface="Verdana" pitchFamily="34" charset="0"/>
              <a:ea typeface="微软雅黑" pitchFamily="34" charset="-122"/>
              <a:cs typeface="Verdana" pitchFamily="34" charset="0"/>
            </a:endParaRPr>
          </a:p>
          <a:p>
            <a:pPr>
              <a:lnSpc>
                <a:spcPct val="150000"/>
              </a:lnSpc>
            </a:pPr>
            <a:endParaRPr lang="zh-CN" altLang="en-US" sz="1600" kern="0" dirty="0" smtClean="0">
              <a:latin typeface="Verdana" pitchFamily="34" charset="0"/>
              <a:ea typeface="微软雅黑" pitchFamily="34" charset="-122"/>
              <a:cs typeface="Verdana" pitchFamily="34" charset="0"/>
            </a:endParaRPr>
          </a:p>
          <a:p>
            <a:pPr>
              <a:lnSpc>
                <a:spcPct val="150000"/>
              </a:lnSpc>
            </a:pPr>
            <a:r>
              <a:rPr lang="en-US" altLang="zh-CN" sz="1600" kern="0" dirty="0" smtClean="0">
                <a:solidFill>
                  <a:srgbClr val="0000FF"/>
                </a:solidFill>
                <a:latin typeface="Verdana" pitchFamily="34" charset="0"/>
                <a:ea typeface="微软雅黑" pitchFamily="34" charset="-122"/>
                <a:cs typeface="Verdana" pitchFamily="34" charset="0"/>
              </a:rPr>
              <a:t>Nodes Visited(</a:t>
            </a:r>
            <a:r>
              <a:rPr lang="zh-CN" altLang="en-US" sz="1600" kern="0" dirty="0" smtClean="0">
                <a:solidFill>
                  <a:srgbClr val="0000FF"/>
                </a:solidFill>
                <a:latin typeface="Verdana" pitchFamily="34" charset="0"/>
                <a:ea typeface="微软雅黑" pitchFamily="34" charset="-122"/>
                <a:cs typeface="Verdana" pitchFamily="34" charset="0"/>
              </a:rPr>
              <a:t>浏览过的节点列表</a:t>
            </a:r>
            <a:r>
              <a:rPr lang="en-US" altLang="zh-CN" sz="1600" kern="0" dirty="0" smtClean="0">
                <a:solidFill>
                  <a:srgbClr val="0000FF"/>
                </a:solidFill>
                <a:latin typeface="Verdana" pitchFamily="34" charset="0"/>
                <a:ea typeface="微软雅黑" pitchFamily="34" charset="-122"/>
                <a:cs typeface="Verdana" pitchFamily="34" charset="0"/>
              </a:rPr>
              <a:t>)</a:t>
            </a:r>
            <a:r>
              <a:rPr lang="zh-CN" altLang="en-US" sz="1600" kern="0" dirty="0" smtClean="0">
                <a:latin typeface="Verdana" pitchFamily="34" charset="0"/>
                <a:ea typeface="微软雅黑" pitchFamily="34" charset="-122"/>
                <a:cs typeface="Verdana" pitchFamily="34" charset="0"/>
              </a:rPr>
              <a:t>：通过浏览过的节点列表，系统将已经点击浏览过的词条名称列在列表中，并且在列表和网状图之间建立链接，方便用户通过列表回顾浏览网状图，从而避免“迷路”现象。</a:t>
            </a:r>
          </a:p>
        </p:txBody>
      </p:sp>
    </p:spTree>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4.7  </a:t>
            </a:r>
            <a:r>
              <a:rPr lang="zh-CN" altLang="en-US" dirty="0" smtClean="0"/>
              <a:t>保存结果</a:t>
            </a:r>
            <a:endParaRPr lang="zh-CN" altLang="en-US" dirty="0"/>
          </a:p>
        </p:txBody>
      </p:sp>
      <p:sp>
        <p:nvSpPr>
          <p:cNvPr id="3" name="灯片编号占位符 2"/>
          <p:cNvSpPr>
            <a:spLocks noGrp="1"/>
          </p:cNvSpPr>
          <p:nvPr>
            <p:ph type="sldNum" sz="quarter" idx="11"/>
          </p:nvPr>
        </p:nvSpPr>
        <p:spPr/>
        <p:txBody>
          <a:bodyPr/>
          <a:lstStyle/>
          <a:p>
            <a:pPr>
              <a:defRPr/>
            </a:pPr>
            <a:r>
              <a:rPr lang="en-GB" altLang="zh-CN" smtClean="0"/>
              <a:t>www.</a:t>
            </a:r>
            <a:r>
              <a:rPr lang="en-US" altLang="zh-CN" smtClean="0"/>
              <a:t>credoreference.con</a:t>
            </a:r>
            <a:endParaRPr lang="en-GB" altLang="zh-CN" dirty="0"/>
          </a:p>
        </p:txBody>
      </p:sp>
      <p:pic>
        <p:nvPicPr>
          <p:cNvPr id="4" name="Picture 3"/>
          <p:cNvPicPr>
            <a:picLocks noChangeAspect="1" noChangeArrowheads="1"/>
          </p:cNvPicPr>
          <p:nvPr/>
        </p:nvPicPr>
        <p:blipFill>
          <a:blip r:embed="rId2" cstate="print"/>
          <a:srcRect/>
          <a:stretch>
            <a:fillRect/>
          </a:stretch>
        </p:blipFill>
        <p:spPr bwMode="auto">
          <a:xfrm>
            <a:off x="467544" y="980728"/>
            <a:ext cx="5905500" cy="352425"/>
          </a:xfrm>
          <a:prstGeom prst="rect">
            <a:avLst/>
          </a:prstGeom>
          <a:noFill/>
          <a:ln w="9525">
            <a:noFill/>
            <a:miter lim="800000"/>
            <a:headEnd/>
            <a:tailEnd/>
          </a:ln>
        </p:spPr>
      </p:pic>
      <p:sp>
        <p:nvSpPr>
          <p:cNvPr id="5" name="等腰三角形 4"/>
          <p:cNvSpPr/>
          <p:nvPr/>
        </p:nvSpPr>
        <p:spPr>
          <a:xfrm>
            <a:off x="4427984" y="1340768"/>
            <a:ext cx="288032" cy="216024"/>
          </a:xfrm>
          <a:prstGeom prst="triangl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67544" y="1635296"/>
            <a:ext cx="8280920" cy="4302716"/>
          </a:xfrm>
          <a:prstGeom prst="rect">
            <a:avLst/>
          </a:prstGeom>
        </p:spPr>
        <p:txBody>
          <a:bodyPr wrap="square">
            <a:spAutoFit/>
          </a:bodyPr>
          <a:lstStyle/>
          <a:p>
            <a:pPr marL="342900" indent="-342900" eaLnBrk="0" hangingPunct="0">
              <a:lnSpc>
                <a:spcPct val="150000"/>
              </a:lnSpc>
              <a:buFont typeface="Wingdings" pitchFamily="2" charset="2"/>
              <a:buChar char="l"/>
            </a:pPr>
            <a:r>
              <a:rPr lang="zh-CN" altLang="en-US" sz="1800" dirty="0" smtClean="0">
                <a:latin typeface="Verdana" pitchFamily="34" charset="0"/>
                <a:ea typeface="微软雅黑" pitchFamily="34" charset="-122"/>
                <a:cs typeface="Verdana" pitchFamily="34" charset="0"/>
              </a:rPr>
              <a:t>本页面用于打印或导出您在 </a:t>
            </a:r>
            <a:r>
              <a:rPr lang="en-US" altLang="zh-CN" sz="1800" dirty="0" smtClean="0">
                <a:latin typeface="Verdana" pitchFamily="34" charset="0"/>
                <a:ea typeface="微软雅黑" pitchFamily="34" charset="-122"/>
                <a:cs typeface="Verdana" pitchFamily="34" charset="0"/>
              </a:rPr>
              <a:t>Credo Reference </a:t>
            </a:r>
            <a:r>
              <a:rPr lang="zh-CN" altLang="en-US" sz="1800" dirty="0" smtClean="0">
                <a:latin typeface="Verdana" pitchFamily="34" charset="0"/>
                <a:ea typeface="微软雅黑" pitchFamily="34" charset="-122"/>
                <a:cs typeface="Verdana" pitchFamily="34" charset="0"/>
              </a:rPr>
              <a:t>会话期间收集的词条，或者通过电子邮件发送这些词条。</a:t>
            </a:r>
            <a:endParaRPr lang="en-US" altLang="zh-CN" sz="1800" dirty="0" smtClean="0">
              <a:latin typeface="Verdana" pitchFamily="34" charset="0"/>
              <a:ea typeface="微软雅黑" pitchFamily="34" charset="-122"/>
              <a:cs typeface="Verdana" pitchFamily="34" charset="0"/>
            </a:endParaRPr>
          </a:p>
          <a:p>
            <a:pPr marL="342900" indent="-342900" eaLnBrk="0" hangingPunct="0">
              <a:lnSpc>
                <a:spcPct val="150000"/>
              </a:lnSpc>
              <a:buFont typeface="Wingdings" pitchFamily="2" charset="2"/>
              <a:buChar char="l"/>
            </a:pPr>
            <a:r>
              <a:rPr lang="zh-CN" altLang="en-US" sz="1800" kern="0" dirty="0" smtClean="0">
                <a:latin typeface="Verdana" pitchFamily="34" charset="0"/>
                <a:ea typeface="微软雅黑" pitchFamily="34" charset="-122"/>
                <a:cs typeface="Verdana" pitchFamily="34" charset="0"/>
              </a:rPr>
              <a:t>要创建保存词条的集合，请执行以下任一操作：</a:t>
            </a:r>
            <a:endParaRPr lang="en-US" altLang="zh-CN" sz="1800" kern="0" dirty="0" smtClean="0">
              <a:latin typeface="Verdana" pitchFamily="34" charset="0"/>
              <a:ea typeface="微软雅黑" pitchFamily="34" charset="-122"/>
              <a:cs typeface="Verdana" pitchFamily="34" charset="0"/>
            </a:endParaRPr>
          </a:p>
          <a:p>
            <a:pPr marL="742950" lvl="1" indent="-285750" eaLnBrk="0" hangingPunct="0">
              <a:lnSpc>
                <a:spcPct val="150000"/>
              </a:lnSpc>
              <a:buFont typeface="Arial" pitchFamily="34" charset="0"/>
              <a:buChar char="–"/>
            </a:pPr>
            <a:r>
              <a:rPr lang="zh-CN" altLang="en-US" sz="1800" dirty="0" smtClean="0">
                <a:latin typeface="Verdana" pitchFamily="34" charset="0"/>
                <a:ea typeface="微软雅黑" pitchFamily="34" charset="-122"/>
                <a:cs typeface="Verdana" pitchFamily="34" charset="0"/>
              </a:rPr>
              <a:t>在检索结果显示页上单击任何结果旁边的复选框。</a:t>
            </a:r>
          </a:p>
          <a:p>
            <a:pPr marL="742950" lvl="1" indent="-285750" eaLnBrk="0" hangingPunct="0">
              <a:lnSpc>
                <a:spcPct val="150000"/>
              </a:lnSpc>
              <a:buChar char="–"/>
            </a:pPr>
            <a:r>
              <a:rPr lang="zh-CN" altLang="en-US" sz="1800" dirty="0" smtClean="0">
                <a:latin typeface="Verdana" pitchFamily="34" charset="0"/>
                <a:ea typeface="微软雅黑" pitchFamily="34" charset="-122"/>
                <a:cs typeface="Verdana" pitchFamily="34" charset="0"/>
              </a:rPr>
              <a:t>在任何词条显示页中单击词条标题旁边的复选框。</a:t>
            </a:r>
          </a:p>
          <a:p>
            <a:pPr marL="742950" lvl="1" indent="-285750" eaLnBrk="0" hangingPunct="0">
              <a:lnSpc>
                <a:spcPct val="150000"/>
              </a:lnSpc>
              <a:buChar char="–"/>
            </a:pPr>
            <a:r>
              <a:rPr lang="zh-CN" altLang="en-US" sz="1800" dirty="0" smtClean="0">
                <a:latin typeface="Verdana" pitchFamily="34" charset="0"/>
                <a:ea typeface="微软雅黑" pitchFamily="34" charset="-122"/>
                <a:cs typeface="Verdana" pitchFamily="34" charset="0"/>
              </a:rPr>
              <a:t>使用位于每个词条显示页底部的“将引文保存到</a:t>
            </a:r>
            <a:r>
              <a:rPr lang="en-US" altLang="zh-CN" sz="1800" dirty="0" smtClean="0">
                <a:latin typeface="Verdana" pitchFamily="34" charset="0"/>
                <a:ea typeface="微软雅黑" pitchFamily="34" charset="-122"/>
                <a:cs typeface="Verdana" pitchFamily="34" charset="0"/>
              </a:rPr>
              <a:t>‘</a:t>
            </a:r>
            <a:r>
              <a:rPr lang="zh-CN" altLang="en-US" sz="1800" dirty="0" smtClean="0">
                <a:latin typeface="Verdana" pitchFamily="34" charset="0"/>
                <a:ea typeface="微软雅黑" pitchFamily="34" charset="-122"/>
                <a:cs typeface="Verdana" pitchFamily="34" charset="0"/>
              </a:rPr>
              <a:t>我的保存结果</a:t>
            </a:r>
            <a:r>
              <a:rPr lang="en-US" altLang="zh-CN" sz="1800" dirty="0" smtClean="0">
                <a:latin typeface="Verdana" pitchFamily="34" charset="0"/>
                <a:ea typeface="微软雅黑" pitchFamily="34" charset="-122"/>
                <a:cs typeface="Verdana" pitchFamily="34" charset="0"/>
              </a:rPr>
              <a:t>’”</a:t>
            </a:r>
            <a:r>
              <a:rPr lang="zh-CN" altLang="en-US" sz="1800" dirty="0" smtClean="0">
                <a:latin typeface="Verdana" pitchFamily="34" charset="0"/>
                <a:ea typeface="微软雅黑" pitchFamily="34" charset="-122"/>
                <a:cs typeface="Verdana" pitchFamily="34" charset="0"/>
              </a:rPr>
              <a:t>选项。</a:t>
            </a:r>
          </a:p>
          <a:p>
            <a:r>
              <a:rPr lang="en-US" altLang="zh-CN" sz="1800" kern="0" dirty="0" smtClean="0">
                <a:latin typeface="楷体" pitchFamily="49" charset="-122"/>
                <a:ea typeface="楷体" pitchFamily="49" charset="-122"/>
                <a:cs typeface="Verdana" pitchFamily="34" charset="0"/>
              </a:rPr>
              <a:t>    </a:t>
            </a:r>
            <a:r>
              <a:rPr lang="zh-CN" altLang="en-US" sz="1800" kern="0" dirty="0" smtClean="0">
                <a:latin typeface="楷体" pitchFamily="49" charset="-122"/>
                <a:ea typeface="楷体" pitchFamily="49" charset="-122"/>
                <a:cs typeface="Verdana" pitchFamily="34" charset="0"/>
              </a:rPr>
              <a:t>执行相应操作后请返回“保存结果”页面，即可以轻松地打印或保存所有收集的词条，或者通过电子邮件发送词条。</a:t>
            </a:r>
          </a:p>
          <a:p>
            <a:r>
              <a:rPr lang="zh-CN" altLang="en-US" sz="1800" kern="0" dirty="0" smtClean="0">
                <a:latin typeface="楷体" pitchFamily="49" charset="-122"/>
                <a:ea typeface="楷体" pitchFamily="49" charset="-122"/>
                <a:cs typeface="Verdana" pitchFamily="34" charset="0"/>
              </a:rPr>
              <a:t>    系统仅在会话期间才会记住所选词条。如果您关闭了浏览器或退出，则会清除选中的词条列表。还可以使用位于词条显示页中每个词条上方的图标来打印和保存各个词条，或通过电子邮件发送。</a:t>
            </a: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	 Credo </a:t>
            </a:r>
            <a:r>
              <a:rPr lang="zh-CN" altLang="en-US" dirty="0" smtClean="0"/>
              <a:t>全球工具书大全简介</a:t>
            </a:r>
            <a:endParaRPr lang="zh-CN" altLang="en-US" dirty="0"/>
          </a:p>
        </p:txBody>
      </p:sp>
      <p:sp>
        <p:nvSpPr>
          <p:cNvPr id="3" name="内容占位符 2"/>
          <p:cNvSpPr>
            <a:spLocks noGrp="1"/>
          </p:cNvSpPr>
          <p:nvPr>
            <p:ph idx="1"/>
          </p:nvPr>
        </p:nvSpPr>
        <p:spPr>
          <a:xfrm>
            <a:off x="755576" y="908720"/>
            <a:ext cx="7632848" cy="4785395"/>
          </a:xfrm>
        </p:spPr>
        <p:txBody>
          <a:bodyPr/>
          <a:lstStyle/>
          <a:p>
            <a:r>
              <a:rPr lang="en-US" altLang="zh-CN" dirty="0" smtClean="0"/>
              <a:t>2	</a:t>
            </a:r>
            <a:r>
              <a:rPr lang="zh-CN" altLang="en-US" dirty="0" smtClean="0"/>
              <a:t>关于</a:t>
            </a:r>
            <a:r>
              <a:rPr lang="en-US" altLang="zh-CN" dirty="0" smtClean="0"/>
              <a:t>Credo reference</a:t>
            </a:r>
          </a:p>
          <a:p>
            <a:pPr lvl="1"/>
            <a:r>
              <a:rPr lang="zh-CN" altLang="en-US" dirty="0" smtClean="0"/>
              <a:t>是一个庞大的在线英文参考资料数据库</a:t>
            </a:r>
            <a:endParaRPr lang="en-US" altLang="zh-CN" dirty="0" smtClean="0"/>
          </a:p>
          <a:p>
            <a:pPr lvl="1"/>
            <a:r>
              <a:rPr lang="zh-CN" altLang="en-US" dirty="0" smtClean="0"/>
              <a:t>将世界著名工具书收录在内，在词条内外建立多参照，并产生该年度可视化显示所有有关联的词条，提供高品质的资源内容与高质量的用户服务。</a:t>
            </a:r>
            <a:endParaRPr lang="en-US" altLang="zh-CN" dirty="0" smtClean="0"/>
          </a:p>
          <a:p>
            <a:pPr lvl="1"/>
            <a:r>
              <a:rPr lang="zh-CN" altLang="en-US" dirty="0" smtClean="0"/>
              <a:t>目前收录了</a:t>
            </a:r>
            <a:r>
              <a:rPr lang="en-US" altLang="zh-CN" dirty="0" smtClean="0"/>
              <a:t>596+</a:t>
            </a:r>
            <a:r>
              <a:rPr lang="zh-CN" altLang="en-US" dirty="0" smtClean="0"/>
              <a:t>多种实用工具书，共计</a:t>
            </a:r>
            <a:r>
              <a:rPr lang="en-US" altLang="zh-CN" dirty="0" smtClean="0"/>
              <a:t>338</a:t>
            </a:r>
            <a:r>
              <a:rPr lang="zh-CN" altLang="en-US" dirty="0" smtClean="0"/>
              <a:t>多万个词条，</a:t>
            </a:r>
            <a:r>
              <a:rPr lang="en-US" altLang="zh-CN" dirty="0" smtClean="0"/>
              <a:t>1</a:t>
            </a:r>
            <a:r>
              <a:rPr lang="zh-CN" altLang="en-US" dirty="0" smtClean="0"/>
              <a:t>亿个链接，</a:t>
            </a:r>
            <a:r>
              <a:rPr lang="en-US" altLang="zh-CN" dirty="0" smtClean="0"/>
              <a:t>20</a:t>
            </a:r>
            <a:r>
              <a:rPr lang="zh-CN" altLang="en-US" dirty="0" smtClean="0"/>
              <a:t>万个有声文件和</a:t>
            </a:r>
            <a:r>
              <a:rPr lang="en-US" altLang="zh-CN" dirty="0" smtClean="0"/>
              <a:t>6</a:t>
            </a:r>
            <a:r>
              <a:rPr lang="zh-CN" altLang="en-US" dirty="0" smtClean="0"/>
              <a:t>万个图像，</a:t>
            </a:r>
            <a:r>
              <a:rPr lang="en-US" altLang="zh-CN" dirty="0" smtClean="0"/>
              <a:t>100%</a:t>
            </a:r>
            <a:r>
              <a:rPr lang="zh-CN" altLang="en-US" dirty="0" smtClean="0"/>
              <a:t>全文提供。</a:t>
            </a:r>
            <a:endParaRPr lang="en-US" altLang="zh-CN" dirty="0" smtClean="0"/>
          </a:p>
          <a:p>
            <a:pPr lvl="1"/>
            <a:r>
              <a:rPr lang="zh-CN" altLang="en-US" dirty="0" smtClean="0"/>
              <a:t>每月更新，只要收录书目有新版本，内容均得到相应的更新</a:t>
            </a:r>
            <a:endParaRPr lang="en-US" altLang="zh-CN" dirty="0" smtClean="0"/>
          </a:p>
          <a:p>
            <a:pPr lvl="1"/>
            <a:r>
              <a:rPr lang="zh-CN" altLang="en-US" dirty="0" smtClean="0"/>
              <a:t>每年新增工具书数十种。</a:t>
            </a:r>
            <a:r>
              <a:rPr lang="en-US" altLang="zh-CN" dirty="0" smtClean="0"/>
              <a:t> </a:t>
            </a:r>
          </a:p>
          <a:p>
            <a:pPr lvl="1"/>
            <a:r>
              <a:rPr lang="zh-CN" altLang="en-US" dirty="0" smtClean="0"/>
              <a:t>工具书来自全球</a:t>
            </a:r>
            <a:r>
              <a:rPr lang="en-US" altLang="zh-CN" dirty="0" smtClean="0"/>
              <a:t>80+</a:t>
            </a:r>
            <a:r>
              <a:rPr lang="zh-CN" altLang="en-US" dirty="0" smtClean="0"/>
              <a:t>知名的出版社，如</a:t>
            </a:r>
            <a:r>
              <a:rPr lang="en-US" altLang="zh-CN" dirty="0" smtClean="0"/>
              <a:t>:Blackwell </a:t>
            </a:r>
            <a:r>
              <a:rPr lang="zh-CN" altLang="en-US" dirty="0" smtClean="0"/>
              <a:t>出版社，剑桥大学出版社，</a:t>
            </a:r>
            <a:r>
              <a:rPr lang="en-US" altLang="zh-CN" dirty="0" smtClean="0"/>
              <a:t>Collins</a:t>
            </a:r>
            <a:r>
              <a:rPr lang="zh-CN" altLang="en-US" dirty="0" smtClean="0"/>
              <a:t>出版社，哥伦比亚大学出版社，哈佛大学出版社</a:t>
            </a:r>
            <a:r>
              <a:rPr lang="en-US" altLang="zh-CN" dirty="0" smtClean="0"/>
              <a:t>……</a:t>
            </a:r>
          </a:p>
          <a:p>
            <a:pPr marL="342900" lvl="1" indent="-342900">
              <a:buChar char="•"/>
            </a:pPr>
            <a:endParaRPr lang="en-US" altLang="zh-CN" dirty="0" smtClean="0"/>
          </a:p>
        </p:txBody>
      </p:sp>
      <p:sp>
        <p:nvSpPr>
          <p:cNvPr id="4" name="灯片编号占位符 3"/>
          <p:cNvSpPr>
            <a:spLocks noGrp="1"/>
          </p:cNvSpPr>
          <p:nvPr>
            <p:ph type="sldNum" sz="quarter" idx="11"/>
          </p:nvPr>
        </p:nvSpPr>
        <p:spPr/>
        <p:txBody>
          <a:bodyPr/>
          <a:lstStyle/>
          <a:p>
            <a:pPr>
              <a:defRPr/>
            </a:pPr>
            <a:r>
              <a:rPr lang="en-GB" altLang="zh-CN" smtClean="0"/>
              <a:t>www.</a:t>
            </a:r>
            <a:r>
              <a:rPr lang="en-US" altLang="zh-CN" smtClean="0"/>
              <a:t>credoreference.con</a:t>
            </a:r>
            <a:endParaRPr lang="en-GB" altLang="zh-CN" dirty="0"/>
          </a:p>
        </p:txBody>
      </p:sp>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4.7  </a:t>
            </a:r>
            <a:r>
              <a:rPr lang="zh-CN" altLang="en-US" dirty="0" smtClean="0"/>
              <a:t>保存结果</a:t>
            </a:r>
            <a:endParaRPr lang="zh-CN" altLang="en-US" dirty="0"/>
          </a:p>
        </p:txBody>
      </p:sp>
      <p:sp>
        <p:nvSpPr>
          <p:cNvPr id="3" name="灯片编号占位符 2"/>
          <p:cNvSpPr>
            <a:spLocks noGrp="1"/>
          </p:cNvSpPr>
          <p:nvPr>
            <p:ph type="sldNum" sz="quarter" idx="11"/>
          </p:nvPr>
        </p:nvSpPr>
        <p:spPr/>
        <p:txBody>
          <a:bodyPr/>
          <a:lstStyle/>
          <a:p>
            <a:pPr>
              <a:defRPr/>
            </a:pPr>
            <a:r>
              <a:rPr lang="en-GB" altLang="zh-CN" smtClean="0"/>
              <a:t>www.</a:t>
            </a:r>
            <a:r>
              <a:rPr lang="en-US" altLang="zh-CN" smtClean="0"/>
              <a:t>credoreference.con</a:t>
            </a:r>
            <a:endParaRPr lang="en-GB" altLang="zh-CN" dirty="0"/>
          </a:p>
        </p:txBody>
      </p:sp>
      <p:pic>
        <p:nvPicPr>
          <p:cNvPr id="4" name="Picture 2"/>
          <p:cNvPicPr>
            <a:picLocks noChangeAspect="1" noChangeArrowheads="1"/>
          </p:cNvPicPr>
          <p:nvPr/>
        </p:nvPicPr>
        <p:blipFill>
          <a:blip r:embed="rId2" cstate="print"/>
          <a:srcRect/>
          <a:stretch>
            <a:fillRect/>
          </a:stretch>
        </p:blipFill>
        <p:spPr bwMode="auto">
          <a:xfrm>
            <a:off x="1475656" y="908720"/>
            <a:ext cx="6624736" cy="517564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p:cNvPicPr>
            <a:picLocks noChangeAspect="1" noChangeArrowheads="1"/>
          </p:cNvPicPr>
          <p:nvPr/>
        </p:nvPicPr>
        <p:blipFill>
          <a:blip r:embed="rId2" cstate="print"/>
          <a:srcRect/>
          <a:stretch>
            <a:fillRect/>
          </a:stretch>
        </p:blipFill>
        <p:spPr bwMode="auto">
          <a:xfrm>
            <a:off x="5629239" y="4221088"/>
            <a:ext cx="3839305" cy="1971867"/>
          </a:xfrm>
          <a:prstGeom prst="rect">
            <a:avLst/>
          </a:prstGeom>
          <a:noFill/>
          <a:ln w="9525">
            <a:noFill/>
            <a:miter lim="800000"/>
            <a:headEnd/>
            <a:tailEnd/>
          </a:ln>
        </p:spPr>
      </p:pic>
      <p:sp>
        <p:nvSpPr>
          <p:cNvPr id="2" name="标题 1"/>
          <p:cNvSpPr>
            <a:spLocks noGrp="1"/>
          </p:cNvSpPr>
          <p:nvPr>
            <p:ph type="title"/>
          </p:nvPr>
        </p:nvSpPr>
        <p:spPr/>
        <p:txBody>
          <a:bodyPr/>
          <a:lstStyle/>
          <a:p>
            <a:r>
              <a:rPr lang="en-US" altLang="zh-CN" dirty="0" smtClean="0"/>
              <a:t>4.8  Gadgets</a:t>
            </a:r>
            <a:r>
              <a:rPr lang="zh-CN" altLang="en-US" dirty="0" smtClean="0"/>
              <a:t>（限定检索）</a:t>
            </a:r>
            <a:endParaRPr lang="zh-CN" altLang="en-US" dirty="0"/>
          </a:p>
        </p:txBody>
      </p:sp>
      <p:sp>
        <p:nvSpPr>
          <p:cNvPr id="3" name="灯片编号占位符 2"/>
          <p:cNvSpPr>
            <a:spLocks noGrp="1"/>
          </p:cNvSpPr>
          <p:nvPr>
            <p:ph type="sldNum" sz="quarter" idx="11"/>
          </p:nvPr>
        </p:nvSpPr>
        <p:spPr/>
        <p:txBody>
          <a:bodyPr/>
          <a:lstStyle/>
          <a:p>
            <a:pPr>
              <a:defRPr/>
            </a:pPr>
            <a:r>
              <a:rPr lang="en-GB" altLang="zh-CN" smtClean="0"/>
              <a:t>www.</a:t>
            </a:r>
            <a:r>
              <a:rPr lang="en-US" altLang="zh-CN" smtClean="0"/>
              <a:t>credoreference.con</a:t>
            </a:r>
            <a:endParaRPr lang="en-GB" altLang="zh-CN" dirty="0"/>
          </a:p>
        </p:txBody>
      </p:sp>
      <p:pic>
        <p:nvPicPr>
          <p:cNvPr id="4" name="Picture 3"/>
          <p:cNvPicPr>
            <a:picLocks noChangeAspect="1" noChangeArrowheads="1"/>
          </p:cNvPicPr>
          <p:nvPr/>
        </p:nvPicPr>
        <p:blipFill>
          <a:blip r:embed="rId3" cstate="print"/>
          <a:srcRect/>
          <a:stretch>
            <a:fillRect/>
          </a:stretch>
        </p:blipFill>
        <p:spPr bwMode="auto">
          <a:xfrm>
            <a:off x="467544" y="980728"/>
            <a:ext cx="5905500" cy="352425"/>
          </a:xfrm>
          <a:prstGeom prst="rect">
            <a:avLst/>
          </a:prstGeom>
          <a:noFill/>
          <a:ln w="9525">
            <a:noFill/>
            <a:miter lim="800000"/>
            <a:headEnd/>
            <a:tailEnd/>
          </a:ln>
        </p:spPr>
      </p:pic>
      <p:sp>
        <p:nvSpPr>
          <p:cNvPr id="5" name="等腰三角形 4"/>
          <p:cNvSpPr/>
          <p:nvPr/>
        </p:nvSpPr>
        <p:spPr>
          <a:xfrm>
            <a:off x="5292080" y="1340768"/>
            <a:ext cx="288032" cy="216024"/>
          </a:xfrm>
          <a:prstGeom prst="triangl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506" name="Picture 2"/>
          <p:cNvPicPr>
            <a:picLocks noChangeAspect="1" noChangeArrowheads="1"/>
          </p:cNvPicPr>
          <p:nvPr/>
        </p:nvPicPr>
        <p:blipFill>
          <a:blip r:embed="rId4" cstate="print"/>
          <a:srcRect/>
          <a:stretch>
            <a:fillRect/>
          </a:stretch>
        </p:blipFill>
        <p:spPr bwMode="auto">
          <a:xfrm>
            <a:off x="467544" y="1484784"/>
            <a:ext cx="1556599" cy="4536504"/>
          </a:xfrm>
          <a:prstGeom prst="rect">
            <a:avLst/>
          </a:prstGeom>
          <a:noFill/>
          <a:ln w="9525">
            <a:noFill/>
            <a:miter lim="800000"/>
            <a:headEnd/>
            <a:tailEnd/>
          </a:ln>
        </p:spPr>
      </p:pic>
      <p:sp>
        <p:nvSpPr>
          <p:cNvPr id="7" name="矩形标注 6"/>
          <p:cNvSpPr/>
          <p:nvPr/>
        </p:nvSpPr>
        <p:spPr>
          <a:xfrm>
            <a:off x="2915816" y="1700808"/>
            <a:ext cx="2232248" cy="288032"/>
          </a:xfrm>
          <a:prstGeom prst="wedgeRectCallout">
            <a:avLst>
              <a:gd name="adj1" fmla="val -93100"/>
              <a:gd name="adj2" fmla="val 34650"/>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rPr>
              <a:t>限定在“词典”中检索</a:t>
            </a:r>
            <a:endParaRPr lang="zh-CN" altLang="en-US" sz="1600" dirty="0">
              <a:solidFill>
                <a:schemeClr val="tx1"/>
              </a:solidFill>
            </a:endParaRPr>
          </a:p>
        </p:txBody>
      </p:sp>
      <p:sp>
        <p:nvSpPr>
          <p:cNvPr id="8" name="矩形标注 7"/>
          <p:cNvSpPr/>
          <p:nvPr/>
        </p:nvSpPr>
        <p:spPr>
          <a:xfrm>
            <a:off x="2915816" y="2204864"/>
            <a:ext cx="2592288" cy="360040"/>
          </a:xfrm>
          <a:prstGeom prst="wedgeRectCallout">
            <a:avLst>
              <a:gd name="adj1" fmla="val -86738"/>
              <a:gd name="adj2" fmla="val 1343"/>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rPr>
              <a:t>限定检索结果中为“人物”</a:t>
            </a:r>
            <a:endParaRPr lang="zh-CN" altLang="en-US" sz="1600" dirty="0">
              <a:solidFill>
                <a:schemeClr val="tx1"/>
              </a:solidFill>
            </a:endParaRPr>
          </a:p>
        </p:txBody>
      </p:sp>
      <p:sp>
        <p:nvSpPr>
          <p:cNvPr id="9" name="矩形标注 8"/>
          <p:cNvSpPr/>
          <p:nvPr/>
        </p:nvSpPr>
        <p:spPr>
          <a:xfrm>
            <a:off x="2915816" y="2636912"/>
            <a:ext cx="2808312" cy="360040"/>
          </a:xfrm>
          <a:prstGeom prst="wedgeRectCallout">
            <a:avLst>
              <a:gd name="adj1" fmla="val -84292"/>
              <a:gd name="adj2" fmla="val -19475"/>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rPr>
              <a:t>限定检索结果中包含“图片”</a:t>
            </a:r>
            <a:endParaRPr lang="zh-CN" altLang="en-US" sz="1600" dirty="0">
              <a:solidFill>
                <a:schemeClr val="tx1"/>
              </a:solidFill>
            </a:endParaRPr>
          </a:p>
        </p:txBody>
      </p:sp>
      <p:sp>
        <p:nvSpPr>
          <p:cNvPr id="11" name="矩形标注 10"/>
          <p:cNvSpPr/>
          <p:nvPr/>
        </p:nvSpPr>
        <p:spPr>
          <a:xfrm>
            <a:off x="2915816" y="3068960"/>
            <a:ext cx="1296144" cy="360040"/>
          </a:xfrm>
          <a:prstGeom prst="wedgeRectCallout">
            <a:avLst>
              <a:gd name="adj1" fmla="val -118988"/>
              <a:gd name="adj2" fmla="val -27802"/>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rPr>
              <a:t>限定 “发音”</a:t>
            </a:r>
            <a:endParaRPr lang="zh-CN" altLang="en-US" sz="1600" dirty="0">
              <a:solidFill>
                <a:schemeClr val="tx1"/>
              </a:solidFill>
            </a:endParaRPr>
          </a:p>
        </p:txBody>
      </p:sp>
      <p:sp>
        <p:nvSpPr>
          <p:cNvPr id="12" name="矩形标注 11"/>
          <p:cNvSpPr/>
          <p:nvPr/>
        </p:nvSpPr>
        <p:spPr>
          <a:xfrm>
            <a:off x="2915816" y="3501008"/>
            <a:ext cx="1800200" cy="360040"/>
          </a:xfrm>
          <a:prstGeom prst="wedgeRectCallout">
            <a:avLst>
              <a:gd name="adj1" fmla="val -107222"/>
              <a:gd name="adj2" fmla="val -23638"/>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rPr>
              <a:t>限定 “字母组合”</a:t>
            </a:r>
            <a:endParaRPr lang="zh-CN" altLang="en-US" sz="1600" dirty="0">
              <a:solidFill>
                <a:schemeClr val="tx1"/>
              </a:solidFill>
            </a:endParaRPr>
          </a:p>
        </p:txBody>
      </p:sp>
      <p:sp>
        <p:nvSpPr>
          <p:cNvPr id="13" name="矩形标注 12"/>
          <p:cNvSpPr/>
          <p:nvPr/>
        </p:nvSpPr>
        <p:spPr>
          <a:xfrm>
            <a:off x="2915816" y="3933056"/>
            <a:ext cx="2520280" cy="360040"/>
          </a:xfrm>
          <a:prstGeom prst="wedgeRectCallout">
            <a:avLst>
              <a:gd name="adj1" fmla="val -91262"/>
              <a:gd name="adj2" fmla="val -27802"/>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rPr>
              <a:t>限定 在“语录”中检索</a:t>
            </a:r>
            <a:endParaRPr lang="zh-CN" altLang="en-US" sz="1600" dirty="0">
              <a:solidFill>
                <a:schemeClr val="tx1"/>
              </a:solidFill>
            </a:endParaRPr>
          </a:p>
        </p:txBody>
      </p:sp>
      <p:sp>
        <p:nvSpPr>
          <p:cNvPr id="14" name="矩形标注 13"/>
          <p:cNvSpPr/>
          <p:nvPr/>
        </p:nvSpPr>
        <p:spPr>
          <a:xfrm>
            <a:off x="2915816" y="4365104"/>
            <a:ext cx="2664296" cy="432048"/>
          </a:xfrm>
          <a:prstGeom prst="wedgeRectCallout">
            <a:avLst>
              <a:gd name="adj1" fmla="val -91262"/>
              <a:gd name="adj2" fmla="val -27802"/>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rPr>
              <a:t>限定 检索结果为“节假日”</a:t>
            </a:r>
            <a:endParaRPr lang="zh-CN" altLang="en-US" sz="1600" dirty="0">
              <a:solidFill>
                <a:schemeClr val="tx1"/>
              </a:solidFill>
            </a:endParaRPr>
          </a:p>
        </p:txBody>
      </p:sp>
      <p:sp>
        <p:nvSpPr>
          <p:cNvPr id="16" name="矩形标注 15"/>
          <p:cNvSpPr/>
          <p:nvPr/>
        </p:nvSpPr>
        <p:spPr>
          <a:xfrm>
            <a:off x="2915816" y="5229200"/>
            <a:ext cx="1296144" cy="360040"/>
          </a:xfrm>
          <a:prstGeom prst="wedgeRectCallout">
            <a:avLst>
              <a:gd name="adj1" fmla="val -118988"/>
              <a:gd name="adj2" fmla="val -27802"/>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1"/>
                </a:solidFill>
              </a:rPr>
              <a:t>单位换算</a:t>
            </a:r>
            <a:endParaRPr lang="zh-CN" altLang="en-US" sz="1600" dirty="0">
              <a:solidFill>
                <a:schemeClr val="tx1"/>
              </a:solidFill>
            </a:endParaRPr>
          </a:p>
        </p:txBody>
      </p:sp>
      <p:pic>
        <p:nvPicPr>
          <p:cNvPr id="21507" name="Picture 3"/>
          <p:cNvPicPr>
            <a:picLocks noChangeAspect="1" noChangeArrowheads="1"/>
          </p:cNvPicPr>
          <p:nvPr/>
        </p:nvPicPr>
        <p:blipFill>
          <a:blip r:embed="rId5" cstate="print"/>
          <a:srcRect/>
          <a:stretch>
            <a:fillRect/>
          </a:stretch>
        </p:blipFill>
        <p:spPr bwMode="auto">
          <a:xfrm>
            <a:off x="6172200" y="2204864"/>
            <a:ext cx="2971800" cy="1590675"/>
          </a:xfrm>
          <a:prstGeom prst="rect">
            <a:avLst/>
          </a:prstGeom>
          <a:noFill/>
          <a:ln w="9525">
            <a:noFill/>
            <a:miter lim="800000"/>
            <a:headEnd/>
            <a:tailEnd/>
          </a:ln>
        </p:spPr>
      </p:pic>
      <p:cxnSp>
        <p:nvCxnSpPr>
          <p:cNvPr id="19" name="直接箭头连接符 18"/>
          <p:cNvCxnSpPr>
            <a:stCxn id="12" idx="3"/>
            <a:endCxn id="21507" idx="1"/>
          </p:cNvCxnSpPr>
          <p:nvPr/>
        </p:nvCxnSpPr>
        <p:spPr>
          <a:xfrm flipV="1">
            <a:off x="4716016" y="3000202"/>
            <a:ext cx="1456184" cy="68082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a:stCxn id="16" idx="3"/>
            <a:endCxn id="21508" idx="1"/>
          </p:cNvCxnSpPr>
          <p:nvPr/>
        </p:nvCxnSpPr>
        <p:spPr>
          <a:xfrm flipV="1">
            <a:off x="4211960" y="5207022"/>
            <a:ext cx="1417279" cy="20219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5292080" y="1556792"/>
            <a:ext cx="3851920" cy="830997"/>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a:ln>
            <a:solidFill>
              <a:srgbClr val="92D050"/>
            </a:solidFill>
          </a:ln>
        </p:spPr>
        <p:txBody>
          <a:bodyPr wrap="square">
            <a:spAutoFit/>
          </a:bodyPr>
          <a:lstStyle/>
          <a:p>
            <a:r>
              <a:rPr lang="zh-CN" altLang="en-US" sz="1600" dirty="0" smtClean="0"/>
              <a:t>限定检索（</a:t>
            </a:r>
            <a:r>
              <a:rPr lang="en-US" altLang="zh-CN" sz="1600" dirty="0" smtClean="0"/>
              <a:t>Gadgets</a:t>
            </a:r>
            <a:r>
              <a:rPr lang="zh-CN" altLang="en-US" sz="1600" dirty="0" smtClean="0"/>
              <a:t>）可有效地帮助用户从主题类型、定义、任务、图片等方面缩小检索范围。</a:t>
            </a:r>
            <a:endParaRPr lang="zh-CN" altLang="en-US" sz="1600" dirty="0"/>
          </a:p>
        </p:txBody>
      </p:sp>
    </p:spTree>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4.9 Librarian Admin</a:t>
            </a:r>
            <a:r>
              <a:rPr lang="zh-CN" altLang="en-US" dirty="0" smtClean="0"/>
              <a:t>图书馆员后台管理系统</a:t>
            </a:r>
            <a:endParaRPr lang="zh-CN" altLang="en-US" dirty="0"/>
          </a:p>
        </p:txBody>
      </p:sp>
      <p:sp>
        <p:nvSpPr>
          <p:cNvPr id="3" name="灯片编号占位符 2"/>
          <p:cNvSpPr>
            <a:spLocks noGrp="1"/>
          </p:cNvSpPr>
          <p:nvPr>
            <p:ph type="sldNum" sz="quarter" idx="11"/>
          </p:nvPr>
        </p:nvSpPr>
        <p:spPr/>
        <p:txBody>
          <a:bodyPr/>
          <a:lstStyle/>
          <a:p>
            <a:pPr>
              <a:defRPr/>
            </a:pPr>
            <a:r>
              <a:rPr lang="en-GB" altLang="zh-CN" smtClean="0"/>
              <a:t>www.</a:t>
            </a:r>
            <a:r>
              <a:rPr lang="en-US" altLang="zh-CN" smtClean="0"/>
              <a:t>credoreference.con</a:t>
            </a:r>
            <a:endParaRPr lang="en-GB" altLang="zh-CN" dirty="0"/>
          </a:p>
        </p:txBody>
      </p:sp>
      <p:pic>
        <p:nvPicPr>
          <p:cNvPr id="23554" name="Picture 2"/>
          <p:cNvPicPr>
            <a:picLocks noChangeAspect="1" noChangeArrowheads="1"/>
          </p:cNvPicPr>
          <p:nvPr/>
        </p:nvPicPr>
        <p:blipFill>
          <a:blip r:embed="rId2" cstate="print"/>
          <a:srcRect/>
          <a:stretch>
            <a:fillRect/>
          </a:stretch>
        </p:blipFill>
        <p:spPr bwMode="auto">
          <a:xfrm>
            <a:off x="539552" y="1124744"/>
            <a:ext cx="7515835" cy="360040"/>
          </a:xfrm>
          <a:prstGeom prst="rect">
            <a:avLst/>
          </a:prstGeom>
          <a:noFill/>
          <a:ln w="9525">
            <a:noFill/>
            <a:miter lim="800000"/>
            <a:headEnd/>
            <a:tailEnd/>
          </a:ln>
        </p:spPr>
      </p:pic>
      <p:sp>
        <p:nvSpPr>
          <p:cNvPr id="5" name="等腰三角形 4"/>
          <p:cNvSpPr/>
          <p:nvPr/>
        </p:nvSpPr>
        <p:spPr>
          <a:xfrm>
            <a:off x="7308304" y="1412776"/>
            <a:ext cx="288032" cy="216024"/>
          </a:xfrm>
          <a:prstGeom prst="triangl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555" name="Picture 3"/>
          <p:cNvPicPr>
            <a:picLocks noChangeAspect="1" noChangeArrowheads="1"/>
          </p:cNvPicPr>
          <p:nvPr/>
        </p:nvPicPr>
        <p:blipFill>
          <a:blip r:embed="rId3" cstate="print"/>
          <a:srcRect/>
          <a:stretch>
            <a:fillRect/>
          </a:stretch>
        </p:blipFill>
        <p:spPr bwMode="auto">
          <a:xfrm>
            <a:off x="683568" y="1772816"/>
            <a:ext cx="7397452" cy="4323511"/>
          </a:xfrm>
          <a:prstGeom prst="rect">
            <a:avLst/>
          </a:prstGeom>
          <a:noFill/>
          <a:ln w="9525">
            <a:noFill/>
            <a:miter lim="800000"/>
            <a:headEnd/>
            <a:tailEnd/>
          </a:ln>
        </p:spPr>
      </p:pic>
      <p:sp>
        <p:nvSpPr>
          <p:cNvPr id="7" name="矩形标注 6"/>
          <p:cNvSpPr/>
          <p:nvPr/>
        </p:nvSpPr>
        <p:spPr>
          <a:xfrm>
            <a:off x="1043608" y="4149080"/>
            <a:ext cx="1296144" cy="360040"/>
          </a:xfrm>
          <a:prstGeom prst="wedgeRectCallout">
            <a:avLst>
              <a:gd name="adj1" fmla="val 32516"/>
              <a:gd name="adj2" fmla="val -131889"/>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tx1"/>
                </a:solidFill>
              </a:rPr>
              <a:t>登录界面</a:t>
            </a:r>
            <a:endParaRPr lang="zh-CN" altLang="en-US" sz="1600" dirty="0">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 Credo Reference</a:t>
            </a:r>
            <a:r>
              <a:rPr lang="zh-CN" altLang="en-US" dirty="0" smtClean="0"/>
              <a:t>其它特点</a:t>
            </a:r>
            <a:r>
              <a:rPr lang="en-US" altLang="zh-CN" dirty="0" smtClean="0"/>
              <a:t>—</a:t>
            </a:r>
            <a:r>
              <a:rPr lang="zh-CN" altLang="en-US" dirty="0" smtClean="0"/>
              <a:t>图书馆所需</a:t>
            </a:r>
            <a:endParaRPr lang="zh-CN" altLang="en-US" dirty="0"/>
          </a:p>
        </p:txBody>
      </p:sp>
      <p:sp>
        <p:nvSpPr>
          <p:cNvPr id="3" name="内容占位符 2"/>
          <p:cNvSpPr>
            <a:spLocks noGrp="1"/>
          </p:cNvSpPr>
          <p:nvPr>
            <p:ph idx="1"/>
          </p:nvPr>
        </p:nvSpPr>
        <p:spPr/>
        <p:txBody>
          <a:bodyPr/>
          <a:lstStyle/>
          <a:p>
            <a:r>
              <a:rPr lang="zh-CN" altLang="en-US" dirty="0" smtClean="0"/>
              <a:t>免费的</a:t>
            </a:r>
            <a:r>
              <a:rPr lang="en-US" altLang="zh-CN" dirty="0" smtClean="0"/>
              <a:t>MARC</a:t>
            </a:r>
            <a:r>
              <a:rPr lang="zh-CN" altLang="en-US" dirty="0" smtClean="0"/>
              <a:t>记录</a:t>
            </a:r>
            <a:endParaRPr lang="en-US" altLang="zh-CN" dirty="0" smtClean="0"/>
          </a:p>
          <a:p>
            <a:r>
              <a:rPr lang="zh-CN" altLang="en-US" dirty="0" smtClean="0"/>
              <a:t>无</a:t>
            </a:r>
            <a:r>
              <a:rPr lang="en-US" altLang="zh-CN" dirty="0" smtClean="0"/>
              <a:t>DRM</a:t>
            </a:r>
            <a:r>
              <a:rPr lang="zh-CN" altLang="en-US" dirty="0" smtClean="0"/>
              <a:t>（</a:t>
            </a:r>
            <a:r>
              <a:rPr lang="zh-CN" altLang="zh-CN" dirty="0" smtClean="0"/>
              <a:t>内容数字版权加密保护技术</a:t>
            </a:r>
            <a:r>
              <a:rPr lang="zh-CN" altLang="en-US" dirty="0" smtClean="0"/>
              <a:t>）</a:t>
            </a:r>
            <a:endParaRPr lang="en-US" altLang="zh-CN" dirty="0" smtClean="0"/>
          </a:p>
          <a:p>
            <a:r>
              <a:rPr lang="zh-CN" altLang="en-US" dirty="0" smtClean="0"/>
              <a:t>强大的引文功能</a:t>
            </a:r>
            <a:endParaRPr lang="en-US" altLang="zh-CN" dirty="0" smtClean="0"/>
          </a:p>
          <a:p>
            <a:r>
              <a:rPr lang="zh-CN" altLang="en-US" dirty="0" smtClean="0"/>
              <a:t>促进图书馆资源的利用</a:t>
            </a:r>
            <a:r>
              <a:rPr lang="en-US" altLang="zh-CN" dirty="0" smtClean="0"/>
              <a:t> </a:t>
            </a:r>
          </a:p>
          <a:p>
            <a:r>
              <a:rPr lang="zh-CN" altLang="en-US" dirty="0" smtClean="0"/>
              <a:t>订阅用户可以访问所有更新资源</a:t>
            </a:r>
            <a:endParaRPr lang="en-US" altLang="zh-CN" dirty="0" smtClean="0"/>
          </a:p>
          <a:p>
            <a:r>
              <a:rPr lang="zh-CN" altLang="en-US" dirty="0" smtClean="0"/>
              <a:t>无并发限制</a:t>
            </a:r>
            <a:endParaRPr lang="en-US" altLang="zh-CN" dirty="0" smtClean="0"/>
          </a:p>
          <a:p>
            <a:r>
              <a:rPr lang="zh-CN" altLang="en-US" dirty="0" smtClean="0"/>
              <a:t>可发现性与连通性</a:t>
            </a:r>
            <a:endParaRPr lang="zh-CN" altLang="en-US" dirty="0"/>
          </a:p>
        </p:txBody>
      </p:sp>
      <p:sp>
        <p:nvSpPr>
          <p:cNvPr id="4" name="灯片编号占位符 3"/>
          <p:cNvSpPr>
            <a:spLocks noGrp="1"/>
          </p:cNvSpPr>
          <p:nvPr>
            <p:ph type="sldNum" sz="quarter" idx="11"/>
          </p:nvPr>
        </p:nvSpPr>
        <p:spPr/>
        <p:txBody>
          <a:bodyPr/>
          <a:lstStyle/>
          <a:p>
            <a:pPr>
              <a:defRPr/>
            </a:pPr>
            <a:r>
              <a:rPr lang="en-GB" altLang="zh-CN" smtClean="0"/>
              <a:t>www.</a:t>
            </a:r>
            <a:r>
              <a:rPr lang="en-US" altLang="zh-CN" smtClean="0"/>
              <a:t>credoreference.con</a:t>
            </a:r>
            <a:endParaRPr lang="en-GB" altLang="zh-CN" dirty="0"/>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71600" y="2348881"/>
            <a:ext cx="7772400" cy="648072"/>
          </a:xfrm>
        </p:spPr>
        <p:txBody>
          <a:bodyPr/>
          <a:lstStyle/>
          <a:p>
            <a:pPr>
              <a:lnSpc>
                <a:spcPct val="150000"/>
              </a:lnSpc>
            </a:pPr>
            <a:r>
              <a:rPr lang="zh-CN" altLang="en-US" dirty="0" smtClean="0"/>
              <a:t>更多关于</a:t>
            </a:r>
            <a:r>
              <a:rPr lang="en-US" altLang="zh-CN" dirty="0" smtClean="0"/>
              <a:t>Credo</a:t>
            </a:r>
            <a:r>
              <a:rPr lang="zh-CN" altLang="en-US" dirty="0" smtClean="0"/>
              <a:t>全球工具书大全信息</a:t>
            </a:r>
            <a:r>
              <a:rPr lang="en-US" altLang="zh-CN" dirty="0" smtClean="0"/>
              <a:t/>
            </a:r>
            <a:br>
              <a:rPr lang="en-US" altLang="zh-CN" dirty="0" smtClean="0"/>
            </a:br>
            <a:r>
              <a:rPr lang="zh-CN" altLang="en-US" sz="2000" b="0" dirty="0" smtClean="0"/>
              <a:t>请联系：</a:t>
            </a:r>
            <a:endParaRPr lang="zh-CN" altLang="en-US" sz="2000" b="0" dirty="0"/>
          </a:p>
        </p:txBody>
      </p:sp>
      <p:sp>
        <p:nvSpPr>
          <p:cNvPr id="3" name="文本占位符 2"/>
          <p:cNvSpPr>
            <a:spLocks noGrp="1"/>
          </p:cNvSpPr>
          <p:nvPr>
            <p:ph type="body" idx="1"/>
          </p:nvPr>
        </p:nvSpPr>
        <p:spPr>
          <a:xfrm>
            <a:off x="971600" y="2852936"/>
            <a:ext cx="7772400" cy="2448272"/>
          </a:xfrm>
        </p:spPr>
        <p:txBody>
          <a:bodyPr/>
          <a:lstStyle/>
          <a:p>
            <a:endParaRPr lang="en-US" altLang="zh-CN" dirty="0" smtClean="0"/>
          </a:p>
          <a:p>
            <a:r>
              <a:rPr lang="zh-CN" altLang="en-US" dirty="0" smtClean="0"/>
              <a:t>宁艳丽</a:t>
            </a:r>
            <a:endParaRPr lang="en-US" altLang="zh-CN" dirty="0" smtClean="0"/>
          </a:p>
          <a:p>
            <a:r>
              <a:rPr lang="en-US" altLang="zh-CN" dirty="0" smtClean="0">
                <a:latin typeface="楷体" pitchFamily="49" charset="-122"/>
                <a:ea typeface="楷体" pitchFamily="49" charset="-122"/>
              </a:rPr>
              <a:t>iGroup</a:t>
            </a:r>
            <a:r>
              <a:rPr lang="zh-CN" altLang="en-US" dirty="0" smtClean="0">
                <a:latin typeface="楷体" pitchFamily="49" charset="-122"/>
                <a:ea typeface="楷体" pitchFamily="49" charset="-122"/>
              </a:rPr>
              <a:t>中国</a:t>
            </a:r>
            <a:r>
              <a:rPr lang="en-US" altLang="zh-CN" dirty="0" smtClean="0">
                <a:latin typeface="楷体" pitchFamily="49" charset="-122"/>
                <a:ea typeface="楷体" pitchFamily="49" charset="-122"/>
              </a:rPr>
              <a:t>  Credo</a:t>
            </a:r>
            <a:r>
              <a:rPr lang="zh-CN" altLang="en-US" dirty="0" smtClean="0">
                <a:latin typeface="楷体" pitchFamily="49" charset="-122"/>
                <a:ea typeface="楷体" pitchFamily="49" charset="-122"/>
              </a:rPr>
              <a:t>产品负责人</a:t>
            </a:r>
            <a:endParaRPr lang="en-US" altLang="zh-CN" dirty="0" smtClean="0">
              <a:latin typeface="楷体" pitchFamily="49" charset="-122"/>
              <a:ea typeface="楷体" pitchFamily="49" charset="-122"/>
            </a:endParaRPr>
          </a:p>
          <a:p>
            <a:r>
              <a:rPr lang="zh-CN" altLang="en-US" dirty="0" smtClean="0"/>
              <a:t>电话：</a:t>
            </a:r>
            <a:r>
              <a:rPr lang="en-US" altLang="zh-CN" dirty="0" smtClean="0"/>
              <a:t>021-64454595-14</a:t>
            </a:r>
          </a:p>
          <a:p>
            <a:r>
              <a:rPr lang="en-US" altLang="zh-CN" dirty="0" smtClean="0"/>
              <a:t>Email</a:t>
            </a:r>
            <a:r>
              <a:rPr lang="zh-CN" altLang="en-US" dirty="0" smtClean="0"/>
              <a:t>：</a:t>
            </a:r>
            <a:r>
              <a:rPr lang="en-US" altLang="zh-CN" dirty="0" smtClean="0">
                <a:hlinkClick r:id="rId2"/>
              </a:rPr>
              <a:t>elle@igroup.com.cn</a:t>
            </a:r>
            <a:endParaRPr lang="zh-CN" altLang="en-US" dirty="0"/>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标题 24"/>
          <p:cNvSpPr>
            <a:spLocks noGrp="1"/>
          </p:cNvSpPr>
          <p:nvPr>
            <p:ph type="title"/>
          </p:nvPr>
        </p:nvSpPr>
        <p:spPr/>
        <p:txBody>
          <a:bodyPr/>
          <a:lstStyle/>
          <a:p>
            <a:r>
              <a:rPr lang="en-US" altLang="zh-CN" dirty="0" smtClean="0"/>
              <a:t>Credo </a:t>
            </a:r>
            <a:r>
              <a:rPr lang="zh-CN" altLang="en-US" dirty="0" smtClean="0"/>
              <a:t>合作出版社列举</a:t>
            </a:r>
            <a:endParaRPr lang="zh-CN" altLang="en-US" dirty="0"/>
          </a:p>
        </p:txBody>
      </p:sp>
      <p:sp>
        <p:nvSpPr>
          <p:cNvPr id="4" name="灯片编号占位符 3"/>
          <p:cNvSpPr>
            <a:spLocks noGrp="1"/>
          </p:cNvSpPr>
          <p:nvPr>
            <p:ph type="sldNum" sz="quarter" idx="11"/>
          </p:nvPr>
        </p:nvSpPr>
        <p:spPr/>
        <p:txBody>
          <a:bodyPr/>
          <a:lstStyle/>
          <a:p>
            <a:pPr>
              <a:defRPr/>
            </a:pPr>
            <a:r>
              <a:rPr lang="en-GB" altLang="zh-CN" dirty="0" smtClean="0"/>
              <a:t>www.</a:t>
            </a:r>
            <a:r>
              <a:rPr lang="en-US" altLang="zh-CN" dirty="0" smtClean="0"/>
              <a:t>credoreference.con</a:t>
            </a:r>
            <a:endParaRPr lang="en-GB" altLang="zh-CN" dirty="0"/>
          </a:p>
        </p:txBody>
      </p:sp>
      <p:pic>
        <p:nvPicPr>
          <p:cNvPr id="5" name="Picture 6" descr="Houghton Mifflin"/>
          <p:cNvPicPr>
            <a:picLocks noChangeAspect="1" noChangeArrowheads="1"/>
          </p:cNvPicPr>
          <p:nvPr/>
        </p:nvPicPr>
        <p:blipFill>
          <a:blip r:embed="rId2" cstate="print"/>
          <a:srcRect/>
          <a:stretch>
            <a:fillRect/>
          </a:stretch>
        </p:blipFill>
        <p:spPr bwMode="auto">
          <a:xfrm>
            <a:off x="6444208" y="4152503"/>
            <a:ext cx="768350" cy="725487"/>
          </a:xfrm>
          <a:prstGeom prst="rect">
            <a:avLst/>
          </a:prstGeom>
          <a:noFill/>
          <a:ln w="9525">
            <a:noFill/>
            <a:miter lim="800000"/>
            <a:headEnd/>
            <a:tailEnd/>
          </a:ln>
        </p:spPr>
      </p:pic>
      <p:pic>
        <p:nvPicPr>
          <p:cNvPr id="6" name="Picture 7" descr="Columbia University Press"/>
          <p:cNvPicPr>
            <a:picLocks noChangeAspect="1" noChangeArrowheads="1"/>
          </p:cNvPicPr>
          <p:nvPr/>
        </p:nvPicPr>
        <p:blipFill>
          <a:blip r:embed="rId3" cstate="print"/>
          <a:srcRect/>
          <a:stretch>
            <a:fillRect/>
          </a:stretch>
        </p:blipFill>
        <p:spPr bwMode="auto">
          <a:xfrm>
            <a:off x="2267744" y="3720455"/>
            <a:ext cx="858837" cy="901700"/>
          </a:xfrm>
          <a:prstGeom prst="rect">
            <a:avLst/>
          </a:prstGeom>
          <a:noFill/>
          <a:ln w="9525">
            <a:noFill/>
            <a:miter lim="800000"/>
            <a:headEnd/>
            <a:tailEnd/>
          </a:ln>
        </p:spPr>
      </p:pic>
      <p:pic>
        <p:nvPicPr>
          <p:cNvPr id="7" name="Picture 11" descr="Elsevier Science"/>
          <p:cNvPicPr>
            <a:picLocks noChangeAspect="1" noChangeArrowheads="1"/>
          </p:cNvPicPr>
          <p:nvPr/>
        </p:nvPicPr>
        <p:blipFill>
          <a:blip r:embed="rId4" cstate="print"/>
          <a:srcRect/>
          <a:stretch>
            <a:fillRect/>
          </a:stretch>
        </p:blipFill>
        <p:spPr bwMode="auto">
          <a:xfrm>
            <a:off x="4572000" y="1632223"/>
            <a:ext cx="868362" cy="1092200"/>
          </a:xfrm>
          <a:prstGeom prst="rect">
            <a:avLst/>
          </a:prstGeom>
          <a:noFill/>
          <a:ln w="9525">
            <a:noFill/>
            <a:miter lim="800000"/>
            <a:headEnd/>
            <a:tailEnd/>
          </a:ln>
        </p:spPr>
      </p:pic>
      <p:pic>
        <p:nvPicPr>
          <p:cNvPr id="8" name="Picture 12" descr="Wiley"/>
          <p:cNvPicPr>
            <a:picLocks noChangeAspect="1" noChangeArrowheads="1"/>
          </p:cNvPicPr>
          <p:nvPr/>
        </p:nvPicPr>
        <p:blipFill>
          <a:blip r:embed="rId5" cstate="print"/>
          <a:srcRect/>
          <a:stretch>
            <a:fillRect/>
          </a:stretch>
        </p:blipFill>
        <p:spPr bwMode="auto">
          <a:xfrm>
            <a:off x="2484438" y="1628800"/>
            <a:ext cx="639762" cy="908050"/>
          </a:xfrm>
          <a:prstGeom prst="rect">
            <a:avLst/>
          </a:prstGeom>
          <a:noFill/>
          <a:ln w="9525">
            <a:noFill/>
            <a:miter lim="800000"/>
            <a:headEnd/>
            <a:tailEnd/>
          </a:ln>
        </p:spPr>
      </p:pic>
      <p:pic>
        <p:nvPicPr>
          <p:cNvPr id="9" name="Picture 13" descr="Barrons Educational Series, Inc.">
            <a:hlinkClick r:id="rId6"/>
          </p:cNvPr>
          <p:cNvPicPr>
            <a:picLocks noChangeAspect="1" noChangeArrowheads="1"/>
          </p:cNvPicPr>
          <p:nvPr/>
        </p:nvPicPr>
        <p:blipFill>
          <a:blip r:embed="rId7" cstate="print"/>
          <a:srcRect/>
          <a:stretch>
            <a:fillRect/>
          </a:stretch>
        </p:blipFill>
        <p:spPr bwMode="auto">
          <a:xfrm>
            <a:off x="3131840" y="3648447"/>
            <a:ext cx="1389063" cy="862012"/>
          </a:xfrm>
          <a:prstGeom prst="rect">
            <a:avLst/>
          </a:prstGeom>
          <a:noFill/>
          <a:ln w="9525">
            <a:noFill/>
            <a:miter lim="800000"/>
            <a:headEnd/>
            <a:tailEnd/>
          </a:ln>
        </p:spPr>
      </p:pic>
      <p:pic>
        <p:nvPicPr>
          <p:cNvPr id="10" name="Picture 14" descr="Wilson long logo"/>
          <p:cNvPicPr>
            <a:picLocks noChangeAspect="1" noChangeArrowheads="1"/>
          </p:cNvPicPr>
          <p:nvPr/>
        </p:nvPicPr>
        <p:blipFill>
          <a:blip r:embed="rId8" cstate="print"/>
          <a:srcRect/>
          <a:stretch>
            <a:fillRect/>
          </a:stretch>
        </p:blipFill>
        <p:spPr bwMode="auto">
          <a:xfrm>
            <a:off x="4499992" y="4152503"/>
            <a:ext cx="1965325" cy="795337"/>
          </a:xfrm>
          <a:prstGeom prst="rect">
            <a:avLst/>
          </a:prstGeom>
          <a:noFill/>
          <a:ln w="9525">
            <a:noFill/>
            <a:miter lim="800000"/>
            <a:headEnd/>
            <a:tailEnd/>
          </a:ln>
        </p:spPr>
      </p:pic>
      <p:pic>
        <p:nvPicPr>
          <p:cNvPr id="11" name="Picture 15" descr="continuum logo"/>
          <p:cNvPicPr>
            <a:picLocks noChangeAspect="1" noChangeArrowheads="1"/>
          </p:cNvPicPr>
          <p:nvPr/>
        </p:nvPicPr>
        <p:blipFill>
          <a:blip r:embed="rId9" cstate="print"/>
          <a:srcRect/>
          <a:stretch>
            <a:fillRect/>
          </a:stretch>
        </p:blipFill>
        <p:spPr bwMode="auto">
          <a:xfrm>
            <a:off x="4499992" y="3648447"/>
            <a:ext cx="2101850" cy="522287"/>
          </a:xfrm>
          <a:prstGeom prst="rect">
            <a:avLst/>
          </a:prstGeom>
          <a:noFill/>
          <a:ln w="9525">
            <a:noFill/>
            <a:miter lim="800000"/>
            <a:headEnd/>
            <a:tailEnd/>
          </a:ln>
        </p:spPr>
      </p:pic>
      <p:pic>
        <p:nvPicPr>
          <p:cNvPr id="12" name="Picture 19" descr="DK Logo"/>
          <p:cNvPicPr>
            <a:picLocks noChangeAspect="1" noChangeArrowheads="1"/>
          </p:cNvPicPr>
          <p:nvPr/>
        </p:nvPicPr>
        <p:blipFill>
          <a:blip r:embed="rId10" cstate="print"/>
          <a:srcRect/>
          <a:stretch>
            <a:fillRect/>
          </a:stretch>
        </p:blipFill>
        <p:spPr bwMode="auto">
          <a:xfrm>
            <a:off x="3419872" y="4512543"/>
            <a:ext cx="1050925" cy="760412"/>
          </a:xfrm>
          <a:prstGeom prst="rect">
            <a:avLst/>
          </a:prstGeom>
          <a:noFill/>
          <a:ln w="9525">
            <a:noFill/>
            <a:miter lim="800000"/>
            <a:headEnd/>
            <a:tailEnd/>
          </a:ln>
        </p:spPr>
      </p:pic>
      <p:pic>
        <p:nvPicPr>
          <p:cNvPr id="13" name="Picture 23"/>
          <p:cNvPicPr>
            <a:picLocks noChangeAspect="1" noChangeArrowheads="1"/>
          </p:cNvPicPr>
          <p:nvPr/>
        </p:nvPicPr>
        <p:blipFill>
          <a:blip r:embed="rId11" cstate="print"/>
          <a:srcRect/>
          <a:stretch>
            <a:fillRect/>
          </a:stretch>
        </p:blipFill>
        <p:spPr bwMode="auto">
          <a:xfrm>
            <a:off x="4644008" y="5016599"/>
            <a:ext cx="1133475" cy="109538"/>
          </a:xfrm>
          <a:prstGeom prst="rect">
            <a:avLst/>
          </a:prstGeom>
          <a:noFill/>
          <a:ln w="9525">
            <a:noFill/>
            <a:miter lim="800000"/>
            <a:headEnd/>
            <a:tailEnd/>
          </a:ln>
        </p:spPr>
      </p:pic>
      <p:pic>
        <p:nvPicPr>
          <p:cNvPr id="14" name="Picture 24"/>
          <p:cNvPicPr>
            <a:picLocks noChangeAspect="1" noChangeArrowheads="1"/>
          </p:cNvPicPr>
          <p:nvPr/>
        </p:nvPicPr>
        <p:blipFill>
          <a:blip r:embed="rId12" cstate="print"/>
          <a:srcRect/>
          <a:stretch>
            <a:fillRect/>
          </a:stretch>
        </p:blipFill>
        <p:spPr bwMode="auto">
          <a:xfrm>
            <a:off x="3131840" y="1632223"/>
            <a:ext cx="1481137" cy="714375"/>
          </a:xfrm>
          <a:prstGeom prst="rect">
            <a:avLst/>
          </a:prstGeom>
          <a:noFill/>
          <a:ln w="9525">
            <a:noFill/>
            <a:miter lim="800000"/>
            <a:headEnd/>
            <a:tailEnd/>
          </a:ln>
        </p:spPr>
      </p:pic>
      <p:pic>
        <p:nvPicPr>
          <p:cNvPr id="15" name="Picture 26" descr="Marquis logo"/>
          <p:cNvPicPr>
            <a:picLocks noChangeAspect="1" noChangeArrowheads="1"/>
          </p:cNvPicPr>
          <p:nvPr/>
        </p:nvPicPr>
        <p:blipFill>
          <a:blip r:embed="rId13" cstate="print"/>
          <a:srcRect/>
          <a:stretch>
            <a:fillRect/>
          </a:stretch>
        </p:blipFill>
        <p:spPr>
          <a:xfrm>
            <a:off x="5436096" y="2136279"/>
            <a:ext cx="2057400" cy="641350"/>
          </a:xfrm>
          <a:prstGeom prst="rect">
            <a:avLst/>
          </a:prstGeom>
          <a:noFill/>
        </p:spPr>
      </p:pic>
      <p:pic>
        <p:nvPicPr>
          <p:cNvPr id="16" name="Picture 28" descr="McGraw_hill"/>
          <p:cNvPicPr>
            <a:picLocks noChangeAspect="1" noChangeArrowheads="1"/>
          </p:cNvPicPr>
          <p:nvPr/>
        </p:nvPicPr>
        <p:blipFill>
          <a:blip r:embed="rId14" cstate="print"/>
          <a:srcRect/>
          <a:stretch>
            <a:fillRect/>
          </a:stretch>
        </p:blipFill>
        <p:spPr bwMode="auto">
          <a:xfrm>
            <a:off x="2267744" y="2640335"/>
            <a:ext cx="1023938" cy="1025525"/>
          </a:xfrm>
          <a:prstGeom prst="rect">
            <a:avLst/>
          </a:prstGeom>
          <a:noFill/>
          <a:ln w="9525">
            <a:noFill/>
            <a:miter lim="800000"/>
            <a:headEnd/>
            <a:tailEnd/>
          </a:ln>
        </p:spPr>
      </p:pic>
      <p:pic>
        <p:nvPicPr>
          <p:cNvPr id="17" name="Picture 34" descr="Brittanica"/>
          <p:cNvPicPr>
            <a:picLocks noChangeAspect="1" noChangeArrowheads="1"/>
          </p:cNvPicPr>
          <p:nvPr/>
        </p:nvPicPr>
        <p:blipFill>
          <a:blip r:embed="rId15" cstate="print"/>
          <a:srcRect/>
          <a:stretch>
            <a:fillRect/>
          </a:stretch>
        </p:blipFill>
        <p:spPr bwMode="auto">
          <a:xfrm>
            <a:off x="1115616" y="1632223"/>
            <a:ext cx="1397000" cy="922338"/>
          </a:xfrm>
          <a:prstGeom prst="rect">
            <a:avLst/>
          </a:prstGeom>
          <a:noFill/>
          <a:ln w="9525">
            <a:noFill/>
            <a:miter lim="800000"/>
            <a:headEnd/>
            <a:tailEnd/>
          </a:ln>
        </p:spPr>
      </p:pic>
      <p:pic>
        <p:nvPicPr>
          <p:cNvPr id="18" name="Picture 35"/>
          <p:cNvPicPr>
            <a:picLocks noChangeAspect="1" noChangeArrowheads="1"/>
          </p:cNvPicPr>
          <p:nvPr/>
        </p:nvPicPr>
        <p:blipFill>
          <a:blip r:embed="rId16" cstate="print"/>
          <a:srcRect/>
          <a:stretch>
            <a:fillRect/>
          </a:stretch>
        </p:blipFill>
        <p:spPr bwMode="auto">
          <a:xfrm>
            <a:off x="6588224" y="3648447"/>
            <a:ext cx="1928812" cy="539750"/>
          </a:xfrm>
          <a:prstGeom prst="rect">
            <a:avLst/>
          </a:prstGeom>
          <a:noFill/>
          <a:ln w="9525">
            <a:noFill/>
            <a:miter lim="800000"/>
            <a:headEnd/>
            <a:tailEnd/>
          </a:ln>
        </p:spPr>
      </p:pic>
      <p:pic>
        <p:nvPicPr>
          <p:cNvPr id="19" name="Picture 36"/>
          <p:cNvPicPr>
            <a:picLocks noChangeAspect="1" noChangeArrowheads="1"/>
          </p:cNvPicPr>
          <p:nvPr/>
        </p:nvPicPr>
        <p:blipFill>
          <a:blip r:embed="rId17" cstate="print"/>
          <a:srcRect/>
          <a:stretch>
            <a:fillRect/>
          </a:stretch>
        </p:blipFill>
        <p:spPr bwMode="auto">
          <a:xfrm>
            <a:off x="6588224" y="2784351"/>
            <a:ext cx="1408113" cy="906462"/>
          </a:xfrm>
          <a:prstGeom prst="rect">
            <a:avLst/>
          </a:prstGeom>
          <a:noFill/>
          <a:ln w="9525">
            <a:noFill/>
            <a:miter lim="800000"/>
            <a:headEnd/>
            <a:tailEnd/>
          </a:ln>
        </p:spPr>
      </p:pic>
      <p:pic>
        <p:nvPicPr>
          <p:cNvPr id="20" name="Picture 37"/>
          <p:cNvPicPr>
            <a:picLocks noChangeAspect="1" noChangeArrowheads="1"/>
          </p:cNvPicPr>
          <p:nvPr/>
        </p:nvPicPr>
        <p:blipFill>
          <a:blip r:embed="rId18" cstate="print"/>
          <a:srcRect/>
          <a:stretch>
            <a:fillRect/>
          </a:stretch>
        </p:blipFill>
        <p:spPr bwMode="auto">
          <a:xfrm>
            <a:off x="7452320" y="1761058"/>
            <a:ext cx="1087437" cy="1063625"/>
          </a:xfrm>
          <a:prstGeom prst="rect">
            <a:avLst/>
          </a:prstGeom>
          <a:noFill/>
          <a:ln w="9525">
            <a:noFill/>
            <a:miter lim="800000"/>
            <a:headEnd/>
            <a:tailEnd/>
          </a:ln>
        </p:spPr>
      </p:pic>
      <p:pic>
        <p:nvPicPr>
          <p:cNvPr id="21" name="Picture 38"/>
          <p:cNvPicPr>
            <a:picLocks noChangeAspect="1" noChangeArrowheads="1"/>
          </p:cNvPicPr>
          <p:nvPr/>
        </p:nvPicPr>
        <p:blipFill>
          <a:blip r:embed="rId19" cstate="print"/>
          <a:srcRect/>
          <a:stretch>
            <a:fillRect/>
          </a:stretch>
        </p:blipFill>
        <p:spPr bwMode="auto">
          <a:xfrm>
            <a:off x="971600" y="2640335"/>
            <a:ext cx="1306513" cy="1317625"/>
          </a:xfrm>
          <a:prstGeom prst="rect">
            <a:avLst/>
          </a:prstGeom>
          <a:noFill/>
          <a:ln w="9525">
            <a:noFill/>
            <a:miter lim="800000"/>
            <a:headEnd/>
            <a:tailEnd/>
          </a:ln>
        </p:spPr>
      </p:pic>
      <p:pic>
        <p:nvPicPr>
          <p:cNvPr id="22" name="Picture 39"/>
          <p:cNvPicPr>
            <a:picLocks noChangeAspect="1" noChangeArrowheads="1"/>
          </p:cNvPicPr>
          <p:nvPr/>
        </p:nvPicPr>
        <p:blipFill>
          <a:blip r:embed="rId20" cstate="print"/>
          <a:srcRect/>
          <a:stretch>
            <a:fillRect/>
          </a:stretch>
        </p:blipFill>
        <p:spPr bwMode="auto">
          <a:xfrm>
            <a:off x="5292080" y="3216399"/>
            <a:ext cx="1352550" cy="447675"/>
          </a:xfrm>
          <a:prstGeom prst="rect">
            <a:avLst/>
          </a:prstGeom>
          <a:noFill/>
          <a:ln w="9525">
            <a:noFill/>
            <a:miter lim="800000"/>
            <a:headEnd/>
            <a:tailEnd/>
          </a:ln>
        </p:spPr>
      </p:pic>
      <p:pic>
        <p:nvPicPr>
          <p:cNvPr id="23" name="Picture 40"/>
          <p:cNvPicPr>
            <a:picLocks noChangeAspect="1" noChangeArrowheads="1"/>
          </p:cNvPicPr>
          <p:nvPr/>
        </p:nvPicPr>
        <p:blipFill>
          <a:blip r:embed="rId21" cstate="print"/>
          <a:srcRect/>
          <a:stretch>
            <a:fillRect/>
          </a:stretch>
        </p:blipFill>
        <p:spPr bwMode="auto">
          <a:xfrm>
            <a:off x="3203848" y="2352303"/>
            <a:ext cx="1169988" cy="1357313"/>
          </a:xfrm>
          <a:prstGeom prst="rect">
            <a:avLst/>
          </a:prstGeom>
          <a:noFill/>
          <a:ln w="9525">
            <a:noFill/>
            <a:miter lim="800000"/>
            <a:headEnd/>
            <a:tailEnd/>
          </a:ln>
        </p:spPr>
      </p:pic>
      <p:pic>
        <p:nvPicPr>
          <p:cNvPr id="24" name="Picture 41"/>
          <p:cNvPicPr>
            <a:picLocks noChangeAspect="1" noChangeArrowheads="1"/>
          </p:cNvPicPr>
          <p:nvPr/>
        </p:nvPicPr>
        <p:blipFill>
          <a:blip r:embed="rId22" cstate="print"/>
          <a:srcRect/>
          <a:stretch>
            <a:fillRect/>
          </a:stretch>
        </p:blipFill>
        <p:spPr bwMode="auto">
          <a:xfrm>
            <a:off x="4355976" y="2784351"/>
            <a:ext cx="2303463" cy="449262"/>
          </a:xfrm>
          <a:prstGeom prst="rect">
            <a:avLst/>
          </a:prstGeom>
          <a:noFill/>
          <a:ln w="9525">
            <a:noFill/>
            <a:miter lim="800000"/>
            <a:headEnd/>
            <a:tailEnd/>
          </a:ln>
        </p:spPr>
      </p:pic>
      <p:pic>
        <p:nvPicPr>
          <p:cNvPr id="26" name="图片 25" descr="Encyclopaedia Britannica Logo"/>
          <p:cNvPicPr/>
          <p:nvPr/>
        </p:nvPicPr>
        <p:blipFill>
          <a:blip r:embed="rId23" cstate="print"/>
          <a:srcRect/>
          <a:stretch>
            <a:fillRect/>
          </a:stretch>
        </p:blipFill>
        <p:spPr bwMode="auto">
          <a:xfrm>
            <a:off x="827584" y="4725144"/>
            <a:ext cx="2565910" cy="792088"/>
          </a:xfrm>
          <a:prstGeom prst="rect">
            <a:avLst/>
          </a:prstGeom>
          <a:noFill/>
          <a:ln w="9525">
            <a:noFill/>
            <a:miter lim="800000"/>
            <a:headEnd/>
            <a:tailEnd/>
          </a:ln>
        </p:spPr>
      </p:pic>
      <p:pic>
        <p:nvPicPr>
          <p:cNvPr id="27" name="图片 26" descr="Faber and Faber Logo"/>
          <p:cNvPicPr/>
          <p:nvPr/>
        </p:nvPicPr>
        <p:blipFill>
          <a:blip r:embed="rId24" cstate="print"/>
          <a:srcRect/>
          <a:stretch>
            <a:fillRect/>
          </a:stretch>
        </p:blipFill>
        <p:spPr bwMode="auto">
          <a:xfrm>
            <a:off x="7308304" y="4221088"/>
            <a:ext cx="792088" cy="1656184"/>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164288" y="1052736"/>
            <a:ext cx="1800200" cy="1800200"/>
          </a:xfrm>
          <a:prstGeom prst="rect">
            <a:avLst/>
          </a:prstGeom>
          <a:noFill/>
          <a:ln w="9525">
            <a:noFill/>
            <a:miter lim="800000"/>
            <a:headEnd/>
            <a:tailEnd/>
          </a:ln>
        </p:spPr>
      </p:pic>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827584" y="1124744"/>
            <a:ext cx="4752528" cy="5040560"/>
          </a:xfrm>
        </p:spPr>
        <p:txBody>
          <a:bodyPr/>
          <a:lstStyle/>
          <a:p>
            <a:r>
              <a:rPr lang="en-US" altLang="zh-CN" dirty="0" smtClean="0"/>
              <a:t>3 	</a:t>
            </a:r>
            <a:r>
              <a:rPr lang="zh-CN" altLang="en-US" dirty="0" smtClean="0"/>
              <a:t>资源类型：</a:t>
            </a:r>
            <a:endParaRPr lang="en-US" altLang="zh-CN" dirty="0" smtClean="0"/>
          </a:p>
          <a:p>
            <a:pPr lvl="1"/>
            <a:r>
              <a:rPr lang="zh-CN" altLang="en-US" dirty="0" smtClean="0"/>
              <a:t>词典、百科全书、名录、传记、引语、手册、指南 、地图、图片集、统计、年鉴等类型</a:t>
            </a:r>
            <a:r>
              <a:rPr lang="en-US" altLang="zh-CN" dirty="0" smtClean="0"/>
              <a:t> </a:t>
            </a:r>
          </a:p>
          <a:p>
            <a:pPr marL="342900" lvl="1" indent="-342900">
              <a:lnSpc>
                <a:spcPct val="100000"/>
              </a:lnSpc>
              <a:buChar char="•"/>
            </a:pPr>
            <a:endParaRPr lang="en-US" altLang="zh-CN" dirty="0" smtClean="0">
              <a:latin typeface="楷体" pitchFamily="49" charset="-122"/>
              <a:ea typeface="楷体" pitchFamily="49" charset="-122"/>
            </a:endParaRPr>
          </a:p>
          <a:p>
            <a:endParaRPr lang="zh-CN" altLang="en-US" dirty="0"/>
          </a:p>
        </p:txBody>
      </p:sp>
      <p:sp>
        <p:nvSpPr>
          <p:cNvPr id="4" name="灯片编号占位符 3"/>
          <p:cNvSpPr>
            <a:spLocks noGrp="1"/>
          </p:cNvSpPr>
          <p:nvPr>
            <p:ph type="sldNum" sz="quarter" idx="11"/>
          </p:nvPr>
        </p:nvSpPr>
        <p:spPr/>
        <p:txBody>
          <a:bodyPr/>
          <a:lstStyle/>
          <a:p>
            <a:pPr>
              <a:defRPr/>
            </a:pPr>
            <a:r>
              <a:rPr lang="en-GB" altLang="zh-CN" smtClean="0"/>
              <a:t>www.</a:t>
            </a:r>
            <a:r>
              <a:rPr lang="en-US" altLang="zh-CN" smtClean="0"/>
              <a:t>credoreference.con</a:t>
            </a:r>
            <a:endParaRPr lang="en-GB" altLang="zh-CN" dirty="0"/>
          </a:p>
        </p:txBody>
      </p:sp>
      <p:pic>
        <p:nvPicPr>
          <p:cNvPr id="5" name="Picture 2"/>
          <p:cNvPicPr>
            <a:picLocks noChangeAspect="1" noChangeArrowheads="1"/>
          </p:cNvPicPr>
          <p:nvPr/>
        </p:nvPicPr>
        <p:blipFill>
          <a:blip r:embed="rId3" cstate="print"/>
          <a:srcRect/>
          <a:stretch>
            <a:fillRect/>
          </a:stretch>
        </p:blipFill>
        <p:spPr bwMode="auto">
          <a:xfrm>
            <a:off x="251520" y="4221088"/>
            <a:ext cx="1656184" cy="1944215"/>
          </a:xfrm>
          <a:prstGeom prst="rect">
            <a:avLst/>
          </a:prstGeom>
          <a:noFill/>
          <a:ln w="9525">
            <a:noFill/>
            <a:miter lim="800000"/>
            <a:headEnd/>
            <a:tailEnd/>
          </a:ln>
        </p:spPr>
      </p:pic>
      <p:sp>
        <p:nvSpPr>
          <p:cNvPr id="7" name="内容占位符 2"/>
          <p:cNvSpPr txBox="1">
            <a:spLocks/>
          </p:cNvSpPr>
          <p:nvPr/>
        </p:nvSpPr>
        <p:spPr bwMode="auto">
          <a:xfrm>
            <a:off x="1547664" y="3717032"/>
            <a:ext cx="7560840" cy="50405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50000"/>
              </a:lnSpc>
              <a:spcBef>
                <a:spcPct val="20000"/>
              </a:spcBef>
              <a:spcAft>
                <a:spcPct val="0"/>
              </a:spcAft>
              <a:buClrTx/>
              <a:buSzTx/>
              <a:buFontTx/>
              <a:buChar char="•"/>
              <a:tabLst/>
              <a:defRPr/>
            </a:pPr>
            <a:r>
              <a:rPr kumimoji="0" lang="en-US" altLang="zh-CN" sz="1800" b="0" i="0" u="none" strike="noStrike" kern="0" cap="none" spc="0" normalizeH="0" baseline="0" noProof="0" dirty="0" smtClean="0">
                <a:ln>
                  <a:noFill/>
                </a:ln>
                <a:solidFill>
                  <a:schemeClr val="tx1"/>
                </a:solidFill>
                <a:effectLst/>
                <a:uLnTx/>
                <a:uFillTx/>
                <a:latin typeface="Verdana" pitchFamily="34" charset="0"/>
                <a:ea typeface="微软雅黑" pitchFamily="34" charset="-122"/>
                <a:cs typeface="Verdana" pitchFamily="34" charset="0"/>
              </a:rPr>
              <a:t>4	</a:t>
            </a:r>
            <a:r>
              <a:rPr kumimoji="0" lang="zh-CN" altLang="en-US" sz="1800" b="0" i="0" u="none" strike="noStrike" kern="0" cap="none" spc="0" normalizeH="0" baseline="0" noProof="0" dirty="0" smtClean="0">
                <a:ln>
                  <a:noFill/>
                </a:ln>
                <a:solidFill>
                  <a:schemeClr val="tx1"/>
                </a:solidFill>
                <a:effectLst/>
                <a:uLnTx/>
                <a:uFillTx/>
                <a:latin typeface="Verdana" pitchFamily="34" charset="0"/>
                <a:ea typeface="微软雅黑" pitchFamily="34" charset="-122"/>
                <a:cs typeface="Verdana" pitchFamily="34" charset="0"/>
              </a:rPr>
              <a:t>学科内容</a:t>
            </a:r>
            <a:r>
              <a:rPr kumimoji="0" lang="en-US" altLang="zh-CN" sz="1800" b="0" i="0" u="none" strike="noStrike" kern="0" cap="none" spc="0" normalizeH="0" baseline="0" noProof="0" dirty="0" smtClean="0">
                <a:ln>
                  <a:noFill/>
                </a:ln>
                <a:solidFill>
                  <a:schemeClr val="tx1"/>
                </a:solidFill>
                <a:effectLst/>
                <a:uLnTx/>
                <a:uFillTx/>
                <a:latin typeface="Verdana" pitchFamily="34" charset="0"/>
                <a:ea typeface="微软雅黑" pitchFamily="34" charset="-122"/>
                <a:cs typeface="Verdana" pitchFamily="34" charset="0"/>
              </a:rPr>
              <a:t>: </a:t>
            </a:r>
          </a:p>
          <a:p>
            <a:pPr marL="742950" marR="0" lvl="1" indent="-285750" algn="l" defTabSz="914400" rtl="0" eaLnBrk="0" fontAlgn="base" latinLnBrk="0" hangingPunct="0">
              <a:lnSpc>
                <a:spcPct val="150000"/>
              </a:lnSpc>
              <a:spcBef>
                <a:spcPct val="20000"/>
              </a:spcBef>
              <a:spcAft>
                <a:spcPct val="0"/>
              </a:spcAft>
              <a:buClrTx/>
              <a:buSzTx/>
              <a:buFontTx/>
              <a:buChar char="–"/>
              <a:tabLst/>
              <a:defRPr/>
            </a:pPr>
            <a:r>
              <a:rPr kumimoji="0" lang="zh-CN" altLang="en-US" sz="1800" b="0" i="0" u="none" strike="noStrike" kern="0" cap="none" spc="0" normalizeH="0" baseline="0" noProof="0" dirty="0" smtClean="0">
                <a:ln>
                  <a:noFill/>
                </a:ln>
                <a:solidFill>
                  <a:schemeClr val="tx1"/>
                </a:solidFill>
                <a:effectLst/>
                <a:uLnTx/>
                <a:uFillTx/>
                <a:latin typeface="Verdana" pitchFamily="34" charset="0"/>
                <a:ea typeface="微软雅黑" pitchFamily="34" charset="-122"/>
                <a:cs typeface="Verdana" pitchFamily="34" charset="0"/>
              </a:rPr>
              <a:t>生物学，商务，经济，教育，工程，英语，环境研究，历史，政治科学，文学，哲学，心理学，社会科学，媒体艺术，性别研究</a:t>
            </a:r>
            <a:endParaRPr kumimoji="0" lang="en-US" altLang="zh-CN" sz="1800" b="0" i="0" u="none" strike="noStrike" kern="0" cap="none" spc="0" normalizeH="0" baseline="0" noProof="0" dirty="0" smtClean="0">
              <a:ln>
                <a:noFill/>
              </a:ln>
              <a:solidFill>
                <a:schemeClr val="tx1"/>
              </a:solidFill>
              <a:effectLst/>
              <a:uLnTx/>
              <a:uFillTx/>
              <a:latin typeface="Verdana" pitchFamily="34" charset="0"/>
              <a:ea typeface="微软雅黑" pitchFamily="34" charset="-122"/>
              <a:cs typeface="Verdana" pitchFamily="34" charset="0"/>
            </a:endParaRPr>
          </a:p>
          <a:p>
            <a:pPr marL="342900" marR="0" lvl="1"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zh-CN" sz="1800" b="0" i="0" u="none" strike="noStrike" kern="0" cap="none" spc="0" normalizeH="0" baseline="0" noProof="0" dirty="0" smtClean="0">
              <a:ln>
                <a:noFill/>
              </a:ln>
              <a:solidFill>
                <a:schemeClr val="tx1"/>
              </a:solidFill>
              <a:effectLst/>
              <a:uLnTx/>
              <a:uFillTx/>
              <a:latin typeface="楷体" pitchFamily="49" charset="-122"/>
              <a:ea typeface="楷体" pitchFamily="49" charset="-122"/>
              <a:cs typeface="Verdana" pitchFamily="34" charset="0"/>
            </a:endParaRPr>
          </a:p>
          <a:p>
            <a:pPr marL="342900" marR="0" lvl="0" indent="-342900" algn="l" defTabSz="914400" rtl="0" eaLnBrk="0" fontAlgn="base" latinLnBrk="0" hangingPunct="0">
              <a:lnSpc>
                <a:spcPct val="150000"/>
              </a:lnSpc>
              <a:spcBef>
                <a:spcPct val="20000"/>
              </a:spcBef>
              <a:spcAft>
                <a:spcPct val="0"/>
              </a:spcAft>
              <a:buClrTx/>
              <a:buSzTx/>
              <a:buFontTx/>
              <a:buChar char="•"/>
              <a:tabLst/>
              <a:defRPr/>
            </a:pPr>
            <a:endParaRPr kumimoji="0" lang="zh-CN" altLang="en-US" sz="1800" b="0" i="0" u="none" strike="noStrike" kern="0" cap="none" spc="0" normalizeH="0" baseline="0" noProof="0" dirty="0">
              <a:ln>
                <a:noFill/>
              </a:ln>
              <a:solidFill>
                <a:schemeClr val="tx1"/>
              </a:solidFill>
              <a:effectLst/>
              <a:uLnTx/>
              <a:uFillTx/>
              <a:latin typeface="Verdana" pitchFamily="34" charset="0"/>
              <a:ea typeface="微软雅黑" pitchFamily="34" charset="-122"/>
              <a:cs typeface="Verdana" pitchFamily="34" charset="0"/>
            </a:endParaRP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a:xfrm>
            <a:off x="467544" y="1412776"/>
            <a:ext cx="8532440" cy="3816424"/>
          </a:xfrm>
        </p:spPr>
        <p:txBody>
          <a:bodyPr numCol="2"/>
          <a:lstStyle/>
          <a:p>
            <a:pPr marL="342900" lvl="1" indent="-342900">
              <a:lnSpc>
                <a:spcPct val="100000"/>
              </a:lnSpc>
              <a:buChar char="•"/>
            </a:pPr>
            <a:r>
              <a:rPr lang="zh-CN" altLang="en-US" dirty="0" smtClean="0">
                <a:solidFill>
                  <a:srgbClr val="0000FF"/>
                </a:solidFill>
                <a:latin typeface="楷体" pitchFamily="49" charset="-122"/>
                <a:ea typeface="楷体" pitchFamily="49" charset="-122"/>
              </a:rPr>
              <a:t>艺术 </a:t>
            </a:r>
            <a:r>
              <a:rPr lang="en-US" altLang="zh-CN" dirty="0" smtClean="0">
                <a:solidFill>
                  <a:srgbClr val="0000FF"/>
                </a:solidFill>
                <a:latin typeface="楷体" pitchFamily="49" charset="-122"/>
                <a:ea typeface="楷体" pitchFamily="49" charset="-122"/>
              </a:rPr>
              <a:t>- </a:t>
            </a:r>
            <a:r>
              <a:rPr lang="zh-CN" altLang="en-US" dirty="0" smtClean="0">
                <a:latin typeface="楷体" pitchFamily="49" charset="-122"/>
                <a:ea typeface="楷体" pitchFamily="49" charset="-122"/>
              </a:rPr>
              <a:t>艺术史，建筑，设计，时尚</a:t>
            </a:r>
            <a:r>
              <a:rPr lang="en-US" altLang="zh-CN" dirty="0" smtClean="0">
                <a:latin typeface="楷体" pitchFamily="49" charset="-122"/>
                <a:ea typeface="楷体" pitchFamily="49" charset="-122"/>
              </a:rPr>
              <a:t>;</a:t>
            </a:r>
          </a:p>
          <a:p>
            <a:pPr marL="342900" lvl="2" indent="-342900">
              <a:lnSpc>
                <a:spcPct val="100000"/>
              </a:lnSpc>
            </a:pPr>
            <a:r>
              <a:rPr lang="zh-CN" altLang="en-US" dirty="0" smtClean="0">
                <a:solidFill>
                  <a:srgbClr val="0000FF"/>
                </a:solidFill>
                <a:latin typeface="楷体" pitchFamily="49" charset="-122"/>
                <a:ea typeface="楷体" pitchFamily="49" charset="-122"/>
              </a:rPr>
              <a:t>双语 </a:t>
            </a:r>
            <a:r>
              <a:rPr lang="en-US" altLang="zh-CN" dirty="0" smtClean="0">
                <a:solidFill>
                  <a:srgbClr val="0000FF"/>
                </a:solidFill>
                <a:latin typeface="楷体" pitchFamily="49" charset="-122"/>
                <a:ea typeface="楷体" pitchFamily="49" charset="-122"/>
              </a:rPr>
              <a:t>- </a:t>
            </a:r>
            <a:r>
              <a:rPr lang="zh-CN" altLang="en-US" dirty="0" smtClean="0">
                <a:latin typeface="楷体" pitchFamily="49" charset="-122"/>
                <a:ea typeface="楷体" pitchFamily="49" charset="-122"/>
              </a:rPr>
              <a:t>普通，商务</a:t>
            </a:r>
            <a:r>
              <a:rPr lang="en-US" altLang="zh-CN" dirty="0" smtClean="0">
                <a:latin typeface="楷体" pitchFamily="49" charset="-122"/>
                <a:ea typeface="楷体" pitchFamily="49" charset="-122"/>
              </a:rPr>
              <a:t>;</a:t>
            </a:r>
          </a:p>
          <a:p>
            <a:pPr marL="342900" lvl="2" indent="-342900">
              <a:lnSpc>
                <a:spcPct val="100000"/>
              </a:lnSpc>
            </a:pPr>
            <a:r>
              <a:rPr lang="zh-CN" altLang="en-US" dirty="0" smtClean="0">
                <a:solidFill>
                  <a:srgbClr val="0000FF"/>
                </a:solidFill>
                <a:latin typeface="楷体" pitchFamily="49" charset="-122"/>
                <a:ea typeface="楷体" pitchFamily="49" charset="-122"/>
              </a:rPr>
              <a:t>传记 </a:t>
            </a:r>
            <a:r>
              <a:rPr lang="en-US" altLang="zh-CN" dirty="0" smtClean="0">
                <a:solidFill>
                  <a:srgbClr val="0000FF"/>
                </a:solidFill>
                <a:latin typeface="楷体" pitchFamily="49" charset="-122"/>
                <a:ea typeface="楷体" pitchFamily="49" charset="-122"/>
              </a:rPr>
              <a:t>- </a:t>
            </a:r>
            <a:r>
              <a:rPr lang="zh-CN" altLang="en-US" dirty="0" smtClean="0">
                <a:latin typeface="楷体" pitchFamily="49" charset="-122"/>
                <a:ea typeface="楷体" pitchFamily="49" charset="-122"/>
              </a:rPr>
              <a:t>艺术家，政治家，文学家</a:t>
            </a:r>
            <a:r>
              <a:rPr lang="en-US" altLang="zh-CN" dirty="0" smtClean="0">
                <a:latin typeface="楷体" pitchFamily="49" charset="-122"/>
                <a:ea typeface="楷体" pitchFamily="49" charset="-122"/>
              </a:rPr>
              <a:t>;</a:t>
            </a:r>
          </a:p>
          <a:p>
            <a:pPr marL="342900" lvl="2" indent="-342900">
              <a:lnSpc>
                <a:spcPct val="100000"/>
              </a:lnSpc>
            </a:pPr>
            <a:r>
              <a:rPr lang="zh-CN" altLang="en-US" dirty="0" smtClean="0">
                <a:solidFill>
                  <a:srgbClr val="0000FF"/>
                </a:solidFill>
                <a:latin typeface="楷体" pitchFamily="49" charset="-122"/>
                <a:ea typeface="楷体" pitchFamily="49" charset="-122"/>
              </a:rPr>
              <a:t>商业 </a:t>
            </a:r>
            <a:r>
              <a:rPr lang="en-US" altLang="zh-CN" dirty="0" smtClean="0">
                <a:solidFill>
                  <a:srgbClr val="0000FF"/>
                </a:solidFill>
                <a:latin typeface="楷体" pitchFamily="49" charset="-122"/>
                <a:ea typeface="楷体" pitchFamily="49" charset="-122"/>
              </a:rPr>
              <a:t>- </a:t>
            </a:r>
            <a:r>
              <a:rPr lang="zh-CN" altLang="en-US" dirty="0" smtClean="0">
                <a:latin typeface="楷体" pitchFamily="49" charset="-122"/>
                <a:ea typeface="楷体" pitchFamily="49" charset="-122"/>
              </a:rPr>
              <a:t>经济，金融，管理</a:t>
            </a:r>
            <a:r>
              <a:rPr lang="en-US" altLang="zh-CN" dirty="0" smtClean="0">
                <a:latin typeface="楷体" pitchFamily="49" charset="-122"/>
                <a:ea typeface="楷体" pitchFamily="49" charset="-122"/>
              </a:rPr>
              <a:t>;</a:t>
            </a:r>
          </a:p>
          <a:p>
            <a:pPr marL="342900" lvl="2" indent="-342900">
              <a:lnSpc>
                <a:spcPct val="100000"/>
              </a:lnSpc>
            </a:pPr>
            <a:r>
              <a:rPr lang="zh-CN" altLang="en-US" dirty="0" smtClean="0">
                <a:solidFill>
                  <a:srgbClr val="0000FF"/>
                </a:solidFill>
                <a:latin typeface="楷体" pitchFamily="49" charset="-122"/>
                <a:ea typeface="楷体" pitchFamily="49" charset="-122"/>
              </a:rPr>
              <a:t>字典 </a:t>
            </a:r>
            <a:r>
              <a:rPr lang="en-US" altLang="zh-CN" dirty="0" smtClean="0">
                <a:solidFill>
                  <a:srgbClr val="0000FF"/>
                </a:solidFill>
                <a:latin typeface="楷体" pitchFamily="49" charset="-122"/>
                <a:ea typeface="楷体" pitchFamily="49" charset="-122"/>
              </a:rPr>
              <a:t>- </a:t>
            </a:r>
            <a:r>
              <a:rPr lang="zh-CN" altLang="en-US" dirty="0" smtClean="0">
                <a:latin typeface="楷体" pitchFamily="49" charset="-122"/>
                <a:ea typeface="楷体" pitchFamily="49" charset="-122"/>
              </a:rPr>
              <a:t>定义，词源，同义词</a:t>
            </a:r>
            <a:r>
              <a:rPr lang="en-US" altLang="zh-CN" dirty="0" smtClean="0">
                <a:latin typeface="楷体" pitchFamily="49" charset="-122"/>
                <a:ea typeface="楷体" pitchFamily="49" charset="-122"/>
              </a:rPr>
              <a:t>;</a:t>
            </a:r>
          </a:p>
          <a:p>
            <a:pPr marL="342900" lvl="2" indent="-342900">
              <a:lnSpc>
                <a:spcPct val="100000"/>
              </a:lnSpc>
            </a:pPr>
            <a:r>
              <a:rPr lang="zh-CN" altLang="en-US" dirty="0" smtClean="0">
                <a:solidFill>
                  <a:srgbClr val="0000FF"/>
                </a:solidFill>
                <a:latin typeface="楷体" pitchFamily="49" charset="-122"/>
                <a:ea typeface="楷体" pitchFamily="49" charset="-122"/>
              </a:rPr>
              <a:t>百科全书 </a:t>
            </a:r>
            <a:r>
              <a:rPr lang="en-US" altLang="zh-CN" dirty="0" smtClean="0">
                <a:solidFill>
                  <a:srgbClr val="0000FF"/>
                </a:solidFill>
                <a:latin typeface="楷体" pitchFamily="49" charset="-122"/>
                <a:ea typeface="楷体" pitchFamily="49" charset="-122"/>
              </a:rPr>
              <a:t>- </a:t>
            </a:r>
            <a:r>
              <a:rPr lang="zh-CN" altLang="en-US" dirty="0" smtClean="0">
                <a:latin typeface="楷体" pitchFamily="49" charset="-122"/>
                <a:ea typeface="楷体" pitchFamily="49" charset="-122"/>
              </a:rPr>
              <a:t>事实，人物，地方</a:t>
            </a:r>
            <a:endParaRPr lang="en-US" altLang="zh-CN" dirty="0" smtClean="0">
              <a:latin typeface="楷体" pitchFamily="49" charset="-122"/>
              <a:ea typeface="楷体" pitchFamily="49" charset="-122"/>
            </a:endParaRPr>
          </a:p>
          <a:p>
            <a:pPr marL="342900" lvl="2" indent="-342900">
              <a:lnSpc>
                <a:spcPct val="100000"/>
              </a:lnSpc>
            </a:pPr>
            <a:r>
              <a:rPr lang="zh-CN" altLang="en-US" dirty="0" smtClean="0">
                <a:solidFill>
                  <a:srgbClr val="0000FF"/>
                </a:solidFill>
                <a:latin typeface="楷体" pitchFamily="49" charset="-122"/>
                <a:ea typeface="楷体" pitchFamily="49" charset="-122"/>
              </a:rPr>
              <a:t>食品及饮料 </a:t>
            </a:r>
            <a:r>
              <a:rPr lang="en-US" altLang="zh-CN" dirty="0" smtClean="0">
                <a:solidFill>
                  <a:srgbClr val="0000FF"/>
                </a:solidFill>
                <a:latin typeface="楷体" pitchFamily="49" charset="-122"/>
                <a:ea typeface="楷体" pitchFamily="49" charset="-122"/>
              </a:rPr>
              <a:t>- </a:t>
            </a:r>
            <a:r>
              <a:rPr lang="zh-CN" altLang="en-US" dirty="0" smtClean="0">
                <a:latin typeface="楷体" pitchFamily="49" charset="-122"/>
                <a:ea typeface="楷体" pitchFamily="49" charset="-122"/>
              </a:rPr>
              <a:t>烹调，配料，营养</a:t>
            </a:r>
            <a:r>
              <a:rPr lang="en-US" altLang="zh-CN" dirty="0" smtClean="0">
                <a:latin typeface="楷体" pitchFamily="49" charset="-122"/>
                <a:ea typeface="楷体" pitchFamily="49" charset="-122"/>
              </a:rPr>
              <a:t>;</a:t>
            </a:r>
          </a:p>
          <a:p>
            <a:pPr marL="342900" lvl="2" indent="-342900">
              <a:lnSpc>
                <a:spcPct val="100000"/>
              </a:lnSpc>
            </a:pPr>
            <a:r>
              <a:rPr lang="zh-CN" altLang="en-US" dirty="0" smtClean="0">
                <a:solidFill>
                  <a:srgbClr val="0000FF"/>
                </a:solidFill>
                <a:latin typeface="楷体" pitchFamily="49" charset="-122"/>
                <a:ea typeface="楷体" pitchFamily="49" charset="-122"/>
              </a:rPr>
              <a:t>地理 </a:t>
            </a:r>
            <a:r>
              <a:rPr lang="en-US" altLang="zh-CN" dirty="0" smtClean="0">
                <a:solidFill>
                  <a:srgbClr val="0000FF"/>
                </a:solidFill>
                <a:latin typeface="楷体" pitchFamily="49" charset="-122"/>
                <a:ea typeface="楷体" pitchFamily="49" charset="-122"/>
              </a:rPr>
              <a:t>- </a:t>
            </a:r>
            <a:r>
              <a:rPr lang="zh-CN" altLang="en-US" dirty="0" smtClean="0">
                <a:latin typeface="楷体" pitchFamily="49" charset="-122"/>
                <a:ea typeface="楷体" pitchFamily="49" charset="-122"/>
              </a:rPr>
              <a:t>地质学，人力，物力</a:t>
            </a:r>
            <a:r>
              <a:rPr lang="en-US" altLang="zh-CN" dirty="0" smtClean="0">
                <a:latin typeface="楷体" pitchFamily="49" charset="-122"/>
                <a:ea typeface="楷体" pitchFamily="49" charset="-122"/>
              </a:rPr>
              <a:t>;</a:t>
            </a:r>
          </a:p>
          <a:p>
            <a:pPr marL="342900" lvl="2" indent="-342900">
              <a:lnSpc>
                <a:spcPct val="100000"/>
              </a:lnSpc>
            </a:pPr>
            <a:r>
              <a:rPr lang="zh-CN" altLang="en-US" dirty="0" smtClean="0">
                <a:solidFill>
                  <a:srgbClr val="0000FF"/>
                </a:solidFill>
                <a:latin typeface="楷体" pitchFamily="49" charset="-122"/>
                <a:ea typeface="楷体" pitchFamily="49" charset="-122"/>
              </a:rPr>
              <a:t>历史 </a:t>
            </a:r>
            <a:r>
              <a:rPr lang="en-US" altLang="zh-CN" dirty="0" smtClean="0">
                <a:solidFill>
                  <a:srgbClr val="0000FF"/>
                </a:solidFill>
                <a:latin typeface="楷体" pitchFamily="49" charset="-122"/>
                <a:ea typeface="楷体" pitchFamily="49" charset="-122"/>
              </a:rPr>
              <a:t>- </a:t>
            </a:r>
            <a:r>
              <a:rPr lang="zh-CN" altLang="en-US" dirty="0" smtClean="0">
                <a:latin typeface="楷体" pitchFamily="49" charset="-122"/>
                <a:ea typeface="楷体" pitchFamily="49" charset="-122"/>
              </a:rPr>
              <a:t>古典，现代，复兴</a:t>
            </a:r>
          </a:p>
          <a:p>
            <a:pPr marL="342900" lvl="2" indent="-342900">
              <a:lnSpc>
                <a:spcPct val="100000"/>
              </a:lnSpc>
            </a:pPr>
            <a:r>
              <a:rPr lang="zh-CN" altLang="en-US" dirty="0" smtClean="0">
                <a:solidFill>
                  <a:srgbClr val="0000FF"/>
                </a:solidFill>
                <a:latin typeface="楷体" pitchFamily="49" charset="-122"/>
                <a:ea typeface="楷体" pitchFamily="49" charset="-122"/>
              </a:rPr>
              <a:t>语言 </a:t>
            </a:r>
            <a:r>
              <a:rPr lang="en-US" altLang="zh-CN" dirty="0" smtClean="0">
                <a:solidFill>
                  <a:srgbClr val="0000FF"/>
                </a:solidFill>
                <a:latin typeface="楷体" pitchFamily="49" charset="-122"/>
                <a:ea typeface="楷体" pitchFamily="49" charset="-122"/>
              </a:rPr>
              <a:t>- </a:t>
            </a:r>
            <a:r>
              <a:rPr lang="zh-CN" altLang="en-US" dirty="0" smtClean="0">
                <a:latin typeface="楷体" pitchFamily="49" charset="-122"/>
                <a:ea typeface="楷体" pitchFamily="49" charset="-122"/>
              </a:rPr>
              <a:t>成语，儿歌，语言使用</a:t>
            </a:r>
            <a:endParaRPr lang="en-US" altLang="zh-CN" dirty="0" smtClean="0">
              <a:latin typeface="楷体" pitchFamily="49" charset="-122"/>
              <a:ea typeface="楷体" pitchFamily="49" charset="-122"/>
            </a:endParaRPr>
          </a:p>
          <a:p>
            <a:pPr marL="342900" lvl="2" indent="-342900">
              <a:lnSpc>
                <a:spcPct val="100000"/>
              </a:lnSpc>
            </a:pPr>
            <a:r>
              <a:rPr lang="zh-CN" altLang="en-US" dirty="0" smtClean="0">
                <a:solidFill>
                  <a:srgbClr val="0000FF"/>
                </a:solidFill>
                <a:latin typeface="楷体" pitchFamily="49" charset="-122"/>
                <a:ea typeface="楷体" pitchFamily="49" charset="-122"/>
              </a:rPr>
              <a:t>法律  </a:t>
            </a:r>
            <a:r>
              <a:rPr lang="en-US" altLang="zh-CN" dirty="0" smtClean="0">
                <a:solidFill>
                  <a:srgbClr val="0000FF"/>
                </a:solidFill>
                <a:latin typeface="楷体" pitchFamily="49" charset="-122"/>
                <a:ea typeface="楷体" pitchFamily="49" charset="-122"/>
              </a:rPr>
              <a:t>- </a:t>
            </a:r>
            <a:r>
              <a:rPr lang="zh-CN" altLang="en-US" dirty="0" smtClean="0">
                <a:latin typeface="楷体" pitchFamily="49" charset="-122"/>
                <a:ea typeface="楷体" pitchFamily="49" charset="-122"/>
              </a:rPr>
              <a:t>刑事，民事，商事</a:t>
            </a:r>
          </a:p>
          <a:p>
            <a:pPr marL="342900" lvl="2" indent="-342900">
              <a:lnSpc>
                <a:spcPct val="100000"/>
              </a:lnSpc>
            </a:pPr>
            <a:r>
              <a:rPr lang="zh-CN" altLang="en-US" dirty="0" smtClean="0">
                <a:solidFill>
                  <a:srgbClr val="0000FF"/>
                </a:solidFill>
                <a:latin typeface="楷体" pitchFamily="49" charset="-122"/>
                <a:ea typeface="楷体" pitchFamily="49" charset="-122"/>
              </a:rPr>
              <a:t>文学 </a:t>
            </a:r>
            <a:r>
              <a:rPr lang="en-US" altLang="zh-CN" dirty="0" smtClean="0">
                <a:solidFill>
                  <a:srgbClr val="0000FF"/>
                </a:solidFill>
                <a:latin typeface="楷体" pitchFamily="49" charset="-122"/>
                <a:ea typeface="楷体" pitchFamily="49" charset="-122"/>
              </a:rPr>
              <a:t>- </a:t>
            </a:r>
            <a:r>
              <a:rPr lang="zh-CN" altLang="en-US" dirty="0" smtClean="0">
                <a:latin typeface="楷体" pitchFamily="49" charset="-122"/>
                <a:ea typeface="楷体" pitchFamily="49" charset="-122"/>
              </a:rPr>
              <a:t>戏剧，小说，诗歌</a:t>
            </a:r>
          </a:p>
          <a:p>
            <a:pPr marL="342900" lvl="2" indent="-342900">
              <a:lnSpc>
                <a:spcPct val="100000"/>
              </a:lnSpc>
            </a:pPr>
            <a:r>
              <a:rPr lang="zh-CN" altLang="en-US" dirty="0" smtClean="0">
                <a:solidFill>
                  <a:srgbClr val="0000FF"/>
                </a:solidFill>
                <a:latin typeface="楷体" pitchFamily="49" charset="-122"/>
                <a:ea typeface="楷体" pitchFamily="49" charset="-122"/>
              </a:rPr>
              <a:t>医学 </a:t>
            </a:r>
            <a:r>
              <a:rPr lang="en-US" altLang="zh-CN" dirty="0" smtClean="0">
                <a:solidFill>
                  <a:srgbClr val="0000FF"/>
                </a:solidFill>
                <a:latin typeface="楷体" pitchFamily="49" charset="-122"/>
                <a:ea typeface="楷体" pitchFamily="49" charset="-122"/>
              </a:rPr>
              <a:t>- </a:t>
            </a:r>
            <a:r>
              <a:rPr lang="zh-CN" altLang="en-US" dirty="0" smtClean="0">
                <a:latin typeface="楷体" pitchFamily="49" charset="-122"/>
                <a:ea typeface="楷体" pitchFamily="49" charset="-122"/>
              </a:rPr>
              <a:t>健康，条件疗法</a:t>
            </a:r>
            <a:endParaRPr lang="en-US" altLang="zh-CN" dirty="0" smtClean="0">
              <a:latin typeface="楷体" pitchFamily="49" charset="-122"/>
              <a:ea typeface="楷体" pitchFamily="49" charset="-122"/>
            </a:endParaRPr>
          </a:p>
          <a:p>
            <a:pPr marL="342900" lvl="2" indent="-342900">
              <a:lnSpc>
                <a:spcPct val="100000"/>
              </a:lnSpc>
            </a:pPr>
            <a:r>
              <a:rPr lang="zh-CN" altLang="en-US" dirty="0" smtClean="0">
                <a:solidFill>
                  <a:srgbClr val="0000FF"/>
                </a:solidFill>
                <a:latin typeface="楷体" pitchFamily="49" charset="-122"/>
                <a:ea typeface="楷体" pitchFamily="49" charset="-122"/>
              </a:rPr>
              <a:t>音乐 </a:t>
            </a:r>
            <a:r>
              <a:rPr lang="en-US" altLang="zh-CN" dirty="0" smtClean="0">
                <a:solidFill>
                  <a:srgbClr val="0000FF"/>
                </a:solidFill>
                <a:latin typeface="楷体" pitchFamily="49" charset="-122"/>
                <a:ea typeface="楷体" pitchFamily="49" charset="-122"/>
              </a:rPr>
              <a:t>- </a:t>
            </a:r>
            <a:r>
              <a:rPr lang="zh-CN" altLang="en-US" dirty="0" smtClean="0">
                <a:latin typeface="楷体" pitchFamily="49" charset="-122"/>
                <a:ea typeface="楷体" pitchFamily="49" charset="-122"/>
              </a:rPr>
              <a:t>古典，爵士，艺术家</a:t>
            </a:r>
          </a:p>
          <a:p>
            <a:pPr marL="342900" lvl="2" indent="-342900">
              <a:lnSpc>
                <a:spcPct val="100000"/>
              </a:lnSpc>
            </a:pPr>
            <a:r>
              <a:rPr lang="zh-CN" altLang="en-US" dirty="0" smtClean="0">
                <a:solidFill>
                  <a:srgbClr val="0000FF"/>
                </a:solidFill>
                <a:latin typeface="楷体" pitchFamily="49" charset="-122"/>
                <a:ea typeface="楷体" pitchFamily="49" charset="-122"/>
              </a:rPr>
              <a:t>哲学 </a:t>
            </a:r>
            <a:r>
              <a:rPr lang="en-US" altLang="zh-CN" dirty="0" smtClean="0">
                <a:solidFill>
                  <a:srgbClr val="0000FF"/>
                </a:solidFill>
                <a:latin typeface="楷体" pitchFamily="49" charset="-122"/>
                <a:ea typeface="楷体" pitchFamily="49" charset="-122"/>
              </a:rPr>
              <a:t>- </a:t>
            </a:r>
            <a:r>
              <a:rPr lang="zh-CN" altLang="en-US" dirty="0" smtClean="0">
                <a:latin typeface="楷体" pitchFamily="49" charset="-122"/>
                <a:ea typeface="楷体" pitchFamily="49" charset="-122"/>
              </a:rPr>
              <a:t>古典，欧陆，思想</a:t>
            </a:r>
          </a:p>
          <a:p>
            <a:pPr marL="342900" lvl="2" indent="-342900">
              <a:lnSpc>
                <a:spcPct val="100000"/>
              </a:lnSpc>
            </a:pPr>
            <a:r>
              <a:rPr lang="zh-CN" altLang="en-US" dirty="0" smtClean="0">
                <a:solidFill>
                  <a:srgbClr val="0000FF"/>
                </a:solidFill>
                <a:latin typeface="楷体" pitchFamily="49" charset="-122"/>
                <a:ea typeface="楷体" pitchFamily="49" charset="-122"/>
              </a:rPr>
              <a:t>心理 </a:t>
            </a:r>
            <a:r>
              <a:rPr lang="en-US" altLang="zh-CN" dirty="0" smtClean="0">
                <a:solidFill>
                  <a:srgbClr val="0000FF"/>
                </a:solidFill>
                <a:latin typeface="楷体" pitchFamily="49" charset="-122"/>
                <a:ea typeface="楷体" pitchFamily="49" charset="-122"/>
              </a:rPr>
              <a:t>- </a:t>
            </a:r>
            <a:r>
              <a:rPr lang="zh-CN" altLang="en-US" dirty="0" smtClean="0">
                <a:latin typeface="楷体" pitchFamily="49" charset="-122"/>
                <a:ea typeface="楷体" pitchFamily="49" charset="-122"/>
              </a:rPr>
              <a:t>行为科学理论，手册</a:t>
            </a:r>
          </a:p>
          <a:p>
            <a:pPr marL="342900" lvl="2" indent="-342900">
              <a:lnSpc>
                <a:spcPct val="100000"/>
              </a:lnSpc>
            </a:pPr>
            <a:r>
              <a:rPr lang="zh-CN" altLang="en-US" dirty="0" smtClean="0">
                <a:solidFill>
                  <a:srgbClr val="0000FF"/>
                </a:solidFill>
                <a:latin typeface="楷体" pitchFamily="49" charset="-122"/>
                <a:ea typeface="楷体" pitchFamily="49" charset="-122"/>
              </a:rPr>
              <a:t>语录 </a:t>
            </a:r>
            <a:r>
              <a:rPr lang="en-US" altLang="zh-CN" dirty="0" smtClean="0">
                <a:solidFill>
                  <a:srgbClr val="0000FF"/>
                </a:solidFill>
                <a:latin typeface="楷体" pitchFamily="49" charset="-122"/>
                <a:ea typeface="楷体" pitchFamily="49" charset="-122"/>
              </a:rPr>
              <a:t>- </a:t>
            </a:r>
            <a:r>
              <a:rPr lang="zh-CN" altLang="en-US" dirty="0" smtClean="0">
                <a:latin typeface="楷体" pitchFamily="49" charset="-122"/>
                <a:ea typeface="楷体" pitchFamily="49" charset="-122"/>
              </a:rPr>
              <a:t>传记，深奥的，流行的</a:t>
            </a:r>
          </a:p>
          <a:p>
            <a:pPr marL="342900" lvl="2" indent="-342900">
              <a:lnSpc>
                <a:spcPct val="100000"/>
              </a:lnSpc>
            </a:pPr>
            <a:r>
              <a:rPr lang="zh-CN" altLang="en-US" dirty="0" smtClean="0">
                <a:solidFill>
                  <a:srgbClr val="0000FF"/>
                </a:solidFill>
                <a:latin typeface="楷体" pitchFamily="49" charset="-122"/>
                <a:ea typeface="楷体" pitchFamily="49" charset="-122"/>
              </a:rPr>
              <a:t>宗教 </a:t>
            </a:r>
            <a:r>
              <a:rPr lang="en-US" altLang="zh-CN" dirty="0" smtClean="0">
                <a:latin typeface="楷体" pitchFamily="49" charset="-122"/>
                <a:ea typeface="楷体" pitchFamily="49" charset="-122"/>
              </a:rPr>
              <a:t>- </a:t>
            </a:r>
            <a:r>
              <a:rPr lang="zh-CN" altLang="en-US" dirty="0" smtClean="0">
                <a:latin typeface="楷体" pitchFamily="49" charset="-122"/>
                <a:ea typeface="楷体" pitchFamily="49" charset="-122"/>
              </a:rPr>
              <a:t>历史，报价，地图集</a:t>
            </a:r>
          </a:p>
          <a:p>
            <a:pPr marL="342900" lvl="2" indent="-342900">
              <a:lnSpc>
                <a:spcPct val="100000"/>
              </a:lnSpc>
            </a:pPr>
            <a:r>
              <a:rPr lang="zh-CN" altLang="en-US" dirty="0" smtClean="0">
                <a:solidFill>
                  <a:srgbClr val="0000FF"/>
                </a:solidFill>
                <a:latin typeface="楷体" pitchFamily="49" charset="-122"/>
                <a:ea typeface="楷体" pitchFamily="49" charset="-122"/>
              </a:rPr>
              <a:t>科学 </a:t>
            </a:r>
            <a:r>
              <a:rPr lang="en-US" altLang="zh-CN" dirty="0" smtClean="0">
                <a:solidFill>
                  <a:srgbClr val="0000FF"/>
                </a:solidFill>
                <a:latin typeface="楷体" pitchFamily="49" charset="-122"/>
                <a:ea typeface="楷体" pitchFamily="49" charset="-122"/>
              </a:rPr>
              <a:t>- </a:t>
            </a:r>
            <a:r>
              <a:rPr lang="zh-CN" altLang="en-US" dirty="0" smtClean="0">
                <a:latin typeface="楷体" pitchFamily="49" charset="-122"/>
                <a:ea typeface="楷体" pitchFamily="49" charset="-122"/>
              </a:rPr>
              <a:t>物理学，生物学，化学</a:t>
            </a:r>
          </a:p>
          <a:p>
            <a:pPr marL="342900" lvl="2" indent="-342900">
              <a:lnSpc>
                <a:spcPct val="100000"/>
              </a:lnSpc>
            </a:pPr>
            <a:r>
              <a:rPr lang="zh-CN" altLang="en-US" dirty="0" smtClean="0">
                <a:solidFill>
                  <a:srgbClr val="0000FF"/>
                </a:solidFill>
                <a:latin typeface="楷体" pitchFamily="49" charset="-122"/>
                <a:ea typeface="楷体" pitchFamily="49" charset="-122"/>
              </a:rPr>
              <a:t>社会科学 </a:t>
            </a:r>
            <a:r>
              <a:rPr lang="en-US" altLang="zh-CN" dirty="0" smtClean="0">
                <a:solidFill>
                  <a:srgbClr val="0000FF"/>
                </a:solidFill>
                <a:latin typeface="楷体" pitchFamily="49" charset="-122"/>
                <a:ea typeface="楷体" pitchFamily="49" charset="-122"/>
              </a:rPr>
              <a:t>- </a:t>
            </a:r>
            <a:r>
              <a:rPr lang="zh-CN" altLang="en-US" dirty="0" smtClean="0">
                <a:latin typeface="楷体" pitchFamily="49" charset="-122"/>
                <a:ea typeface="楷体" pitchFamily="49" charset="-122"/>
              </a:rPr>
              <a:t>社会学，政治学，教育</a:t>
            </a:r>
          </a:p>
          <a:p>
            <a:pPr marL="342900" lvl="2" indent="-342900">
              <a:lnSpc>
                <a:spcPct val="100000"/>
              </a:lnSpc>
            </a:pPr>
            <a:r>
              <a:rPr lang="zh-CN" altLang="en-US" dirty="0" smtClean="0">
                <a:solidFill>
                  <a:srgbClr val="0000FF"/>
                </a:solidFill>
                <a:latin typeface="楷体" pitchFamily="49" charset="-122"/>
                <a:ea typeface="楷体" pitchFamily="49" charset="-122"/>
              </a:rPr>
              <a:t>技术 </a:t>
            </a:r>
            <a:r>
              <a:rPr lang="en-US" altLang="zh-CN" dirty="0" smtClean="0">
                <a:solidFill>
                  <a:srgbClr val="0000FF"/>
                </a:solidFill>
                <a:latin typeface="楷体" pitchFamily="49" charset="-122"/>
                <a:ea typeface="楷体" pitchFamily="49" charset="-122"/>
              </a:rPr>
              <a:t>- </a:t>
            </a:r>
            <a:r>
              <a:rPr lang="zh-CN" altLang="en-US" dirty="0" smtClean="0">
                <a:latin typeface="楷体" pitchFamily="49" charset="-122"/>
                <a:ea typeface="楷体" pitchFamily="49" charset="-122"/>
              </a:rPr>
              <a:t>计算机，电信，行话</a:t>
            </a:r>
            <a:r>
              <a:rPr lang="en-US" altLang="zh-CN" dirty="0" smtClean="0"/>
              <a:t/>
            </a:r>
            <a:br>
              <a:rPr lang="en-US" altLang="zh-CN" dirty="0" smtClean="0"/>
            </a:br>
            <a:endParaRPr lang="zh-CN" altLang="en-US" dirty="0"/>
          </a:p>
        </p:txBody>
      </p:sp>
      <p:sp>
        <p:nvSpPr>
          <p:cNvPr id="4" name="灯片编号占位符 3"/>
          <p:cNvSpPr>
            <a:spLocks noGrp="1"/>
          </p:cNvSpPr>
          <p:nvPr>
            <p:ph type="sldNum" sz="quarter" idx="11"/>
          </p:nvPr>
        </p:nvSpPr>
        <p:spPr/>
        <p:txBody>
          <a:bodyPr/>
          <a:lstStyle/>
          <a:p>
            <a:pPr>
              <a:defRPr/>
            </a:pPr>
            <a:r>
              <a:rPr lang="en-GB" altLang="zh-CN" smtClean="0"/>
              <a:t>www.</a:t>
            </a:r>
            <a:r>
              <a:rPr lang="en-US" altLang="zh-CN" smtClean="0"/>
              <a:t>credoreference.com</a:t>
            </a:r>
            <a:endParaRPr lang="en-GB" altLang="zh-CN" dirty="0"/>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endParaRPr lang="zh-CN" altLang="en-US"/>
          </a:p>
        </p:txBody>
      </p:sp>
      <p:sp>
        <p:nvSpPr>
          <p:cNvPr id="6" name="内容占位符 5"/>
          <p:cNvSpPr>
            <a:spLocks noGrp="1"/>
          </p:cNvSpPr>
          <p:nvPr>
            <p:ph idx="1"/>
          </p:nvPr>
        </p:nvSpPr>
        <p:spPr/>
        <p:txBody>
          <a:bodyPr/>
          <a:lstStyle/>
          <a:p>
            <a:r>
              <a:rPr lang="en-US" altLang="zh-CN" dirty="0" smtClean="0"/>
              <a:t>5 	</a:t>
            </a:r>
            <a:r>
              <a:rPr lang="zh-CN" altLang="en-US" dirty="0" smtClean="0"/>
              <a:t>独特的“概念地图”功能，向读者提供</a:t>
            </a:r>
            <a:r>
              <a:rPr lang="en-US" altLang="zh-CN" dirty="0" smtClean="0"/>
              <a:t>360</a:t>
            </a:r>
            <a:r>
              <a:rPr lang="zh-CN" altLang="en-US" dirty="0" smtClean="0"/>
              <a:t>度全方位的检索，深受年轻读者喜爱。</a:t>
            </a:r>
            <a:endParaRPr lang="en-US" altLang="zh-CN" dirty="0" smtClean="0"/>
          </a:p>
          <a:p>
            <a:r>
              <a:rPr lang="en-US" altLang="zh-CN" dirty="0" smtClean="0"/>
              <a:t>6	</a:t>
            </a:r>
            <a:r>
              <a:rPr lang="zh-CN" altLang="en-US" dirty="0" smtClean="0"/>
              <a:t>该数据库的最主要的功能是</a:t>
            </a:r>
            <a:r>
              <a:rPr lang="zh-CN" altLang="en-US" b="1" dirty="0" smtClean="0">
                <a:solidFill>
                  <a:srgbClr val="0070C0"/>
                </a:solidFill>
              </a:rPr>
              <a:t>解惑</a:t>
            </a:r>
            <a:r>
              <a:rPr lang="zh-CN" altLang="en-US" dirty="0" smtClean="0"/>
              <a:t>，可以回答各种领域内的问题，包括字词含义、人物生平、历史事件、名胜古迹、艺术经典等。</a:t>
            </a:r>
            <a:endParaRPr lang="en-US" altLang="zh-CN" dirty="0" smtClean="0"/>
          </a:p>
          <a:p>
            <a:r>
              <a:rPr lang="en-US" altLang="zh-CN" dirty="0" smtClean="0"/>
              <a:t>7	</a:t>
            </a:r>
            <a:r>
              <a:rPr lang="zh-CN" altLang="en-US" dirty="0" smtClean="0"/>
              <a:t>另外还有</a:t>
            </a:r>
            <a:r>
              <a:rPr lang="en-US" altLang="zh-CN" dirty="0" smtClean="0"/>
              <a:t>893+</a:t>
            </a:r>
            <a:r>
              <a:rPr lang="zh-CN" altLang="en-US" dirty="0" smtClean="0"/>
              <a:t>多种工具书可按照</a:t>
            </a:r>
            <a:r>
              <a:rPr lang="en-US" altLang="zh-CN" dirty="0" smtClean="0"/>
              <a:t>Publisher</a:t>
            </a:r>
            <a:r>
              <a:rPr lang="zh-CN" altLang="en-US" dirty="0" smtClean="0"/>
              <a:t>与</a:t>
            </a:r>
            <a:r>
              <a:rPr lang="en-US" altLang="zh-CN" dirty="0" smtClean="0"/>
              <a:t>Subject</a:t>
            </a:r>
            <a:r>
              <a:rPr lang="zh-CN" altLang="en-US" dirty="0" smtClean="0"/>
              <a:t>单独订购</a:t>
            </a:r>
            <a:r>
              <a:rPr lang="en-US" altLang="zh-CN" dirty="0" smtClean="0"/>
              <a:t>Collection</a:t>
            </a:r>
            <a:r>
              <a:rPr lang="zh-CN" altLang="en-US" dirty="0" smtClean="0"/>
              <a:t>，提供</a:t>
            </a:r>
            <a:r>
              <a:rPr lang="zh-CN" altLang="en-US" b="1" dirty="0" smtClean="0">
                <a:solidFill>
                  <a:srgbClr val="0070C0"/>
                </a:solidFill>
              </a:rPr>
              <a:t>买断</a:t>
            </a:r>
            <a:r>
              <a:rPr lang="zh-CN" altLang="en-US" dirty="0" smtClean="0"/>
              <a:t>或者</a:t>
            </a:r>
            <a:r>
              <a:rPr lang="zh-CN" altLang="en-US" b="1" dirty="0" smtClean="0">
                <a:solidFill>
                  <a:srgbClr val="0070C0"/>
                </a:solidFill>
              </a:rPr>
              <a:t>订阅</a:t>
            </a:r>
            <a:r>
              <a:rPr lang="zh-CN" altLang="en-US" dirty="0" smtClean="0"/>
              <a:t>两种订购模式：</a:t>
            </a:r>
            <a:endParaRPr lang="en-US" altLang="zh-CN" dirty="0" smtClean="0"/>
          </a:p>
          <a:p>
            <a:pPr lvl="1"/>
            <a:r>
              <a:rPr lang="en-US" altLang="zh-CN" dirty="0" smtClean="0"/>
              <a:t>Publisher Collection</a:t>
            </a:r>
          </a:p>
          <a:p>
            <a:pPr lvl="1"/>
            <a:r>
              <a:rPr lang="en-US" altLang="zh-CN" dirty="0" smtClean="0"/>
              <a:t>Subject Collection</a:t>
            </a:r>
            <a:endParaRPr lang="zh-CN" altLang="en-US" dirty="0" smtClean="0"/>
          </a:p>
          <a:p>
            <a:endParaRPr lang="zh-CN" altLang="en-U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	Publisher Collection</a:t>
            </a:r>
            <a:endParaRPr lang="zh-CN" altLang="en-US" dirty="0"/>
          </a:p>
        </p:txBody>
      </p:sp>
      <p:sp>
        <p:nvSpPr>
          <p:cNvPr id="3" name="内容占位符 2"/>
          <p:cNvSpPr>
            <a:spLocks noGrp="1"/>
          </p:cNvSpPr>
          <p:nvPr>
            <p:ph idx="1"/>
          </p:nvPr>
        </p:nvSpPr>
        <p:spPr/>
        <p:txBody>
          <a:bodyPr/>
          <a:lstStyle/>
          <a:p>
            <a:r>
              <a:rPr lang="en-US" altLang="zh-CN" dirty="0" smtClean="0"/>
              <a:t>Publisher Collection</a:t>
            </a:r>
            <a:r>
              <a:rPr lang="zh-CN" altLang="en-US" dirty="0" smtClean="0"/>
              <a:t>的内容</a:t>
            </a:r>
            <a:endParaRPr lang="en-US" altLang="zh-CN" dirty="0" smtClean="0"/>
          </a:p>
          <a:p>
            <a:pPr lvl="1"/>
            <a:r>
              <a:rPr lang="en-US" altLang="zh-CN" dirty="0" smtClean="0"/>
              <a:t>47</a:t>
            </a:r>
            <a:r>
              <a:rPr lang="zh-CN" altLang="en-US" dirty="0" smtClean="0"/>
              <a:t>个出版社专辑，来自</a:t>
            </a:r>
            <a:r>
              <a:rPr lang="en-US" altLang="zh-CN" dirty="0" smtClean="0"/>
              <a:t>25 </a:t>
            </a:r>
            <a:r>
              <a:rPr lang="zh-CN" altLang="en-US" dirty="0" smtClean="0"/>
              <a:t>个出版社，其中包括</a:t>
            </a:r>
            <a:r>
              <a:rPr lang="en-US" altLang="zh-CN" dirty="0" smtClean="0"/>
              <a:t>ABC-CLIO, CABI, SAGE Reference, Wiley-Blackwell, </a:t>
            </a:r>
            <a:r>
              <a:rPr lang="en-US" altLang="zh-CN" dirty="0" err="1" smtClean="0"/>
              <a:t>Ashgate</a:t>
            </a:r>
            <a:r>
              <a:rPr lang="en-US" altLang="zh-CN" dirty="0" smtClean="0"/>
              <a:t> </a:t>
            </a:r>
            <a:r>
              <a:rPr lang="zh-CN" altLang="en-US" dirty="0" smtClean="0"/>
              <a:t>等</a:t>
            </a:r>
            <a:endParaRPr lang="en-US" altLang="zh-CN" dirty="0" smtClean="0"/>
          </a:p>
          <a:p>
            <a:pPr lvl="1"/>
            <a:r>
              <a:rPr lang="zh-CN" altLang="en-US" dirty="0" smtClean="0"/>
              <a:t>与</a:t>
            </a:r>
            <a:r>
              <a:rPr lang="en-US" altLang="zh-CN" dirty="0" smtClean="0"/>
              <a:t>Credo Reference</a:t>
            </a:r>
            <a:r>
              <a:rPr lang="zh-CN" altLang="en-US" dirty="0" smtClean="0"/>
              <a:t>完美整合</a:t>
            </a:r>
            <a:endParaRPr lang="en-US" altLang="zh-CN" dirty="0" smtClean="0"/>
          </a:p>
          <a:p>
            <a:pPr lvl="1"/>
            <a:r>
              <a:rPr lang="zh-CN" altLang="en-US" dirty="0" smtClean="0"/>
              <a:t>提供两种订购模式：</a:t>
            </a:r>
            <a:endParaRPr lang="en-US" altLang="zh-CN" dirty="0" smtClean="0"/>
          </a:p>
          <a:p>
            <a:pPr lvl="2"/>
            <a:r>
              <a:rPr lang="zh-CN" altLang="en-US" dirty="0" smtClean="0"/>
              <a:t>订阅</a:t>
            </a:r>
            <a:endParaRPr lang="en-US" altLang="zh-CN" dirty="0" smtClean="0"/>
          </a:p>
          <a:p>
            <a:pPr lvl="2"/>
            <a:r>
              <a:rPr lang="zh-CN" altLang="en-US" dirty="0" smtClean="0"/>
              <a:t>买断</a:t>
            </a:r>
            <a:endParaRPr lang="en-US" altLang="zh-CN" dirty="0" smtClean="0"/>
          </a:p>
          <a:p>
            <a:pPr lvl="1"/>
            <a:r>
              <a:rPr lang="zh-CN" altLang="en-US" dirty="0" smtClean="0"/>
              <a:t>与</a:t>
            </a:r>
            <a:r>
              <a:rPr lang="en-US" altLang="zh-CN" dirty="0" smtClean="0"/>
              <a:t>Credo Reference</a:t>
            </a:r>
            <a:r>
              <a:rPr lang="zh-CN" altLang="en-US" dirty="0" smtClean="0"/>
              <a:t>内容无重复</a:t>
            </a:r>
            <a:endParaRPr lang="zh-CN" altLang="en-US" dirty="0"/>
          </a:p>
        </p:txBody>
      </p:sp>
      <p:sp>
        <p:nvSpPr>
          <p:cNvPr id="4" name="灯片编号占位符 3"/>
          <p:cNvSpPr>
            <a:spLocks noGrp="1"/>
          </p:cNvSpPr>
          <p:nvPr>
            <p:ph type="sldNum" sz="quarter" idx="11"/>
          </p:nvPr>
        </p:nvSpPr>
        <p:spPr/>
        <p:txBody>
          <a:bodyPr/>
          <a:lstStyle/>
          <a:p>
            <a:pPr>
              <a:defRPr/>
            </a:pPr>
            <a:r>
              <a:rPr lang="en-GB" altLang="zh-CN" smtClean="0"/>
              <a:t>www.</a:t>
            </a:r>
            <a:r>
              <a:rPr lang="en-US" altLang="zh-CN" smtClean="0"/>
              <a:t>credoreference.con</a:t>
            </a:r>
            <a:endParaRPr lang="en-GB" altLang="zh-CN"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 Template MIU</Template>
  <TotalTime>2324</TotalTime>
  <Words>1754</Words>
  <Application>Microsoft Office PowerPoint</Application>
  <PresentationFormat>信纸(8.5x11 英寸)</PresentationFormat>
  <Paragraphs>250</Paragraphs>
  <Slides>44</Slides>
  <Notes>1</Notes>
  <HiddenSlides>0</HiddenSlides>
  <MMClips>0</MMClips>
  <ScaleCrop>false</ScaleCrop>
  <HeadingPairs>
    <vt:vector size="4" baseType="variant">
      <vt:variant>
        <vt:lpstr>主题</vt:lpstr>
      </vt:variant>
      <vt:variant>
        <vt:i4>1</vt:i4>
      </vt:variant>
      <vt:variant>
        <vt:lpstr>幻灯片标题</vt:lpstr>
      </vt:variant>
      <vt:variant>
        <vt:i4>44</vt:i4>
      </vt:variant>
    </vt:vector>
  </HeadingPairs>
  <TitlesOfParts>
    <vt:vector size="45" baseType="lpstr">
      <vt:lpstr>默认设计模板</vt:lpstr>
      <vt:lpstr>Credo 全球工具书大全</vt:lpstr>
      <vt:lpstr>2013年美国软件和信息产业协会（SIIA）科迪奖 （Codie Award）最终提名</vt:lpstr>
      <vt:lpstr>1 Credo 全球工具书大全简介</vt:lpstr>
      <vt:lpstr>1  Credo 全球工具书大全简介</vt:lpstr>
      <vt:lpstr>Credo 合作出版社列举</vt:lpstr>
      <vt:lpstr>幻灯片 6</vt:lpstr>
      <vt:lpstr>幻灯片 7</vt:lpstr>
      <vt:lpstr>幻灯片 8</vt:lpstr>
      <vt:lpstr>2 Publisher Collection</vt:lpstr>
      <vt:lpstr>3 Subject Collection</vt:lpstr>
      <vt:lpstr>4 Credo Reference平台使用指南</vt:lpstr>
      <vt:lpstr>4.1 包含中文在内的多语种（中文，英语，波兰语，乌尔都语，法语，西班牙语） 用户友好的平台界面</vt:lpstr>
      <vt:lpstr>4.2 提供全文检索，图像检索与概念图检索3种检索</vt:lpstr>
      <vt:lpstr>4.2.1 （全文）检索结果页面，得到443条结果记录</vt:lpstr>
      <vt:lpstr>4.2.3 图像检索结果页面，得到55条检索结果记录</vt:lpstr>
      <vt:lpstr>4.2.3 概念地图检索结果</vt:lpstr>
      <vt:lpstr>4.3  主题页面（Topic Page）</vt:lpstr>
      <vt:lpstr>4.3.1 按照类别浏览主题页面</vt:lpstr>
      <vt:lpstr>3.2 按照字母顺序浏览主题页面</vt:lpstr>
      <vt:lpstr>4.3.3 主题页面（Topic Page），以“Marilyn Monroe”为例</vt:lpstr>
      <vt:lpstr>幻灯片 21</vt:lpstr>
      <vt:lpstr>4.4   查找图书</vt:lpstr>
      <vt:lpstr>4.4.1   图书浏览</vt:lpstr>
      <vt:lpstr>4.4.1   图书浏览</vt:lpstr>
      <vt:lpstr>4.4.1   图书浏览</vt:lpstr>
      <vt:lpstr>4.4.1   图书浏览</vt:lpstr>
      <vt:lpstr>4.4.2   图书阅读</vt:lpstr>
      <vt:lpstr>4.4.2   图书阅读</vt:lpstr>
      <vt:lpstr>4.4.2   图书阅读</vt:lpstr>
      <vt:lpstr>4.4.2   图书阅读</vt:lpstr>
      <vt:lpstr>4.4.3  浏览词条</vt:lpstr>
      <vt:lpstr>4.4.4 X参照</vt:lpstr>
      <vt:lpstr>4 .5  查找图书·检索结果页面</vt:lpstr>
      <vt:lpstr>4.6  高级检索</vt:lpstr>
      <vt:lpstr>4.6   概念图</vt:lpstr>
      <vt:lpstr>4.6   概念图</vt:lpstr>
      <vt:lpstr>4.6   概念图</vt:lpstr>
      <vt:lpstr>4.6   概念图</vt:lpstr>
      <vt:lpstr>4.7  保存结果</vt:lpstr>
      <vt:lpstr>4.7  保存结果</vt:lpstr>
      <vt:lpstr>4.8  Gadgets（限定检索）</vt:lpstr>
      <vt:lpstr>4.9 Librarian Admin图书馆员后台管理系统</vt:lpstr>
      <vt:lpstr>5 Credo Reference其它特点—图书馆所需</vt:lpstr>
      <vt:lpstr>更多关于Credo全球工具书大全信息 请联系：</vt:lpstr>
    </vt:vector>
  </TitlesOfParts>
  <Company>Global Intelligence Alliance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Value Creating System Analysis</dc:title>
  <dc:creator>Jessie Wang</dc:creator>
  <cp:lastModifiedBy>Elle</cp:lastModifiedBy>
  <cp:revision>266</cp:revision>
  <dcterms:created xsi:type="dcterms:W3CDTF">2007-09-26T12:04:45Z</dcterms:created>
  <dcterms:modified xsi:type="dcterms:W3CDTF">2013-03-25T05:06:30Z</dcterms:modified>
</cp:coreProperties>
</file>