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71"/>
  </p:notesMasterIdLst>
  <p:handoutMasterIdLst>
    <p:handoutMasterId r:id="rId72"/>
  </p:handoutMasterIdLst>
  <p:sldIdLst>
    <p:sldId id="265" r:id="rId2"/>
    <p:sldId id="420" r:id="rId3"/>
    <p:sldId id="266" r:id="rId4"/>
    <p:sldId id="349" r:id="rId5"/>
    <p:sldId id="350" r:id="rId6"/>
    <p:sldId id="351" r:id="rId7"/>
    <p:sldId id="352" r:id="rId8"/>
    <p:sldId id="353" r:id="rId9"/>
    <p:sldId id="354" r:id="rId10"/>
    <p:sldId id="355" r:id="rId11"/>
    <p:sldId id="356" r:id="rId12"/>
    <p:sldId id="357" r:id="rId13"/>
    <p:sldId id="358" r:id="rId14"/>
    <p:sldId id="360" r:id="rId15"/>
    <p:sldId id="361" r:id="rId16"/>
    <p:sldId id="362" r:id="rId17"/>
    <p:sldId id="363" r:id="rId18"/>
    <p:sldId id="364"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419"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328" r:id="rId70"/>
  </p:sldIdLst>
  <p:sldSz cx="9144000" cy="6858000" type="letter"/>
  <p:notesSz cx="6858000" cy="9144000"/>
  <p:defaultTextStyle>
    <a:defPPr>
      <a:defRPr lang="fi-FI"/>
    </a:defPPr>
    <a:lvl1pPr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1pPr>
    <a:lvl2pPr marL="455613" indent="1588"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2pPr>
    <a:lvl3pPr marL="912813" indent="1588"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3pPr>
    <a:lvl4pPr marL="1370013" indent="1588"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4pPr>
    <a:lvl5pPr marL="1827213" indent="1588"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5pPr>
    <a:lvl6pPr marL="2286000" algn="l" defTabSz="914400" rtl="0" eaLnBrk="1" latinLnBrk="0" hangingPunct="1">
      <a:defRPr sz="1400" kern="1200">
        <a:solidFill>
          <a:schemeClr val="tx1"/>
        </a:solidFill>
        <a:latin typeface="Trebuchet MS" pitchFamily="34" charset="0"/>
        <a:ea typeface="宋体" pitchFamily="2" charset="-122"/>
        <a:cs typeface="+mn-cs"/>
      </a:defRPr>
    </a:lvl6pPr>
    <a:lvl7pPr marL="2743200" algn="l" defTabSz="914400" rtl="0" eaLnBrk="1" latinLnBrk="0" hangingPunct="1">
      <a:defRPr sz="1400" kern="1200">
        <a:solidFill>
          <a:schemeClr val="tx1"/>
        </a:solidFill>
        <a:latin typeface="Trebuchet MS" pitchFamily="34" charset="0"/>
        <a:ea typeface="宋体" pitchFamily="2" charset="-122"/>
        <a:cs typeface="+mn-cs"/>
      </a:defRPr>
    </a:lvl7pPr>
    <a:lvl8pPr marL="3200400" algn="l" defTabSz="914400" rtl="0" eaLnBrk="1" latinLnBrk="0" hangingPunct="1">
      <a:defRPr sz="1400" kern="1200">
        <a:solidFill>
          <a:schemeClr val="tx1"/>
        </a:solidFill>
        <a:latin typeface="Trebuchet MS" pitchFamily="34" charset="0"/>
        <a:ea typeface="宋体" pitchFamily="2" charset="-122"/>
        <a:cs typeface="+mn-cs"/>
      </a:defRPr>
    </a:lvl8pPr>
    <a:lvl9pPr marL="3657600" algn="l" defTabSz="914400" rtl="0" eaLnBrk="1" latinLnBrk="0" hangingPunct="1">
      <a:defRPr sz="1400" kern="1200">
        <a:solidFill>
          <a:schemeClr val="tx1"/>
        </a:solidFill>
        <a:latin typeface="Trebuchet MS"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CCFF"/>
    <a:srgbClr val="080808"/>
    <a:srgbClr val="FFFFFF"/>
    <a:srgbClr val="F7F7F7"/>
    <a:srgbClr val="CCCCCC"/>
    <a:srgbClr val="999999"/>
    <a:srgbClr val="666666"/>
    <a:srgbClr val="333333"/>
    <a:srgbClr val="EEC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5" autoAdjust="0"/>
    <p:restoredTop sz="96654" autoAdjust="0"/>
  </p:normalViewPr>
  <p:slideViewPr>
    <p:cSldViewPr>
      <p:cViewPr varScale="1">
        <p:scale>
          <a:sx n="68" d="100"/>
          <a:sy n="68" d="100"/>
        </p:scale>
        <p:origin x="-2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ea typeface="+mn-ea"/>
              </a:defRPr>
            </a:lvl1pPr>
          </a:lstStyle>
          <a:p>
            <a:pPr>
              <a:defRPr/>
            </a:pPr>
            <a:endParaRPr lang="en-GB" altLang="zh-CN"/>
          </a:p>
        </p:txBody>
      </p:sp>
      <p:sp>
        <p:nvSpPr>
          <p:cNvPr id="1751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ea typeface="+mn-ea"/>
              </a:defRPr>
            </a:lvl1pPr>
          </a:lstStyle>
          <a:p>
            <a:pPr>
              <a:defRPr/>
            </a:pPr>
            <a:endParaRPr lang="en-GB" altLang="zh-CN"/>
          </a:p>
        </p:txBody>
      </p:sp>
      <p:sp>
        <p:nvSpPr>
          <p:cNvPr id="1751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ea typeface="+mn-ea"/>
              </a:defRPr>
            </a:lvl1pPr>
          </a:lstStyle>
          <a:p>
            <a:pPr>
              <a:defRPr/>
            </a:pPr>
            <a:endParaRPr lang="en-GB" altLang="zh-CN"/>
          </a:p>
        </p:txBody>
      </p:sp>
      <p:sp>
        <p:nvSpPr>
          <p:cNvPr id="175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charset="0"/>
                <a:ea typeface="+mn-ea"/>
              </a:defRPr>
            </a:lvl1pPr>
          </a:lstStyle>
          <a:p>
            <a:pPr>
              <a:defRPr/>
            </a:pPr>
            <a:fld id="{5CC7772E-97E3-44AD-A0DF-E872D594121C}" type="slidenum">
              <a:rPr lang="en-GB" altLang="zh-CN"/>
              <a:pPr>
                <a:defRPr/>
              </a:pPr>
              <a:t>‹#›</a:t>
            </a:fld>
            <a:endParaRPr lang="en-GB"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ea typeface="+mn-ea"/>
              </a:defRPr>
            </a:lvl1pPr>
          </a:lstStyle>
          <a:p>
            <a:pPr>
              <a:defRPr/>
            </a:pPr>
            <a:endParaRPr lang="en-US" altLang="zh-CN"/>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ea typeface="+mn-ea"/>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ea typeface="+mn-ea"/>
              </a:defRPr>
            </a:lvl1pPr>
          </a:lstStyle>
          <a:p>
            <a:pPr>
              <a:defRPr/>
            </a:pPr>
            <a:endParaRPr lang="en-US" altLang="zh-CN"/>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charset="0"/>
                <a:ea typeface="+mn-ea"/>
              </a:defRPr>
            </a:lvl1pPr>
          </a:lstStyle>
          <a:p>
            <a:pPr>
              <a:defRPr/>
            </a:pPr>
            <a:fld id="{A1D070E6-C827-4BEF-AABE-CD10A497208C}" type="slidenum">
              <a:rPr lang="fi-FI" altLang="zh-CN"/>
              <a:pPr>
                <a:defRPr/>
              </a:pPr>
              <a:t>‹#›</a:t>
            </a:fld>
            <a:endParaRPr lang="fi-FI"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位置相邻就是将某一词条在工具书的物理位置上的前后各两条词条列出，以便用户查看。内容相关和位置相邻两种参照方式，在词条间建立多种交互参照，故被称为</a:t>
            </a:r>
            <a:r>
              <a:rPr lang="en-US" altLang="zh-CN" dirty="0" smtClean="0"/>
              <a:t>X</a:t>
            </a:r>
            <a:r>
              <a:rPr lang="zh-CN" altLang="en-US" dirty="0" smtClean="0"/>
              <a:t>参照。</a:t>
            </a:r>
            <a:r>
              <a:rPr lang="en-US" altLang="zh-CN" dirty="0" smtClean="0"/>
              <a:t>X</a:t>
            </a:r>
            <a:r>
              <a:rPr lang="zh-CN" altLang="en-US" dirty="0" smtClean="0"/>
              <a:t>参照在各词条之间渐渐地可以形成一个庞大的关系网，协助用户扩展检索思路，挖掘所需的更深层次的知识，对此，</a:t>
            </a:r>
            <a:r>
              <a:rPr lang="en-US" altLang="zh-CN" dirty="0" smtClean="0"/>
              <a:t>Credo Refer</a:t>
            </a:r>
            <a:r>
              <a:rPr lang="zh-CN" altLang="en-US" dirty="0" smtClean="0"/>
              <a:t>还特别研制看概念图，以直观的图形进一步展示词条之间的关系。</a:t>
            </a:r>
            <a:endParaRPr lang="zh-CN" altLang="en-US" dirty="0"/>
          </a:p>
        </p:txBody>
      </p:sp>
      <p:sp>
        <p:nvSpPr>
          <p:cNvPr id="4" name="灯片编号占位符 3"/>
          <p:cNvSpPr>
            <a:spLocks noGrp="1"/>
          </p:cNvSpPr>
          <p:nvPr>
            <p:ph type="sldNum" sz="quarter" idx="10"/>
          </p:nvPr>
        </p:nvSpPr>
        <p:spPr/>
        <p:txBody>
          <a:bodyPr/>
          <a:lstStyle/>
          <a:p>
            <a:pPr>
              <a:defRPr/>
            </a:pPr>
            <a:fld id="{A1D070E6-C827-4BEF-AABE-CD10A497208C}" type="slidenum">
              <a:rPr lang="fi-FI" altLang="zh-CN" smtClean="0"/>
              <a:pPr>
                <a:defRPr/>
              </a:pPr>
              <a:t>57</a:t>
            </a:fld>
            <a:endParaRPr lang="fi-FI"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图片 9" descr="图片1.png"/>
          <p:cNvPicPr>
            <a:picLocks noChangeAspect="1"/>
          </p:cNvPicPr>
          <p:nvPr userDrawn="1"/>
        </p:nvPicPr>
        <p:blipFill>
          <a:blip r:embed="rId2" cstate="print"/>
          <a:stretch>
            <a:fillRect/>
          </a:stretch>
        </p:blipFill>
        <p:spPr>
          <a:xfrm>
            <a:off x="0" y="0"/>
            <a:ext cx="9144000" cy="6501859"/>
          </a:xfrm>
          <a:prstGeom prst="rect">
            <a:avLst/>
          </a:prstGeom>
        </p:spPr>
      </p:pic>
      <p:sp>
        <p:nvSpPr>
          <p:cNvPr id="2" name="Title 1"/>
          <p:cNvSpPr>
            <a:spLocks noGrp="1"/>
          </p:cNvSpPr>
          <p:nvPr>
            <p:ph type="ctrTitle"/>
          </p:nvPr>
        </p:nvSpPr>
        <p:spPr>
          <a:xfrm>
            <a:off x="395536" y="2420888"/>
            <a:ext cx="8748464" cy="866527"/>
          </a:xfrm>
        </p:spPr>
        <p:txBody>
          <a:bodyPr/>
          <a:lstStyle>
            <a:lvl1pPr algn="l">
              <a:defRPr sz="4000" b="1">
                <a:solidFill>
                  <a:schemeClr val="bg1"/>
                </a:solidFill>
                <a:latin typeface="Verdana" pitchFamily="34" charset="0"/>
                <a:cs typeface="Verdana" pitchFamily="34" charset="0"/>
              </a:defRPr>
            </a:lvl1pPr>
          </a:lstStyle>
          <a:p>
            <a:r>
              <a:rPr lang="en-US" altLang="zh-CN" smtClean="0"/>
              <a:t>Click to edit Master title style</a:t>
            </a:r>
            <a:endParaRPr lang="zh-CN" altLang="en-US" dirty="0"/>
          </a:p>
        </p:txBody>
      </p:sp>
      <p:sp>
        <p:nvSpPr>
          <p:cNvPr id="3" name="Subtitle 2"/>
          <p:cNvSpPr>
            <a:spLocks noGrp="1"/>
          </p:cNvSpPr>
          <p:nvPr>
            <p:ph type="subTitle" idx="1"/>
          </p:nvPr>
        </p:nvSpPr>
        <p:spPr>
          <a:xfrm>
            <a:off x="475456" y="3501008"/>
            <a:ext cx="6400800" cy="1152128"/>
          </a:xfrm>
        </p:spPr>
        <p:txBody>
          <a:bodyPr/>
          <a:lstStyle>
            <a:lvl1pPr marL="0" indent="0" algn="l">
              <a:buNone/>
              <a:defRPr sz="2400">
                <a:solidFill>
                  <a:schemeClr val="bg1"/>
                </a:solidFill>
                <a:latin typeface="Verdana" pitchFamily="34" charset="0"/>
                <a:cs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52226" name="Rectangle 2"/>
          <p:cNvSpPr>
            <a:spLocks noChangeArrowheads="1"/>
          </p:cNvSpPr>
          <p:nvPr userDrawn="1"/>
        </p:nvSpPr>
        <p:spPr bwMode="auto">
          <a:xfrm>
            <a:off x="0" y="0"/>
            <a:ext cx="9144000" cy="457200"/>
          </a:xfrm>
          <a:prstGeom prst="rect">
            <a:avLst/>
          </a:prstGeom>
          <a:noFill/>
          <a:ln w="9525" cap="flat" cmpd="sng" algn="ctr">
            <a:noFill/>
            <a:prstDash val="solid"/>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9" descr="credo_logo_vertical_white"/>
          <p:cNvPicPr>
            <a:picLocks noChangeAspect="1" noChangeArrowheads="1"/>
          </p:cNvPicPr>
          <p:nvPr userDrawn="1"/>
        </p:nvPicPr>
        <p:blipFill>
          <a:blip r:embed="rId3" cstate="print"/>
          <a:srcRect/>
          <a:stretch>
            <a:fillRect/>
          </a:stretch>
        </p:blipFill>
        <p:spPr bwMode="auto">
          <a:xfrm>
            <a:off x="7524328" y="404664"/>
            <a:ext cx="1368151" cy="1967261"/>
          </a:xfrm>
          <a:prstGeom prst="rect">
            <a:avLst/>
          </a:prstGeom>
          <a:noFill/>
          <a:ln w="9525">
            <a:noFill/>
            <a:miter lim="800000"/>
            <a:headEnd/>
            <a:tailEnd/>
          </a:ln>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5"/>
          <p:cNvSpPr/>
          <p:nvPr/>
        </p:nvSpPr>
        <p:spPr>
          <a:xfrm>
            <a:off x="0" y="0"/>
            <a:ext cx="9144000" cy="3500438"/>
          </a:xfrm>
          <a:prstGeom prst="rect">
            <a:avLst/>
          </a:prstGeom>
          <a:gradFill flip="none" rotWithShape="1">
            <a:gsLst>
              <a:gs pos="0">
                <a:schemeClr val="bg1">
                  <a:lumMod val="85000"/>
                </a:schemeClr>
              </a:gs>
              <a:gs pos="5000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a:p>
        </p:txBody>
      </p:sp>
      <p:sp>
        <p:nvSpPr>
          <p:cNvPr id="5" name="Rectangle 6"/>
          <p:cNvSpPr/>
          <p:nvPr/>
        </p:nvSpPr>
        <p:spPr>
          <a:xfrm>
            <a:off x="0" y="692150"/>
            <a:ext cx="9144000" cy="21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zh-CN" altLang="en-US"/>
          </a:p>
        </p:txBody>
      </p:sp>
      <p:sp>
        <p:nvSpPr>
          <p:cNvPr id="10" name="Title Placeholder 1"/>
          <p:cNvSpPr>
            <a:spLocks noGrp="1"/>
          </p:cNvSpPr>
          <p:nvPr>
            <p:ph type="title"/>
          </p:nvPr>
        </p:nvSpPr>
        <p:spPr>
          <a:xfrm>
            <a:off x="251520" y="188640"/>
            <a:ext cx="8820472" cy="670086"/>
          </a:xfrm>
          <a:prstGeom prst="rect">
            <a:avLst/>
          </a:prstGeom>
          <a:noFill/>
        </p:spPr>
        <p:txBody>
          <a:bodyPr rtlCol="0">
            <a:noAutofit/>
          </a:bodyPr>
          <a:lstStyle>
            <a:lvl1pPr algn="l">
              <a:defRPr sz="2400" b="1">
                <a:solidFill>
                  <a:schemeClr val="tx1"/>
                </a:solidFill>
                <a:latin typeface="Verdana" pitchFamily="34" charset="0"/>
                <a:cs typeface="Verdana" pitchFamily="34" charset="0"/>
              </a:defRPr>
            </a:lvl1pPr>
          </a:lstStyle>
          <a:p>
            <a:r>
              <a:rPr lang="en-US" altLang="zh-CN" dirty="0" smtClean="0"/>
              <a:t>Click to edit Master title style</a:t>
            </a:r>
            <a:endParaRPr lang="zh-CN" altLang="en-US" dirty="0"/>
          </a:p>
        </p:txBody>
      </p:sp>
      <p:sp>
        <p:nvSpPr>
          <p:cNvPr id="3" name="Content Placeholder 2"/>
          <p:cNvSpPr>
            <a:spLocks noGrp="1"/>
          </p:cNvSpPr>
          <p:nvPr>
            <p:ph idx="1"/>
          </p:nvPr>
        </p:nvSpPr>
        <p:spPr>
          <a:xfrm>
            <a:off x="755576" y="1340768"/>
            <a:ext cx="7632848" cy="4785395"/>
          </a:xfrm>
        </p:spPr>
        <p:txBody>
          <a:bodyPr/>
          <a:lstStyle>
            <a:lvl1pPr>
              <a:lnSpc>
                <a:spcPct val="150000"/>
              </a:lnSpc>
              <a:defRPr sz="1800">
                <a:latin typeface="Verdana" pitchFamily="34" charset="0"/>
                <a:ea typeface="微软雅黑" pitchFamily="34" charset="-122"/>
                <a:cs typeface="Verdana" pitchFamily="34" charset="0"/>
              </a:defRPr>
            </a:lvl1pPr>
            <a:lvl2pPr>
              <a:lnSpc>
                <a:spcPct val="150000"/>
              </a:lnSpc>
              <a:defRPr sz="1800">
                <a:latin typeface="Verdana" pitchFamily="34" charset="0"/>
                <a:ea typeface="微软雅黑" pitchFamily="34" charset="-122"/>
                <a:cs typeface="Verdana" pitchFamily="34" charset="0"/>
              </a:defRPr>
            </a:lvl2pPr>
            <a:lvl3pPr>
              <a:lnSpc>
                <a:spcPct val="150000"/>
              </a:lnSpc>
              <a:defRPr sz="1800">
                <a:latin typeface="Verdana" pitchFamily="34" charset="0"/>
                <a:ea typeface="微软雅黑" pitchFamily="34" charset="-122"/>
                <a:cs typeface="Verdana" pitchFamily="34" charset="0"/>
              </a:defRPr>
            </a:lvl3pPr>
            <a:lvl4pPr>
              <a:lnSpc>
                <a:spcPct val="150000"/>
              </a:lnSpc>
              <a:defRPr sz="1800">
                <a:latin typeface="Verdana" pitchFamily="34" charset="0"/>
                <a:ea typeface="微软雅黑" pitchFamily="34" charset="-122"/>
                <a:cs typeface="Verdana" pitchFamily="34" charset="0"/>
              </a:defRPr>
            </a:lvl4pPr>
            <a:lvl5pPr>
              <a:lnSpc>
                <a:spcPct val="150000"/>
              </a:lnSpc>
              <a:defRPr sz="1800">
                <a:latin typeface="Verdana" pitchFamily="34" charset="0"/>
                <a:ea typeface="微软雅黑" pitchFamily="34" charset="-122"/>
                <a:cs typeface="Verdana"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7" name="Footer Placeholder 11"/>
          <p:cNvSpPr>
            <a:spLocks noGrp="1"/>
          </p:cNvSpPr>
          <p:nvPr>
            <p:ph type="ftr" sz="quarter" idx="10"/>
          </p:nvPr>
        </p:nvSpPr>
        <p:spPr>
          <a:xfrm>
            <a:off x="1692275" y="6559550"/>
            <a:ext cx="1736725" cy="268288"/>
          </a:xfrm>
        </p:spPr>
        <p:txBody>
          <a:bodyPr/>
          <a:lstStyle>
            <a:lvl1pPr algn="l">
              <a:defRPr sz="1000">
                <a:solidFill>
                  <a:schemeClr val="bg1"/>
                </a:solidFill>
              </a:defRPr>
            </a:lvl1pPr>
          </a:lstStyle>
          <a:p>
            <a:pPr>
              <a:defRPr/>
            </a:pPr>
            <a:r>
              <a:rPr lang="en-US" altLang="zh-CN"/>
              <a:t>Marketing Intelligence Unit</a:t>
            </a:r>
          </a:p>
        </p:txBody>
      </p:sp>
      <p:sp>
        <p:nvSpPr>
          <p:cNvPr id="8" name="Slide Number Placeholder 12"/>
          <p:cNvSpPr>
            <a:spLocks noGrp="1"/>
          </p:cNvSpPr>
          <p:nvPr>
            <p:ph type="sldNum" sz="quarter" idx="11"/>
          </p:nvPr>
        </p:nvSpPr>
        <p:spPr>
          <a:xfrm>
            <a:off x="6444208" y="404664"/>
            <a:ext cx="2637880" cy="287759"/>
          </a:xfrm>
        </p:spPr>
        <p:txBody>
          <a:bodyPr/>
          <a:lstStyle>
            <a:lvl1pPr algn="ctr">
              <a:defRPr>
                <a:solidFill>
                  <a:srgbClr val="0070C0"/>
                </a:solidFill>
              </a:defRPr>
            </a:lvl1pPr>
          </a:lstStyle>
          <a:p>
            <a:pPr>
              <a:defRPr/>
            </a:pPr>
            <a:r>
              <a:rPr lang="en-GB" altLang="zh-CN" smtClean="0"/>
              <a:t>www.</a:t>
            </a:r>
            <a:r>
              <a:rPr lang="en-US" altLang="zh-CN" smtClean="0"/>
              <a:t>credoreference.com</a:t>
            </a:r>
            <a:endParaRPr lang="en-GB" altLang="zh-CN" dirty="0"/>
          </a:p>
        </p:txBody>
      </p:sp>
      <p:grpSp>
        <p:nvGrpSpPr>
          <p:cNvPr id="13" name="组合 12"/>
          <p:cNvGrpSpPr/>
          <p:nvPr userDrawn="1"/>
        </p:nvGrpSpPr>
        <p:grpSpPr>
          <a:xfrm>
            <a:off x="0" y="6249212"/>
            <a:ext cx="9144000" cy="608788"/>
            <a:chOff x="0" y="6249212"/>
            <a:chExt cx="9144000" cy="608788"/>
          </a:xfrm>
        </p:grpSpPr>
        <p:pic>
          <p:nvPicPr>
            <p:cNvPr id="11" name="图片 10" descr="图片2.png"/>
            <p:cNvPicPr>
              <a:picLocks noChangeAspect="1"/>
            </p:cNvPicPr>
            <p:nvPr userDrawn="1"/>
          </p:nvPicPr>
          <p:blipFill>
            <a:blip r:embed="rId2" cstate="print"/>
            <a:stretch>
              <a:fillRect/>
            </a:stretch>
          </p:blipFill>
          <p:spPr>
            <a:xfrm>
              <a:off x="0" y="6249212"/>
              <a:ext cx="9144000" cy="608788"/>
            </a:xfrm>
            <a:prstGeom prst="rect">
              <a:avLst/>
            </a:prstGeom>
          </p:spPr>
        </p:pic>
        <p:sp>
          <p:nvSpPr>
            <p:cNvPr id="12" name="TextBox 11"/>
            <p:cNvSpPr txBox="1"/>
            <p:nvPr userDrawn="1"/>
          </p:nvSpPr>
          <p:spPr>
            <a:xfrm>
              <a:off x="179512" y="6381328"/>
              <a:ext cx="3523722" cy="276999"/>
            </a:xfrm>
            <a:prstGeom prst="rect">
              <a:avLst/>
            </a:prstGeom>
            <a:noFill/>
          </p:spPr>
          <p:txBody>
            <a:bodyPr wrap="none" rtlCol="0">
              <a:spAutoFit/>
            </a:bodyPr>
            <a:lstStyle/>
            <a:p>
              <a:r>
                <a:rPr lang="en-US" altLang="zh-CN" sz="1200" dirty="0" smtClean="0">
                  <a:solidFill>
                    <a:schemeClr val="bg1"/>
                  </a:solidFill>
                  <a:latin typeface="Verdana" pitchFamily="34" charset="0"/>
                  <a:ea typeface="Verdana" pitchFamily="34" charset="0"/>
                  <a:cs typeface="Verdana" pitchFamily="34" charset="0"/>
                </a:rPr>
                <a:t>iGroup</a:t>
              </a:r>
              <a:r>
                <a:rPr lang="zh-CN" altLang="en-US" sz="1200" dirty="0" smtClean="0">
                  <a:solidFill>
                    <a:schemeClr val="bg1"/>
                  </a:solidFill>
                  <a:latin typeface="Verdana" pitchFamily="34" charset="0"/>
                  <a:ea typeface="微软雅黑" pitchFamily="34" charset="-122"/>
                  <a:cs typeface="Verdana" pitchFamily="34" charset="0"/>
                </a:rPr>
                <a:t>中国</a:t>
              </a:r>
              <a:r>
                <a:rPr lang="en-US" altLang="zh-CN" sz="1200" dirty="0" smtClean="0">
                  <a:solidFill>
                    <a:schemeClr val="bg1"/>
                  </a:solidFill>
                  <a:latin typeface="Verdana" pitchFamily="34" charset="0"/>
                  <a:ea typeface="Verdana" pitchFamily="34" charset="0"/>
                  <a:cs typeface="Verdana" pitchFamily="34" charset="0"/>
                </a:rPr>
                <a:t>·</a:t>
              </a:r>
              <a:r>
                <a:rPr lang="zh-CN" altLang="en-US" sz="1200" dirty="0" smtClean="0">
                  <a:solidFill>
                    <a:schemeClr val="bg1"/>
                  </a:solidFill>
                  <a:latin typeface="Verdana" pitchFamily="34" charset="0"/>
                  <a:ea typeface="微软雅黑" pitchFamily="34" charset="-122"/>
                  <a:cs typeface="Verdana" pitchFamily="34" charset="0"/>
                </a:rPr>
                <a:t>长煦信息技术咨询（上海）有限公司</a:t>
              </a:r>
              <a:endParaRPr lang="zh-CN" altLang="en-US" sz="1200" dirty="0">
                <a:solidFill>
                  <a:schemeClr val="bg1"/>
                </a:solidFill>
                <a:latin typeface="Verdana" pitchFamily="34" charset="0"/>
                <a:ea typeface="微软雅黑" pitchFamily="34" charset="-122"/>
                <a:cs typeface="Verdana" pitchFamily="34" charset="0"/>
              </a:endParaRPr>
            </a:p>
          </p:txBody>
        </p:sp>
      </p:grpSp>
      <p:sp>
        <p:nvSpPr>
          <p:cNvPr id="14" name="Slide Number Placeholder 12"/>
          <p:cNvSpPr txBox="1">
            <a:spLocks/>
          </p:cNvSpPr>
          <p:nvPr userDrawn="1"/>
        </p:nvSpPr>
        <p:spPr bwMode="auto">
          <a:xfrm>
            <a:off x="6228184" y="6381328"/>
            <a:ext cx="2637880" cy="287759"/>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www.</a:t>
            </a:r>
            <a:r>
              <a:rPr kumimoji="0" lang="en-US"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igroup.com.cn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GB" altLang="zh-CN" sz="1400" b="0" i="0" u="none" strike="noStrike" kern="1200" cap="none" spc="0" normalizeH="0" baseline="0" noProof="0" dirty="0">
              <a:ln>
                <a:noFill/>
              </a:ln>
              <a:solidFill>
                <a:schemeClr val="bg1"/>
              </a:solidFill>
              <a:effectLst/>
              <a:uLnTx/>
              <a:uFillTx/>
              <a:latin typeface="Trebuchet MS" pitchFamily="96" charset="0"/>
              <a:ea typeface="+mn-ea"/>
              <a:cs typeface="+mn-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356992"/>
            <a:ext cx="7772400" cy="1362075"/>
          </a:xfrm>
        </p:spPr>
        <p:txBody>
          <a:bodyPr anchor="t"/>
          <a:lstStyle>
            <a:lvl1pPr algn="l">
              <a:defRPr sz="3200" b="1" cap="all">
                <a:latin typeface="微软雅黑" pitchFamily="34" charset="-122"/>
                <a:ea typeface="微软雅黑" pitchFamily="34" charset="-122"/>
              </a:defRPr>
            </a:lvl1pPr>
          </a:lstStyle>
          <a:p>
            <a:r>
              <a:rPr lang="en-US" altLang="zh-CN" dirty="0" smtClean="0"/>
              <a:t>Click to edit Master title style</a:t>
            </a:r>
            <a:endParaRPr lang="zh-CN" altLang="en-US" dirty="0"/>
          </a:p>
        </p:txBody>
      </p:sp>
      <p:sp>
        <p:nvSpPr>
          <p:cNvPr id="3" name="Text Placeholder 2"/>
          <p:cNvSpPr>
            <a:spLocks noGrp="1"/>
          </p:cNvSpPr>
          <p:nvPr>
            <p:ph type="body" idx="1"/>
          </p:nvPr>
        </p:nvSpPr>
        <p:spPr>
          <a:xfrm>
            <a:off x="755576" y="1856805"/>
            <a:ext cx="7772400" cy="1500187"/>
          </a:xfrm>
        </p:spPr>
        <p:txBody>
          <a:bodyPr anchor="b"/>
          <a:lstStyle>
            <a:lvl1pPr marL="0" indent="0" algn="l">
              <a:buNone/>
              <a:defRPr sz="2000">
                <a:latin typeface="微软雅黑" pitchFamily="34" charset="-122"/>
                <a:ea typeface="微软雅黑"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pic>
        <p:nvPicPr>
          <p:cNvPr id="1026" name="Picture 2" descr="credohoriz_tag-line"/>
          <p:cNvPicPr>
            <a:picLocks noChangeAspect="1" noChangeArrowheads="1"/>
          </p:cNvPicPr>
          <p:nvPr userDrawn="1"/>
        </p:nvPicPr>
        <p:blipFill>
          <a:blip r:embed="rId2" cstate="print"/>
          <a:srcRect/>
          <a:stretch>
            <a:fillRect/>
          </a:stretch>
        </p:blipFill>
        <p:spPr bwMode="auto">
          <a:xfrm>
            <a:off x="755576" y="476672"/>
            <a:ext cx="2664296" cy="579789"/>
          </a:xfrm>
          <a:prstGeom prst="rect">
            <a:avLst/>
          </a:prstGeom>
          <a:noFill/>
          <a:ln w="9525">
            <a:noFill/>
            <a:miter lim="800000"/>
            <a:headEnd/>
            <a:tailEnd/>
          </a:ln>
        </p:spPr>
      </p:pic>
      <p:pic>
        <p:nvPicPr>
          <p:cNvPr id="6" name="图片 5" descr="图片2.png"/>
          <p:cNvPicPr>
            <a:picLocks noChangeAspect="1"/>
          </p:cNvPicPr>
          <p:nvPr userDrawn="1"/>
        </p:nvPicPr>
        <p:blipFill>
          <a:blip r:embed="rId3" cstate="print"/>
          <a:stretch>
            <a:fillRect/>
          </a:stretch>
        </p:blipFill>
        <p:spPr>
          <a:xfrm flipV="1">
            <a:off x="0" y="1124744"/>
            <a:ext cx="9144000" cy="45719"/>
          </a:xfrm>
          <a:prstGeom prst="rect">
            <a:avLst/>
          </a:prstGeom>
        </p:spPr>
      </p:pic>
      <p:pic>
        <p:nvPicPr>
          <p:cNvPr id="8" name="图片 7" descr="图片2.png"/>
          <p:cNvPicPr>
            <a:picLocks noChangeAspect="1"/>
          </p:cNvPicPr>
          <p:nvPr userDrawn="1"/>
        </p:nvPicPr>
        <p:blipFill>
          <a:blip r:embed="rId3" cstate="print"/>
          <a:stretch>
            <a:fillRect/>
          </a:stretch>
        </p:blipFill>
        <p:spPr>
          <a:xfrm>
            <a:off x="0" y="6249212"/>
            <a:ext cx="9144000" cy="608788"/>
          </a:xfrm>
          <a:prstGeom prst="rect">
            <a:avLst/>
          </a:prstGeom>
        </p:spPr>
      </p:pic>
      <p:sp>
        <p:nvSpPr>
          <p:cNvPr id="9" name="TextBox 8"/>
          <p:cNvSpPr txBox="1"/>
          <p:nvPr userDrawn="1"/>
        </p:nvSpPr>
        <p:spPr>
          <a:xfrm>
            <a:off x="179512" y="6381328"/>
            <a:ext cx="3523722" cy="276999"/>
          </a:xfrm>
          <a:prstGeom prst="rect">
            <a:avLst/>
          </a:prstGeom>
          <a:noFill/>
        </p:spPr>
        <p:txBody>
          <a:bodyPr wrap="none" rtlCol="0">
            <a:spAutoFit/>
          </a:bodyPr>
          <a:lstStyle/>
          <a:p>
            <a:r>
              <a:rPr lang="en-US" altLang="zh-CN" sz="1200" dirty="0" smtClean="0">
                <a:solidFill>
                  <a:schemeClr val="bg1"/>
                </a:solidFill>
                <a:latin typeface="Verdana" pitchFamily="34" charset="0"/>
                <a:ea typeface="Verdana" pitchFamily="34" charset="0"/>
                <a:cs typeface="Verdana" pitchFamily="34" charset="0"/>
              </a:rPr>
              <a:t>iGroup</a:t>
            </a:r>
            <a:r>
              <a:rPr lang="zh-CN" altLang="en-US" sz="1200" dirty="0" smtClean="0">
                <a:solidFill>
                  <a:schemeClr val="bg1"/>
                </a:solidFill>
                <a:latin typeface="Verdana" pitchFamily="34" charset="0"/>
                <a:ea typeface="微软雅黑" pitchFamily="34" charset="-122"/>
                <a:cs typeface="Verdana" pitchFamily="34" charset="0"/>
              </a:rPr>
              <a:t>中国</a:t>
            </a:r>
            <a:r>
              <a:rPr lang="en-US" altLang="zh-CN" sz="1200" dirty="0" smtClean="0">
                <a:solidFill>
                  <a:schemeClr val="bg1"/>
                </a:solidFill>
                <a:latin typeface="Verdana" pitchFamily="34" charset="0"/>
                <a:ea typeface="Verdana" pitchFamily="34" charset="0"/>
                <a:cs typeface="Verdana" pitchFamily="34" charset="0"/>
              </a:rPr>
              <a:t>·</a:t>
            </a:r>
            <a:r>
              <a:rPr lang="zh-CN" altLang="en-US" sz="1200" dirty="0" smtClean="0">
                <a:solidFill>
                  <a:schemeClr val="bg1"/>
                </a:solidFill>
                <a:latin typeface="Verdana" pitchFamily="34" charset="0"/>
                <a:ea typeface="微软雅黑" pitchFamily="34" charset="-122"/>
                <a:cs typeface="Verdana" pitchFamily="34" charset="0"/>
              </a:rPr>
              <a:t>长煦信息技术咨询（上海）有限公司</a:t>
            </a:r>
            <a:endParaRPr lang="zh-CN" altLang="en-US" sz="1200" dirty="0">
              <a:solidFill>
                <a:schemeClr val="bg1"/>
              </a:solidFill>
              <a:latin typeface="Verdana" pitchFamily="34" charset="0"/>
              <a:ea typeface="微软雅黑" pitchFamily="34" charset="-122"/>
              <a:cs typeface="Verdana" pitchFamily="34" charset="0"/>
            </a:endParaRPr>
          </a:p>
        </p:txBody>
      </p:sp>
      <p:sp>
        <p:nvSpPr>
          <p:cNvPr id="10" name="Slide Number Placeholder 12"/>
          <p:cNvSpPr txBox="1">
            <a:spLocks/>
          </p:cNvSpPr>
          <p:nvPr userDrawn="1"/>
        </p:nvSpPr>
        <p:spPr bwMode="auto">
          <a:xfrm>
            <a:off x="6228184" y="6381328"/>
            <a:ext cx="2637880" cy="287759"/>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www.</a:t>
            </a:r>
            <a:r>
              <a:rPr kumimoji="0" lang="en-US"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igroup.com.cn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GB" altLang="zh-CN" sz="1400" b="0" i="0" u="none" strike="noStrike" kern="1200" cap="none" spc="0" normalizeH="0" baseline="0" noProof="0" dirty="0">
              <a:ln>
                <a:noFill/>
              </a:ln>
              <a:solidFill>
                <a:schemeClr val="bg1"/>
              </a:solidFill>
              <a:effectLst/>
              <a:uLnTx/>
              <a:uFillTx/>
              <a:latin typeface="Trebuchet MS" pitchFamily="96" charset="0"/>
              <a:ea typeface="+mn-ea"/>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8" name="图片 7" descr="图片2.png"/>
          <p:cNvPicPr>
            <a:picLocks noChangeAspect="1"/>
          </p:cNvPicPr>
          <p:nvPr userDrawn="1"/>
        </p:nvPicPr>
        <p:blipFill>
          <a:blip r:embed="rId2" cstate="print"/>
          <a:stretch>
            <a:fillRect/>
          </a:stretch>
        </p:blipFill>
        <p:spPr>
          <a:xfrm>
            <a:off x="0" y="6249212"/>
            <a:ext cx="9144000" cy="608788"/>
          </a:xfrm>
          <a:prstGeom prst="rect">
            <a:avLst/>
          </a:prstGeom>
        </p:spPr>
      </p:pic>
      <p:sp>
        <p:nvSpPr>
          <p:cNvPr id="4" name="Rectangle 6"/>
          <p:cNvSpPr/>
          <p:nvPr/>
        </p:nvSpPr>
        <p:spPr>
          <a:xfrm>
            <a:off x="0" y="0"/>
            <a:ext cx="9144000" cy="3500438"/>
          </a:xfrm>
          <a:prstGeom prst="rect">
            <a:avLst/>
          </a:prstGeom>
          <a:gradFill flip="none" rotWithShape="1">
            <a:gsLst>
              <a:gs pos="0">
                <a:schemeClr val="bg1">
                  <a:lumMod val="85000"/>
                </a:schemeClr>
              </a:gs>
              <a:gs pos="5000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a:p>
        </p:txBody>
      </p:sp>
      <p:sp>
        <p:nvSpPr>
          <p:cNvPr id="5" name="Rectangle 7"/>
          <p:cNvSpPr/>
          <p:nvPr/>
        </p:nvSpPr>
        <p:spPr>
          <a:xfrm>
            <a:off x="0" y="692150"/>
            <a:ext cx="9144000" cy="21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zh-CN" altLang="en-US"/>
          </a:p>
        </p:txBody>
      </p:sp>
      <p:sp>
        <p:nvSpPr>
          <p:cNvPr id="14" name="Title Placeholder 1"/>
          <p:cNvSpPr>
            <a:spLocks noGrp="1"/>
          </p:cNvSpPr>
          <p:nvPr>
            <p:ph type="title"/>
          </p:nvPr>
        </p:nvSpPr>
        <p:spPr>
          <a:xfrm>
            <a:off x="395536" y="130622"/>
            <a:ext cx="8748464" cy="850106"/>
          </a:xfrm>
          <a:prstGeom prst="rect">
            <a:avLst/>
          </a:prstGeom>
          <a:noFill/>
        </p:spPr>
        <p:txBody>
          <a:bodyPr rtlCol="0">
            <a:noAutofit/>
          </a:bodyPr>
          <a:lstStyle>
            <a:lvl1pPr algn="l">
              <a:defRPr lang="zh-CN" altLang="en-US" sz="1800" dirty="0">
                <a:solidFill>
                  <a:srgbClr val="0070C0"/>
                </a:solidFill>
                <a:latin typeface="Verdana" pitchFamily="34" charset="0"/>
                <a:ea typeface="微软雅黑" pitchFamily="34" charset="-122"/>
                <a:cs typeface="Verdana" pitchFamily="34" charset="0"/>
              </a:defRPr>
            </a:lvl1pPr>
          </a:lstStyle>
          <a:p>
            <a:r>
              <a:rPr lang="en-US" altLang="zh-CN" dirty="0" smtClean="0"/>
              <a:t>Click to edit Master title style</a:t>
            </a:r>
            <a:endParaRPr lang="zh-CN" altLang="en-US" dirty="0"/>
          </a:p>
        </p:txBody>
      </p:sp>
      <p:sp>
        <p:nvSpPr>
          <p:cNvPr id="9" name="TextBox 8"/>
          <p:cNvSpPr txBox="1"/>
          <p:nvPr userDrawn="1"/>
        </p:nvSpPr>
        <p:spPr>
          <a:xfrm>
            <a:off x="179512" y="6381328"/>
            <a:ext cx="3523722" cy="276999"/>
          </a:xfrm>
          <a:prstGeom prst="rect">
            <a:avLst/>
          </a:prstGeom>
          <a:noFill/>
        </p:spPr>
        <p:txBody>
          <a:bodyPr wrap="none" rtlCol="0">
            <a:spAutoFit/>
          </a:bodyPr>
          <a:lstStyle/>
          <a:p>
            <a:r>
              <a:rPr lang="en-US" altLang="zh-CN" sz="1200" dirty="0" smtClean="0">
                <a:solidFill>
                  <a:schemeClr val="bg1"/>
                </a:solidFill>
                <a:latin typeface="Verdana" pitchFamily="34" charset="0"/>
                <a:ea typeface="Verdana" pitchFamily="34" charset="0"/>
                <a:cs typeface="Verdana" pitchFamily="34" charset="0"/>
              </a:rPr>
              <a:t>iGroup</a:t>
            </a:r>
            <a:r>
              <a:rPr lang="zh-CN" altLang="en-US" sz="1200" dirty="0" smtClean="0">
                <a:solidFill>
                  <a:schemeClr val="bg1"/>
                </a:solidFill>
                <a:latin typeface="Verdana" pitchFamily="34" charset="0"/>
                <a:ea typeface="微软雅黑" pitchFamily="34" charset="-122"/>
                <a:cs typeface="Verdana" pitchFamily="34" charset="0"/>
              </a:rPr>
              <a:t>中国</a:t>
            </a:r>
            <a:r>
              <a:rPr lang="en-US" altLang="zh-CN" sz="1200" dirty="0" smtClean="0">
                <a:solidFill>
                  <a:schemeClr val="bg1"/>
                </a:solidFill>
                <a:latin typeface="Verdana" pitchFamily="34" charset="0"/>
                <a:ea typeface="Verdana" pitchFamily="34" charset="0"/>
                <a:cs typeface="Verdana" pitchFamily="34" charset="0"/>
              </a:rPr>
              <a:t>·</a:t>
            </a:r>
            <a:r>
              <a:rPr lang="zh-CN" altLang="en-US" sz="1200" dirty="0" smtClean="0">
                <a:solidFill>
                  <a:schemeClr val="bg1"/>
                </a:solidFill>
                <a:latin typeface="Verdana" pitchFamily="34" charset="0"/>
                <a:ea typeface="微软雅黑" pitchFamily="34" charset="-122"/>
                <a:cs typeface="Verdana" pitchFamily="34" charset="0"/>
              </a:rPr>
              <a:t>长煦信息技术咨询（上海）有限公司</a:t>
            </a:r>
            <a:endParaRPr lang="zh-CN" altLang="en-US" sz="1200" dirty="0">
              <a:solidFill>
                <a:schemeClr val="bg1"/>
              </a:solidFill>
              <a:latin typeface="Verdana" pitchFamily="34" charset="0"/>
              <a:ea typeface="微软雅黑" pitchFamily="34" charset="-122"/>
              <a:cs typeface="Verdana" pitchFamily="34" charset="0"/>
            </a:endParaRPr>
          </a:p>
        </p:txBody>
      </p:sp>
      <p:sp>
        <p:nvSpPr>
          <p:cNvPr id="10" name="Slide Number Placeholder 12"/>
          <p:cNvSpPr>
            <a:spLocks noGrp="1"/>
          </p:cNvSpPr>
          <p:nvPr>
            <p:ph type="sldNum" sz="quarter" idx="11"/>
          </p:nvPr>
        </p:nvSpPr>
        <p:spPr>
          <a:xfrm>
            <a:off x="6614640" y="260921"/>
            <a:ext cx="2637880" cy="287759"/>
          </a:xfrm>
        </p:spPr>
        <p:txBody>
          <a:bodyPr/>
          <a:lstStyle>
            <a:lvl1pPr algn="ctr">
              <a:defRPr>
                <a:solidFill>
                  <a:srgbClr val="0070C0"/>
                </a:solidFill>
              </a:defRPr>
            </a:lvl1pPr>
          </a:lstStyle>
          <a:p>
            <a:pPr>
              <a:defRPr/>
            </a:pPr>
            <a:r>
              <a:rPr lang="en-GB" altLang="zh-CN" dirty="0" smtClean="0"/>
              <a:t>www.</a:t>
            </a:r>
            <a:r>
              <a:rPr lang="en-US" altLang="zh-CN" dirty="0" smtClean="0"/>
              <a:t>credoreference.con</a:t>
            </a:r>
            <a:endParaRPr lang="en-GB" altLang="zh-CN" dirty="0"/>
          </a:p>
        </p:txBody>
      </p:sp>
      <p:sp>
        <p:nvSpPr>
          <p:cNvPr id="11" name="Slide Number Placeholder 12"/>
          <p:cNvSpPr txBox="1">
            <a:spLocks/>
          </p:cNvSpPr>
          <p:nvPr userDrawn="1"/>
        </p:nvSpPr>
        <p:spPr bwMode="auto">
          <a:xfrm>
            <a:off x="6228184" y="6381328"/>
            <a:ext cx="2637880" cy="287759"/>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www.</a:t>
            </a:r>
            <a:r>
              <a:rPr kumimoji="0" lang="en-US"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igroup.com.cn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GB" altLang="zh-CN" sz="1400" b="0" i="0" u="none" strike="noStrike" kern="1200" cap="none" spc="0" normalizeH="0" baseline="0" noProof="0" dirty="0">
              <a:ln>
                <a:noFill/>
              </a:ln>
              <a:solidFill>
                <a:schemeClr val="bg1"/>
              </a:solidFill>
              <a:effectLst/>
              <a:uLnTx/>
              <a:uFillTx/>
              <a:latin typeface="Trebuchet MS" pitchFamily="96" charset="0"/>
              <a:ea typeface="+mn-ea"/>
              <a:cs typeface="+mn-c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组合 2"/>
          <p:cNvGrpSpPr/>
          <p:nvPr userDrawn="1"/>
        </p:nvGrpSpPr>
        <p:grpSpPr>
          <a:xfrm>
            <a:off x="0" y="6249212"/>
            <a:ext cx="9144000" cy="608788"/>
            <a:chOff x="0" y="6249212"/>
            <a:chExt cx="9144000" cy="608788"/>
          </a:xfrm>
        </p:grpSpPr>
        <p:pic>
          <p:nvPicPr>
            <p:cNvPr id="4" name="图片 3" descr="图片2.png"/>
            <p:cNvPicPr>
              <a:picLocks noChangeAspect="1"/>
            </p:cNvPicPr>
            <p:nvPr userDrawn="1"/>
          </p:nvPicPr>
          <p:blipFill>
            <a:blip r:embed="rId2" cstate="print"/>
            <a:stretch>
              <a:fillRect/>
            </a:stretch>
          </p:blipFill>
          <p:spPr>
            <a:xfrm>
              <a:off x="0" y="6249212"/>
              <a:ext cx="9144000" cy="608788"/>
            </a:xfrm>
            <a:prstGeom prst="rect">
              <a:avLst/>
            </a:prstGeom>
          </p:spPr>
        </p:pic>
        <p:sp>
          <p:nvSpPr>
            <p:cNvPr id="5" name="TextBox 4"/>
            <p:cNvSpPr txBox="1"/>
            <p:nvPr userDrawn="1"/>
          </p:nvSpPr>
          <p:spPr>
            <a:xfrm>
              <a:off x="179512" y="6381328"/>
              <a:ext cx="3523722" cy="276999"/>
            </a:xfrm>
            <a:prstGeom prst="rect">
              <a:avLst/>
            </a:prstGeom>
            <a:noFill/>
          </p:spPr>
          <p:txBody>
            <a:bodyPr wrap="none" rtlCol="0">
              <a:spAutoFit/>
            </a:bodyPr>
            <a:lstStyle/>
            <a:p>
              <a:r>
                <a:rPr lang="en-US" altLang="zh-CN" sz="1200" dirty="0" smtClean="0">
                  <a:solidFill>
                    <a:schemeClr val="bg1"/>
                  </a:solidFill>
                  <a:latin typeface="Verdana" pitchFamily="34" charset="0"/>
                  <a:ea typeface="Verdana" pitchFamily="34" charset="0"/>
                  <a:cs typeface="Verdana" pitchFamily="34" charset="0"/>
                </a:rPr>
                <a:t>iGroup</a:t>
              </a:r>
              <a:r>
                <a:rPr lang="zh-CN" altLang="en-US" sz="1200" dirty="0" smtClean="0">
                  <a:solidFill>
                    <a:schemeClr val="bg1"/>
                  </a:solidFill>
                  <a:latin typeface="Verdana" pitchFamily="34" charset="0"/>
                  <a:ea typeface="微软雅黑" pitchFamily="34" charset="-122"/>
                  <a:cs typeface="Verdana" pitchFamily="34" charset="0"/>
                </a:rPr>
                <a:t>中国</a:t>
              </a:r>
              <a:r>
                <a:rPr lang="en-US" altLang="zh-CN" sz="1200" dirty="0" smtClean="0">
                  <a:solidFill>
                    <a:schemeClr val="bg1"/>
                  </a:solidFill>
                  <a:latin typeface="Verdana" pitchFamily="34" charset="0"/>
                  <a:ea typeface="Verdana" pitchFamily="34" charset="0"/>
                  <a:cs typeface="Verdana" pitchFamily="34" charset="0"/>
                </a:rPr>
                <a:t>·</a:t>
              </a:r>
              <a:r>
                <a:rPr lang="zh-CN" altLang="en-US" sz="1200" dirty="0" smtClean="0">
                  <a:solidFill>
                    <a:schemeClr val="bg1"/>
                  </a:solidFill>
                  <a:latin typeface="Verdana" pitchFamily="34" charset="0"/>
                  <a:ea typeface="微软雅黑" pitchFamily="34" charset="-122"/>
                  <a:cs typeface="Verdana" pitchFamily="34" charset="0"/>
                </a:rPr>
                <a:t>长煦信息技术咨询（上海）有限公司</a:t>
              </a:r>
              <a:endParaRPr lang="zh-CN" altLang="en-US" sz="1200" dirty="0">
                <a:solidFill>
                  <a:schemeClr val="bg1"/>
                </a:solidFill>
                <a:latin typeface="Verdana" pitchFamily="34" charset="0"/>
                <a:ea typeface="微软雅黑" pitchFamily="34" charset="-122"/>
                <a:cs typeface="Verdana" pitchFamily="34" charset="0"/>
              </a:endParaRPr>
            </a:p>
          </p:txBody>
        </p:sp>
      </p:grpSp>
      <p:sp>
        <p:nvSpPr>
          <p:cNvPr id="6" name="Slide Number Placeholder 12"/>
          <p:cNvSpPr txBox="1">
            <a:spLocks/>
          </p:cNvSpPr>
          <p:nvPr userDrawn="1"/>
        </p:nvSpPr>
        <p:spPr bwMode="auto">
          <a:xfrm>
            <a:off x="6228184" y="6381328"/>
            <a:ext cx="2637880" cy="287759"/>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www.</a:t>
            </a:r>
            <a:r>
              <a:rPr kumimoji="0" lang="en-US"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igroup.com.cn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GB" altLang="zh-CN" sz="1400" b="0" i="0" u="none" strike="noStrike" kern="1200" cap="none" spc="0" normalizeH="0" baseline="0" noProof="0" dirty="0">
              <a:ln>
                <a:noFill/>
              </a:ln>
              <a:solidFill>
                <a:schemeClr val="bg1"/>
              </a:solidFill>
              <a:effectLst/>
              <a:uLnTx/>
              <a:uFillTx/>
              <a:latin typeface="Trebuchet MS" pitchFamily="96" charset="0"/>
              <a:ea typeface="+mn-ea"/>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836613"/>
            <a:ext cx="8104188" cy="900112"/>
          </a:xfrm>
        </p:spPr>
        <p:txBody>
          <a:bodyPr/>
          <a:lstStyle/>
          <a:p>
            <a:r>
              <a:rPr lang="zh-CN" altLang="en-US" smtClean="0"/>
              <a:t>单击此处编辑母版标题样式</a:t>
            </a:r>
            <a:endParaRPr lang="zh-CN" altLang="en-US"/>
          </a:p>
        </p:txBody>
      </p:sp>
      <p:sp>
        <p:nvSpPr>
          <p:cNvPr id="3" name="Rectangle 23"/>
          <p:cNvSpPr>
            <a:spLocks noGrp="1" noChangeArrowheads="1"/>
          </p:cNvSpPr>
          <p:nvPr>
            <p:ph type="sldNum" sz="quarter" idx="10"/>
          </p:nvPr>
        </p:nvSpPr>
        <p:spPr/>
        <p:txBody>
          <a:bodyPr/>
          <a:lstStyle>
            <a:lvl1pPr>
              <a:defRPr/>
            </a:lvl1pPr>
          </a:lstStyle>
          <a:p>
            <a:pPr>
              <a:defRPr/>
            </a:pPr>
            <a:r>
              <a:rPr lang="en-GB" altLang="zh-CN"/>
              <a:t>www.globalintelligence.com – </a:t>
            </a:r>
            <a:r>
              <a:rPr lang="en-GB" altLang="zh-CN">
                <a:solidFill>
                  <a:schemeClr val="bg2"/>
                </a:solidFill>
              </a:rPr>
              <a:t>page </a:t>
            </a:r>
            <a:fld id="{8FAB16FA-E28C-4262-AB99-2D9A52D85D58}" type="slidenum">
              <a:rPr lang="en-GB" altLang="zh-CN">
                <a:solidFill>
                  <a:schemeClr val="bg2"/>
                </a:solidFill>
              </a:rPr>
              <a:pPr>
                <a:defRPr/>
              </a:pPr>
              <a:t>‹#›</a:t>
            </a:fld>
            <a:endParaRPr lang="en-GB"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215188" y="6442075"/>
            <a:ext cx="1905000" cy="381000"/>
          </a:xfrm>
          <a:prstGeom prst="rect">
            <a:avLst/>
          </a:prstGeom>
        </p:spPr>
        <p:txBody>
          <a:bodyPr/>
          <a:lstStyle>
            <a:lvl1pPr>
              <a:defRPr smtClean="0"/>
            </a:lvl1pPr>
          </a:lstStyle>
          <a:p>
            <a:pPr>
              <a:defRPr/>
            </a:pPr>
            <a:fld id="{2654CF3F-DD8D-475F-AC21-92E34F27E4EC}" type="datetime1">
              <a:rPr lang="zh-CN" altLang="en-US"/>
              <a:pPr>
                <a:defRPr/>
              </a:pPr>
              <a:t>2013-02-27 Wednesday</a:t>
            </a:fld>
            <a:endParaRPr lang="en-US" altLang="zh-CN"/>
          </a:p>
        </p:txBody>
      </p:sp>
      <p:sp>
        <p:nvSpPr>
          <p:cNvPr id="5" name="页脚占位符 4"/>
          <p:cNvSpPr>
            <a:spLocks noGrp="1"/>
          </p:cNvSpPr>
          <p:nvPr>
            <p:ph type="ftr" sz="quarter" idx="11"/>
          </p:nvPr>
        </p:nvSpPr>
        <p:spPr/>
        <p:txBody>
          <a:bodyPr/>
          <a:lstStyle>
            <a:lvl1pPr>
              <a:defRPr smtClean="0"/>
            </a:lvl1pPr>
          </a:lstStyle>
          <a:p>
            <a:pPr>
              <a:defRPr/>
            </a:pPr>
            <a:endParaRPr lang="en-US" altLang="zh-CN"/>
          </a:p>
        </p:txBody>
      </p:sp>
      <p:sp>
        <p:nvSpPr>
          <p:cNvPr id="6" name="灯片编号占位符 5"/>
          <p:cNvSpPr>
            <a:spLocks noGrp="1"/>
          </p:cNvSpPr>
          <p:nvPr>
            <p:ph type="sldNum" sz="quarter" idx="12"/>
          </p:nvPr>
        </p:nvSpPr>
        <p:spPr/>
        <p:txBody>
          <a:bodyPr/>
          <a:lstStyle>
            <a:lvl2pPr lvl="1">
              <a:defRPr smtClean="0"/>
            </a:lvl2pPr>
          </a:lstStyle>
          <a:p>
            <a:pPr lvl="1">
              <a:defRPr/>
            </a:pPr>
            <a:fld id="{7A144A0C-1609-4E3C-A36C-979A8B5D0FCB}" type="slidenum">
              <a:rPr lang="en-US" altLang="zh-CN"/>
              <a:pPr lvl="1">
                <a:defRPr/>
              </a:pPr>
              <a:t>‹#›</a:t>
            </a:fld>
            <a:endParaRPr lang="en-US" altLang="zh-CN">
              <a:latin typeface="+mn-lt"/>
            </a:endParaRPr>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buFont typeface="Arial" charset="0"/>
              <a:buNone/>
              <a:defRPr sz="1400">
                <a:latin typeface="Trebuchet MS" pitchFamily="96" charset="0"/>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buFont typeface="Arial" charset="0"/>
              <a:buNone/>
              <a:defRPr sz="1400">
                <a:latin typeface="Trebuchet MS" pitchFamily="96" charset="0"/>
                <a:ea typeface="+mn-ea"/>
              </a:defRPr>
            </a:lvl1pPr>
          </a:lstStyle>
          <a:p>
            <a:pPr>
              <a:defRPr/>
            </a:pPr>
            <a:r>
              <a:rPr lang="en-GB" altLang="zh-CN"/>
              <a:t>www.globalintelligence.com – </a:t>
            </a:r>
            <a:r>
              <a:rPr lang="en-GB" altLang="zh-CN">
                <a:solidFill>
                  <a:schemeClr val="bg2"/>
                </a:solidFill>
              </a:rPr>
              <a:t>page </a:t>
            </a:r>
            <a:fld id="{900A9499-E82E-4DEA-A310-E09BA648A4A2}" type="slidenum">
              <a:rPr lang="en-GB" altLang="zh-CN">
                <a:solidFill>
                  <a:schemeClr val="bg2"/>
                </a:solidFill>
              </a:rPr>
              <a:pPr>
                <a:defRPr/>
              </a:pPr>
              <a:t>‹#›</a:t>
            </a:fld>
            <a:endParaRPr lang="en-GB" altLang="zh-CN"/>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lle@igroup.com.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redoreference.com/topic/american_civil_wa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redoreference.com/topic/american_civil_war"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redoreference.com/topic/american_civil_wa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redoreference.com/topic/american_civil_war"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credoreference.com/book/macevents" TargetMode="External"/><Relationship Id="rId7" Type="http://schemas.openxmlformats.org/officeDocument/2006/relationships/image" Target="../media/image29.png"/><Relationship Id="rId2" Type="http://schemas.openxmlformats.org/officeDocument/2006/relationships/hyperlink" Target="http://www.credoreference.com/book/heliconcwh" TargetMode="External"/><Relationship Id="rId1" Type="http://schemas.openxmlformats.org/officeDocument/2006/relationships/slideLayout" Target="../slideLayouts/slideLayout2.xml"/><Relationship Id="rId6" Type="http://schemas.openxmlformats.org/officeDocument/2006/relationships/hyperlink" Target="http://www.credoreference.com/book/pqar" TargetMode="External"/><Relationship Id="rId5" Type="http://schemas.openxmlformats.org/officeDocument/2006/relationships/hyperlink" Target="http://www.credoreference.com/book/blackfirsts" TargetMode="External"/><Relationship Id="rId4" Type="http://schemas.openxmlformats.org/officeDocument/2006/relationships/hyperlink" Target="http://www.credoreference.com/book/chronaml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redoreference.com/book/heliconcwh" TargetMode="Externa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credoreference.com/book/heliconcwh" TargetMode="Externa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www.credoreference.com/book/hmgeog" TargetMode="External"/><Relationship Id="rId2" Type="http://schemas.openxmlformats.org/officeDocument/2006/relationships/hyperlink" Target="http://www.credoreference.com/book/gttaw"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www.credoreference.com/book/andatbib" TargetMode="External"/><Relationship Id="rId2" Type="http://schemas.openxmlformats.org/officeDocument/2006/relationships/hyperlink" Target="http://www.credoreference.com/book/andawh"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credoreference.com/book/hcworldma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3.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2.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hyperlink" Target="http://www.barronseduc.com/" TargetMode="External"/><Relationship Id="rId11" Type="http://schemas.openxmlformats.org/officeDocument/2006/relationships/image" Target="../media/image50.png"/><Relationship Id="rId24" Type="http://schemas.openxmlformats.org/officeDocument/2006/relationships/image" Target="../media/image63.gif"/><Relationship Id="rId5" Type="http://schemas.openxmlformats.org/officeDocument/2006/relationships/image" Target="../media/image45.png"/><Relationship Id="rId15" Type="http://schemas.openxmlformats.org/officeDocument/2006/relationships/image" Target="../media/image54.jpeg"/><Relationship Id="rId23" Type="http://schemas.openxmlformats.org/officeDocument/2006/relationships/image" Target="../media/image62.gif"/><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3.jpeg"/><Relationship Id="rId22"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67.png"/><Relationship Id="rId1" Type="http://schemas.openxmlformats.org/officeDocument/2006/relationships/slideLayout" Target="../slideLayouts/slideLayout4.xml"/><Relationship Id="rId5" Type="http://schemas.openxmlformats.org/officeDocument/2006/relationships/image" Target="../media/image100.png"/><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bbs.gxsd.com.cn/archiver/?tid-268885.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credoreference.com/credomap.do?query=bob+dylan&amp;subject=all&amp;meta=image&amp;meta=long&amp;meta=!short&amp;view=facet" TargetMode="External"/><Relationship Id="rId2" Type="http://schemas.openxmlformats.org/officeDocument/2006/relationships/image" Target="../media/image102.png"/><Relationship Id="rId1" Type="http://schemas.openxmlformats.org/officeDocument/2006/relationships/slideLayout" Target="../slideLayouts/slideLayout4.xml"/><Relationship Id="rId6" Type="http://schemas.openxmlformats.org/officeDocument/2006/relationships/hyperlink" Target="http://www.credoreference.com/credomap.do?query=Nobel+Prize&amp;subject=all&amp;meta=image&amp;meta=long&amp;meta=!short&amp;view=facet" TargetMode="External"/><Relationship Id="rId5" Type="http://schemas.openxmlformats.org/officeDocument/2006/relationships/hyperlink" Target="http://www.credoreference.com/credomap.do?query=Mexico&amp;subject=all&amp;meta=image&amp;meta=long&amp;meta=!short&amp;view=facet" TargetMode="External"/><Relationship Id="rId4" Type="http://schemas.openxmlformats.org/officeDocument/2006/relationships/hyperlink" Target="http://www.credoreference.com/credomap.do?query=Economic&amp;subject=all&amp;meta=image&amp;meta=long&amp;meta=!short&amp;view=facet"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06.png"/><Relationship Id="rId1" Type="http://schemas.openxmlformats.org/officeDocument/2006/relationships/slideLayout" Target="../slideLayouts/slideLayout4.xml"/><Relationship Id="rId5" Type="http://schemas.openxmlformats.org/officeDocument/2006/relationships/image" Target="../media/image108.png"/><Relationship Id="rId4" Type="http://schemas.openxmlformats.org/officeDocument/2006/relationships/image" Target="../media/image107.png"/></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ailto:elle@igroup.com.c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redoreference.com/credomap.do?query=American+Civil+War&amp;subject=all&amp;meta=image&amp;meta=long&amp;meta=!short&amp;view=fac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spect="1" noChangeArrowheads="1"/>
          </p:cNvSpPr>
          <p:nvPr>
            <p:ph type="ctrTitle"/>
          </p:nvPr>
        </p:nvSpPr>
        <p:spPr>
          <a:xfrm>
            <a:off x="539552" y="2132211"/>
            <a:ext cx="7772400" cy="1008360"/>
          </a:xfrm>
        </p:spPr>
        <p:txBody>
          <a:bodyPr/>
          <a:lstStyle/>
          <a:p>
            <a:pPr eaLnBrk="1" hangingPunct="1"/>
            <a:r>
              <a:rPr lang="en-US" altLang="zh-CN" dirty="0" smtClean="0"/>
              <a:t>Credo </a:t>
            </a:r>
            <a:r>
              <a:rPr lang="zh-CN" altLang="en-US" dirty="0" smtClean="0"/>
              <a:t>全球工具书大全</a:t>
            </a:r>
            <a:endParaRPr lang="en-US" dirty="0" smtClean="0"/>
          </a:p>
        </p:txBody>
      </p:sp>
      <p:sp>
        <p:nvSpPr>
          <p:cNvPr id="8195" name="Rectangle 3"/>
          <p:cNvSpPr>
            <a:spLocks noGrp="1" noChangeArrowheads="1"/>
          </p:cNvSpPr>
          <p:nvPr>
            <p:ph type="subTitle" idx="1"/>
          </p:nvPr>
        </p:nvSpPr>
        <p:spPr>
          <a:xfrm>
            <a:off x="540196" y="3788643"/>
            <a:ext cx="7344171" cy="1152525"/>
          </a:xfrm>
        </p:spPr>
        <p:txBody>
          <a:bodyPr/>
          <a:lstStyle/>
          <a:p>
            <a:pPr eaLnBrk="1" hangingPunct="1">
              <a:lnSpc>
                <a:spcPct val="150000"/>
              </a:lnSpc>
            </a:pPr>
            <a:r>
              <a:rPr lang="en-US" altLang="zh-CN" dirty="0" smtClean="0"/>
              <a:t>Elle Ning</a:t>
            </a:r>
            <a:r>
              <a:rPr lang="en-US" altLang="zh-CN" sz="1400" dirty="0" smtClean="0">
                <a:ea typeface="微软雅黑" pitchFamily="34" charset="-122"/>
              </a:rPr>
              <a:t> </a:t>
            </a:r>
          </a:p>
          <a:p>
            <a:pPr eaLnBrk="1" hangingPunct="1">
              <a:lnSpc>
                <a:spcPct val="150000"/>
              </a:lnSpc>
            </a:pPr>
            <a:r>
              <a:rPr lang="en-US" altLang="zh-CN" sz="1400" dirty="0" smtClean="0">
                <a:ea typeface="微软雅黑" pitchFamily="34" charset="-122"/>
                <a:hlinkClick r:id="rId2"/>
              </a:rPr>
              <a:t>elle@igroup.com.cn</a:t>
            </a:r>
            <a:endParaRPr lang="en-US" altLang="zh-CN" sz="1400" dirty="0" smtClean="0">
              <a:ea typeface="微软雅黑" pitchFamily="34" charset="-122"/>
            </a:endParaRPr>
          </a:p>
          <a:p>
            <a:pPr eaLnBrk="1" hangingPunct="1">
              <a:lnSpc>
                <a:spcPct val="150000"/>
              </a:lnSpc>
            </a:pPr>
            <a:r>
              <a:rPr lang="en-US" altLang="zh-CN" sz="1400" dirty="0" smtClean="0">
                <a:ea typeface="Verdana" pitchFamily="34" charset="0"/>
              </a:rPr>
              <a:t>iGroup</a:t>
            </a:r>
            <a:r>
              <a:rPr lang="zh-CN" altLang="en-US" sz="1400" dirty="0" smtClean="0">
                <a:ea typeface="微软雅黑" pitchFamily="34" charset="-122"/>
              </a:rPr>
              <a:t>中国</a:t>
            </a:r>
            <a:r>
              <a:rPr lang="en-US" altLang="zh-CN" sz="1400" dirty="0" smtClean="0">
                <a:ea typeface="Verdana" pitchFamily="34" charset="0"/>
              </a:rPr>
              <a:t>·</a:t>
            </a:r>
            <a:r>
              <a:rPr lang="zh-CN" altLang="en-US" sz="1400" dirty="0" smtClean="0">
                <a:ea typeface="微软雅黑" pitchFamily="34" charset="-122"/>
              </a:rPr>
              <a:t>长煦信息技术咨询（上海）有限公司</a:t>
            </a:r>
            <a:endParaRPr lang="en-US" altLang="zh-CN" sz="1400" dirty="0" smtClean="0">
              <a:ea typeface="微软雅黑" pitchFamily="34" charset="-122"/>
            </a:endParaRPr>
          </a:p>
          <a:p>
            <a:pPr eaLnBrk="1" hangingPunct="1"/>
            <a:endParaRPr lang="zh-CN" altLang="en-US" sz="1400" dirty="0" smtClean="0">
              <a:ea typeface="微软雅黑" pitchFamily="34" charset="-122"/>
            </a:endParaRPr>
          </a:p>
          <a:p>
            <a:pPr eaLnBrk="1" hangingPunct="1"/>
            <a:endParaRPr lang="en-US" dirty="0" smtClean="0"/>
          </a:p>
        </p:txBody>
      </p:sp>
      <p:sp>
        <p:nvSpPr>
          <p:cNvPr id="8197" name="Rectangle 5"/>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Subtitle 2"/>
          <p:cNvSpPr txBox="1">
            <a:spLocks/>
          </p:cNvSpPr>
          <p:nvPr/>
        </p:nvSpPr>
        <p:spPr bwMode="auto">
          <a:xfrm>
            <a:off x="539552" y="2996307"/>
            <a:ext cx="7775848" cy="648072"/>
          </a:xfrm>
          <a:prstGeom prst="rect">
            <a:avLst/>
          </a:prstGeom>
          <a:noFill/>
          <a:ln w="9525">
            <a:noFill/>
            <a:miter lim="800000"/>
            <a:headEnd/>
            <a:tailEnd/>
          </a:ln>
        </p:spPr>
        <p:txBody>
          <a:bodyPr/>
          <a:lstStyle/>
          <a:p>
            <a:pPr>
              <a:spcBef>
                <a:spcPct val="20000"/>
              </a:spcBef>
              <a:buFont typeface="Arial" charset="0"/>
              <a:buNone/>
            </a:pPr>
            <a:r>
              <a:rPr lang="zh-CN" altLang="en-US" sz="2800" i="1" dirty="0" smtClean="0">
                <a:solidFill>
                  <a:srgbClr val="FFC000"/>
                </a:solidFill>
                <a:latin typeface="华文楷体" pitchFamily="2" charset="-122"/>
                <a:ea typeface="华文楷体" pitchFamily="2" charset="-122"/>
              </a:rPr>
              <a:t>如何有效地利用</a:t>
            </a:r>
            <a:r>
              <a:rPr lang="en-US" altLang="zh-CN" sz="2800" i="1" dirty="0" smtClean="0">
                <a:solidFill>
                  <a:srgbClr val="FFC000"/>
                </a:solidFill>
                <a:latin typeface="华文楷体" pitchFamily="2" charset="-122"/>
                <a:ea typeface="华文楷体" pitchFamily="2" charset="-122"/>
              </a:rPr>
              <a:t>Credo Reference</a:t>
            </a:r>
            <a:r>
              <a:rPr lang="zh-CN" altLang="en-US" sz="2800" i="1" dirty="0" smtClean="0">
                <a:solidFill>
                  <a:srgbClr val="FFC000"/>
                </a:solidFill>
                <a:latin typeface="华文楷体" pitchFamily="2" charset="-122"/>
                <a:ea typeface="华文楷体" pitchFamily="2" charset="-122"/>
              </a:rPr>
              <a:t>的资源</a:t>
            </a:r>
            <a:endParaRPr lang="en-US" altLang="zh-TW" sz="2800" i="1" dirty="0">
              <a:solidFill>
                <a:srgbClr val="FFC000"/>
              </a:solidFill>
              <a:latin typeface="华文楷体" pitchFamily="2" charset="-122"/>
              <a:ea typeface="华文楷体"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Credo Reference</a:t>
            </a:r>
            <a:r>
              <a:rPr lang="zh-CN" altLang="en-US" dirty="0" smtClean="0"/>
              <a:t>的回答</a:t>
            </a:r>
            <a:endParaRPr lang="zh-CN" altLang="en-US" dirty="0"/>
          </a:p>
        </p:txBody>
      </p:sp>
      <p:sp>
        <p:nvSpPr>
          <p:cNvPr id="3" name="内容占位符 2"/>
          <p:cNvSpPr>
            <a:spLocks noGrp="1"/>
          </p:cNvSpPr>
          <p:nvPr>
            <p:ph idx="1"/>
          </p:nvPr>
        </p:nvSpPr>
        <p:spPr/>
        <p:txBody>
          <a:bodyPr/>
          <a:lstStyle/>
          <a:p>
            <a:r>
              <a:rPr lang="en-US" altLang="zh-CN" dirty="0" smtClean="0"/>
              <a:t>2 </a:t>
            </a:r>
            <a:r>
              <a:rPr lang="zh-CN" altLang="en-US" dirty="0" smtClean="0"/>
              <a:t>强大图书检索</a:t>
            </a:r>
            <a:endParaRPr lang="en-US" altLang="zh-CN" dirty="0" smtClean="0"/>
          </a:p>
          <a:p>
            <a:pPr lvl="1"/>
            <a:r>
              <a:rPr lang="zh-CN" altLang="en-US" dirty="0" smtClean="0"/>
              <a:t>快速检索</a:t>
            </a:r>
            <a:endParaRPr lang="en-US" altLang="zh-CN" dirty="0" smtClean="0"/>
          </a:p>
          <a:p>
            <a:pPr lvl="1"/>
            <a:r>
              <a:rPr lang="zh-CN" altLang="en-US" dirty="0" smtClean="0"/>
              <a:t>高级检索</a:t>
            </a:r>
            <a:endParaRPr lang="en-US" altLang="zh-CN" dirty="0" smtClean="0"/>
          </a:p>
          <a:p>
            <a:pPr lvl="1"/>
            <a:r>
              <a:rPr lang="zh-CN" altLang="en-US" dirty="0" smtClean="0"/>
              <a:t>限定检索</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8194" name="Picture 2"/>
          <p:cNvPicPr>
            <a:picLocks noChangeAspect="1" noChangeArrowheads="1"/>
          </p:cNvPicPr>
          <p:nvPr/>
        </p:nvPicPr>
        <p:blipFill>
          <a:blip r:embed="rId2" cstate="print"/>
          <a:srcRect/>
          <a:stretch>
            <a:fillRect/>
          </a:stretch>
        </p:blipFill>
        <p:spPr bwMode="auto">
          <a:xfrm>
            <a:off x="2627784" y="1844824"/>
            <a:ext cx="6308307" cy="4154438"/>
          </a:xfrm>
          <a:prstGeom prst="rect">
            <a:avLst/>
          </a:prstGeom>
          <a:noFill/>
          <a:ln w="9525">
            <a:noFill/>
            <a:miter lim="800000"/>
            <a:headEnd/>
            <a:tailEnd/>
          </a:ln>
        </p:spPr>
      </p:pic>
      <p:sp>
        <p:nvSpPr>
          <p:cNvPr id="6" name="矩形标注 5"/>
          <p:cNvSpPr/>
          <p:nvPr/>
        </p:nvSpPr>
        <p:spPr>
          <a:xfrm>
            <a:off x="1619672" y="4509120"/>
            <a:ext cx="2088232" cy="432048"/>
          </a:xfrm>
          <a:prstGeom prst="wedgeRectCallout">
            <a:avLst>
              <a:gd name="adj1" fmla="val 117914"/>
              <a:gd name="adj2" fmla="val -15285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强大的主题页面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Credo Reference</a:t>
            </a:r>
            <a:r>
              <a:rPr lang="zh-CN" altLang="en-US" dirty="0" smtClean="0"/>
              <a:t>的回答</a:t>
            </a:r>
            <a:endParaRPr lang="zh-CN" altLang="en-US" dirty="0"/>
          </a:p>
        </p:txBody>
      </p:sp>
      <p:sp>
        <p:nvSpPr>
          <p:cNvPr id="3" name="内容占位符 2"/>
          <p:cNvSpPr>
            <a:spLocks noGrp="1"/>
          </p:cNvSpPr>
          <p:nvPr>
            <p:ph idx="1"/>
          </p:nvPr>
        </p:nvSpPr>
        <p:spPr/>
        <p:txBody>
          <a:bodyPr/>
          <a:lstStyle/>
          <a:p>
            <a:r>
              <a:rPr lang="en-US" altLang="zh-CN" dirty="0" smtClean="0"/>
              <a:t>3	</a:t>
            </a:r>
            <a:r>
              <a:rPr lang="zh-CN" altLang="en-US" dirty="0" smtClean="0"/>
              <a:t>强大的主题页面：</a:t>
            </a:r>
            <a:endParaRPr lang="en-US" altLang="zh-CN" dirty="0" smtClean="0"/>
          </a:p>
          <a:p>
            <a:pPr lvl="1"/>
            <a:r>
              <a:rPr lang="zh-CN" altLang="en-US" dirty="0" smtClean="0"/>
              <a:t>所有包含在</a:t>
            </a:r>
            <a:r>
              <a:rPr lang="en-US" altLang="zh-CN" dirty="0" smtClean="0"/>
              <a:t>Credo Reference</a:t>
            </a:r>
            <a:r>
              <a:rPr lang="zh-CN" altLang="en-US" dirty="0" smtClean="0"/>
              <a:t>所收录的参考工具书中与该主题（“</a:t>
            </a:r>
            <a:r>
              <a:rPr lang="en-US" altLang="zh-CN" dirty="0" smtClean="0"/>
              <a:t>American Civil War</a:t>
            </a:r>
            <a:r>
              <a:rPr lang="zh-CN" altLang="en-US" dirty="0" smtClean="0"/>
              <a:t>”）相关的所有文章、书籍、新闻、图片、视频。</a:t>
            </a:r>
            <a:endParaRPr lang="en-US" altLang="zh-CN" dirty="0" smtClean="0"/>
          </a:p>
          <a:p>
            <a:pPr lvl="1"/>
            <a:r>
              <a:rPr lang="zh-CN" altLang="en-US" dirty="0" smtClean="0"/>
              <a:t>所有与</a:t>
            </a:r>
            <a:r>
              <a:rPr lang="en-US" altLang="zh-CN" dirty="0" smtClean="0"/>
              <a:t>Credo</a:t>
            </a:r>
            <a:r>
              <a:rPr lang="zh-CN" altLang="en-US" dirty="0" smtClean="0"/>
              <a:t>相互链接的外部链接（学校可能已经订购）中与该主题（“</a:t>
            </a:r>
            <a:r>
              <a:rPr lang="en-US" altLang="zh-CN" dirty="0" smtClean="0"/>
              <a:t>American Civil War</a:t>
            </a:r>
            <a:r>
              <a:rPr lang="zh-CN" altLang="en-US" dirty="0" smtClean="0"/>
              <a:t>”）相关的所有文章、书籍、新闻、图片、视频。</a:t>
            </a:r>
            <a:endParaRPr lang="en-US" altLang="zh-CN" dirty="0" smtClean="0"/>
          </a:p>
          <a:p>
            <a:pPr lvl="1"/>
            <a:r>
              <a:rPr lang="zh-CN" altLang="en-US" dirty="0" smtClean="0"/>
              <a:t>资源之间通过</a:t>
            </a:r>
            <a:r>
              <a:rPr lang="en-US" altLang="zh-CN" dirty="0" smtClean="0">
                <a:solidFill>
                  <a:srgbClr val="0000FF"/>
                </a:solidFill>
              </a:rPr>
              <a:t>X</a:t>
            </a:r>
            <a:r>
              <a:rPr lang="zh-CN" altLang="en-US" dirty="0" smtClean="0">
                <a:solidFill>
                  <a:srgbClr val="0000FF"/>
                </a:solidFill>
              </a:rPr>
              <a:t>参照，</a:t>
            </a:r>
            <a:r>
              <a:rPr lang="zh-CN" altLang="en-US" dirty="0" smtClean="0">
                <a:latin typeface="微软雅黑" pitchFamily="34" charset="-122"/>
              </a:rPr>
              <a:t>应用超链接技术在同工具书和跨工具书的相关词条之间建立联系，使得某一词条拥有不止一种参照，即多方位参照。</a:t>
            </a:r>
            <a:endParaRPr lang="en-US" altLang="zh-CN" dirty="0" smtClean="0"/>
          </a:p>
          <a:p>
            <a:pPr>
              <a:buNone/>
            </a:pPr>
            <a:r>
              <a:rPr lang="en-US" altLang="zh-CN" dirty="0" smtClean="0"/>
              <a:t>	 </a:t>
            </a:r>
            <a:r>
              <a:rPr lang="en-US" altLang="zh-CN" dirty="0" smtClean="0">
                <a:hlinkClick r:id="rId2"/>
              </a:rPr>
              <a:t>American Civil War</a:t>
            </a:r>
            <a:r>
              <a:rPr lang="zh-CN" altLang="en-US" dirty="0" smtClean="0">
                <a:hlinkClick r:id="rId2"/>
              </a:rPr>
              <a:t>主题页面</a:t>
            </a:r>
            <a:endParaRPr lang="en-US" altLang="zh-CN" dirty="0" smtClean="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7632848" cy="4785395"/>
          </a:xfrm>
        </p:spPr>
        <p:txBody>
          <a:bodyPr/>
          <a:lstStyle/>
          <a:p>
            <a:r>
              <a:rPr lang="en-US" altLang="zh-CN" dirty="0" smtClean="0"/>
              <a:t> </a:t>
            </a:r>
            <a:r>
              <a:rPr lang="en-US" altLang="zh-CN" dirty="0" smtClean="0">
                <a:hlinkClick r:id="rId2"/>
              </a:rPr>
              <a:t>American Civil War</a:t>
            </a:r>
            <a:r>
              <a:rPr lang="zh-CN" altLang="en-US" dirty="0" smtClean="0">
                <a:hlinkClick r:id="rId2"/>
              </a:rPr>
              <a:t>主题页面</a:t>
            </a:r>
            <a:endParaRPr lang="en-US" altLang="zh-CN" dirty="0" smtClean="0"/>
          </a:p>
          <a:p>
            <a:pPr lvl="1"/>
            <a:r>
              <a:rPr lang="en-US" altLang="zh-CN" dirty="0" smtClean="0"/>
              <a:t>Credo Reference</a:t>
            </a:r>
            <a:r>
              <a:rPr lang="zh-CN" altLang="en-US" dirty="0" smtClean="0"/>
              <a:t>的所有相关资源情况</a:t>
            </a:r>
            <a:endParaRPr lang="en-US" altLang="zh-CN" dirty="0" smtClean="0"/>
          </a:p>
          <a:p>
            <a:endParaRPr lang="zh-CN" altLang="en-US" dirty="0"/>
          </a:p>
        </p:txBody>
      </p:sp>
      <p:pic>
        <p:nvPicPr>
          <p:cNvPr id="10242" name="Picture 2"/>
          <p:cNvPicPr>
            <a:picLocks noChangeAspect="1" noChangeArrowheads="1"/>
          </p:cNvPicPr>
          <p:nvPr/>
        </p:nvPicPr>
        <p:blipFill>
          <a:blip r:embed="rId3" cstate="print"/>
          <a:srcRect/>
          <a:stretch>
            <a:fillRect/>
          </a:stretch>
        </p:blipFill>
        <p:spPr bwMode="auto">
          <a:xfrm>
            <a:off x="827584" y="908720"/>
            <a:ext cx="6624736" cy="5350470"/>
          </a:xfrm>
          <a:prstGeom prst="rect">
            <a:avLst/>
          </a:prstGeom>
          <a:noFill/>
          <a:ln w="9525">
            <a:noFill/>
            <a:miter lim="800000"/>
            <a:headEnd/>
            <a:tailEnd/>
          </a:ln>
        </p:spPr>
      </p:pic>
      <p:sp>
        <p:nvSpPr>
          <p:cNvPr id="7" name="椭圆 6"/>
          <p:cNvSpPr/>
          <p:nvPr/>
        </p:nvSpPr>
        <p:spPr>
          <a:xfrm>
            <a:off x="827584" y="908720"/>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27584" y="4005064"/>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987824" y="4005064"/>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220072" y="1412776"/>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220072" y="3140968"/>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220072" y="3429000"/>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131840" y="6021288"/>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3" name="Picture 3"/>
          <p:cNvPicPr>
            <a:picLocks noChangeAspect="1" noChangeArrowheads="1"/>
          </p:cNvPicPr>
          <p:nvPr/>
        </p:nvPicPr>
        <p:blipFill>
          <a:blip r:embed="rId4" cstate="print"/>
          <a:srcRect/>
          <a:stretch>
            <a:fillRect/>
          </a:stretch>
        </p:blipFill>
        <p:spPr bwMode="auto">
          <a:xfrm>
            <a:off x="6663730" y="1196752"/>
            <a:ext cx="2480270" cy="13364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sp>
        <p:nvSpPr>
          <p:cNvPr id="5" name="内容占位符 2"/>
          <p:cNvSpPr txBox="1">
            <a:spLocks/>
          </p:cNvSpPr>
          <p:nvPr/>
        </p:nvSpPr>
        <p:spPr bwMode="auto">
          <a:xfrm>
            <a:off x="-35496" y="155773"/>
            <a:ext cx="9144000" cy="4785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 </a:t>
            </a:r>
            <a:r>
              <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hlinkClick r:id="rId2"/>
              </a:rPr>
              <a:t>American Civil War</a:t>
            </a:r>
            <a:r>
              <a:rPr kumimoji="0" lang="zh-CN" altLang="en-US"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hlinkClick r:id="rId2"/>
              </a:rPr>
              <a:t>主题页面</a:t>
            </a:r>
            <a:endPar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endParaRPr>
          </a:p>
          <a:p>
            <a:pPr marL="342900" lvl="0" indent="-342900" eaLnBrk="0" hangingPunct="0">
              <a:lnSpc>
                <a:spcPct val="150000"/>
              </a:lnSpc>
            </a:pPr>
            <a:r>
              <a:rPr lang="en-US" altLang="zh-CN" sz="1800" kern="0" dirty="0" smtClean="0">
                <a:latin typeface="Verdana" pitchFamily="34" charset="0"/>
                <a:ea typeface="微软雅黑" pitchFamily="34" charset="-122"/>
                <a:cs typeface="Verdana" pitchFamily="34" charset="0"/>
              </a:rPr>
              <a:t>	Credo</a:t>
            </a:r>
            <a:r>
              <a:rPr lang="zh-CN" altLang="en-US" sz="1800" kern="0" dirty="0" smtClean="0">
                <a:latin typeface="Verdana" pitchFamily="34" charset="0"/>
                <a:ea typeface="微软雅黑" pitchFamily="34" charset="-122"/>
                <a:cs typeface="Verdana" pitchFamily="34" charset="0"/>
              </a:rPr>
              <a:t>同时检索</a:t>
            </a:r>
            <a:r>
              <a:rPr lang="zh-CN" altLang="en-US" sz="1800" dirty="0" smtClean="0">
                <a:latin typeface="Verdana" pitchFamily="34" charset="0"/>
                <a:ea typeface="微软雅黑" pitchFamily="34" charset="-122"/>
                <a:cs typeface="Verdana" pitchFamily="34" charset="0"/>
              </a:rPr>
              <a:t>所有与</a:t>
            </a:r>
            <a:r>
              <a:rPr lang="en-US" altLang="zh-CN" sz="1800" dirty="0" smtClean="0">
                <a:latin typeface="Verdana" pitchFamily="34" charset="0"/>
                <a:ea typeface="微软雅黑" pitchFamily="34" charset="-122"/>
                <a:cs typeface="Verdana" pitchFamily="34" charset="0"/>
              </a:rPr>
              <a:t>Credo</a:t>
            </a:r>
            <a:r>
              <a:rPr lang="zh-CN" altLang="en-US" sz="1800" dirty="0" smtClean="0">
                <a:latin typeface="Verdana" pitchFamily="34" charset="0"/>
                <a:ea typeface="微软雅黑" pitchFamily="34" charset="-122"/>
                <a:cs typeface="Verdana" pitchFamily="34" charset="0"/>
              </a:rPr>
              <a:t>相互链接的外部链接相关资源，包括</a:t>
            </a:r>
            <a:r>
              <a:rPr lang="en-US" altLang="zh-CN" sz="1800" dirty="0" smtClean="0">
                <a:latin typeface="Verdana" pitchFamily="34" charset="0"/>
                <a:ea typeface="微软雅黑" pitchFamily="34" charset="-122"/>
                <a:cs typeface="Verdana" pitchFamily="34" charset="0"/>
              </a:rPr>
              <a:t>Google</a:t>
            </a:r>
            <a:r>
              <a:rPr lang="zh-CN" altLang="en-US" sz="1800" dirty="0" smtClean="0">
                <a:latin typeface="Verdana" pitchFamily="34" charset="0"/>
                <a:ea typeface="微软雅黑" pitchFamily="34" charset="-122"/>
                <a:cs typeface="Verdana" pitchFamily="34" charset="0"/>
              </a:rPr>
              <a:t>图书等</a:t>
            </a:r>
            <a:endParaRPr lang="zh-CN" altLang="en-US" sz="1800" dirty="0">
              <a:latin typeface="Verdana" pitchFamily="34" charset="0"/>
              <a:ea typeface="微软雅黑" pitchFamily="34" charset="-122"/>
              <a:cs typeface="Verdana" pitchFamily="34" charset="0"/>
            </a:endParaRPr>
          </a:p>
        </p:txBody>
      </p:sp>
      <p:pic>
        <p:nvPicPr>
          <p:cNvPr id="11271" name="Picture 7"/>
          <p:cNvPicPr>
            <a:picLocks noChangeAspect="1" noChangeArrowheads="1"/>
          </p:cNvPicPr>
          <p:nvPr/>
        </p:nvPicPr>
        <p:blipFill>
          <a:blip r:embed="rId3" cstate="print"/>
          <a:srcRect/>
          <a:stretch>
            <a:fillRect/>
          </a:stretch>
        </p:blipFill>
        <p:spPr bwMode="auto">
          <a:xfrm>
            <a:off x="0" y="1052736"/>
            <a:ext cx="9144000" cy="7220322"/>
          </a:xfrm>
          <a:prstGeom prst="rect">
            <a:avLst/>
          </a:prstGeom>
          <a:noFill/>
          <a:ln w="9525">
            <a:noFill/>
            <a:miter lim="800000"/>
            <a:headEnd/>
            <a:tailEnd/>
          </a:ln>
        </p:spPr>
      </p:pic>
      <p:sp>
        <p:nvSpPr>
          <p:cNvPr id="15" name="椭圆 14"/>
          <p:cNvSpPr/>
          <p:nvPr/>
        </p:nvSpPr>
        <p:spPr>
          <a:xfrm>
            <a:off x="0" y="1124744"/>
            <a:ext cx="11876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716016" y="1124744"/>
            <a:ext cx="11876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sp>
        <p:nvSpPr>
          <p:cNvPr id="5" name="内容占位符 2"/>
          <p:cNvSpPr txBox="1">
            <a:spLocks/>
          </p:cNvSpPr>
          <p:nvPr/>
        </p:nvSpPr>
        <p:spPr bwMode="auto">
          <a:xfrm>
            <a:off x="0" y="0"/>
            <a:ext cx="7632848" cy="4785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 </a:t>
            </a:r>
            <a:r>
              <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hlinkClick r:id="rId2"/>
              </a:rPr>
              <a:t>American Civil War</a:t>
            </a:r>
            <a:r>
              <a:rPr kumimoji="0" lang="zh-CN" altLang="en-US"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hlinkClick r:id="rId2"/>
              </a:rPr>
              <a:t>主题页面</a:t>
            </a:r>
            <a:endPar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endParaRPr>
          </a:p>
          <a:p>
            <a:pPr marL="342900" lvl="0" indent="-342900" eaLnBrk="0" hangingPunct="0">
              <a:lnSpc>
                <a:spcPct val="150000"/>
              </a:lnSpc>
            </a:pPr>
            <a:r>
              <a:rPr lang="en-US" altLang="zh-CN" sz="1800" kern="0" dirty="0" smtClean="0">
                <a:latin typeface="Verdana" pitchFamily="34" charset="0"/>
                <a:ea typeface="微软雅黑" pitchFamily="34" charset="-122"/>
                <a:cs typeface="Verdana" pitchFamily="34" charset="0"/>
              </a:rPr>
              <a:t>	</a:t>
            </a:r>
            <a:r>
              <a:rPr lang="zh-CN" altLang="en-US" sz="1800" dirty="0" smtClean="0">
                <a:latin typeface="Verdana" pitchFamily="34" charset="0"/>
                <a:ea typeface="微软雅黑" pitchFamily="34" charset="-122"/>
                <a:cs typeface="Verdana" pitchFamily="34" charset="0"/>
              </a:rPr>
              <a:t>所有与</a:t>
            </a:r>
            <a:r>
              <a:rPr lang="en-US" altLang="zh-CN" sz="1800" dirty="0" smtClean="0">
                <a:latin typeface="Verdana" pitchFamily="34" charset="0"/>
                <a:ea typeface="微软雅黑" pitchFamily="34" charset="-122"/>
                <a:cs typeface="Verdana" pitchFamily="34" charset="0"/>
              </a:rPr>
              <a:t>Credo</a:t>
            </a:r>
            <a:r>
              <a:rPr lang="zh-CN" altLang="en-US" sz="1800" dirty="0" smtClean="0">
                <a:latin typeface="Verdana" pitchFamily="34" charset="0"/>
                <a:ea typeface="微软雅黑" pitchFamily="34" charset="-122"/>
                <a:cs typeface="Verdana" pitchFamily="34" charset="0"/>
              </a:rPr>
              <a:t>相互链接的外部链接相关资源</a:t>
            </a:r>
            <a:endParaRPr lang="zh-CN" altLang="en-US" sz="1800" dirty="0">
              <a:latin typeface="Verdana" pitchFamily="34" charset="0"/>
              <a:ea typeface="微软雅黑" pitchFamily="34" charset="-122"/>
              <a:cs typeface="Verdana"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395536" y="1340768"/>
            <a:ext cx="7581900" cy="4800600"/>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2339752" y="2924944"/>
            <a:ext cx="2843808" cy="3249033"/>
          </a:xfrm>
          <a:prstGeom prst="rect">
            <a:avLst/>
          </a:prstGeom>
          <a:noFill/>
          <a:ln w="9525">
            <a:noFill/>
            <a:miter lim="800000"/>
            <a:headEnd/>
            <a:tailEnd/>
          </a:ln>
        </p:spPr>
      </p:pic>
      <p:sp>
        <p:nvSpPr>
          <p:cNvPr id="7" name="椭圆 6"/>
          <p:cNvSpPr/>
          <p:nvPr/>
        </p:nvSpPr>
        <p:spPr>
          <a:xfrm>
            <a:off x="323528" y="1916832"/>
            <a:ext cx="11876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95936" y="1628800"/>
            <a:ext cx="11876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940152" y="1628800"/>
            <a:ext cx="11876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267744" y="2924944"/>
            <a:ext cx="11876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628800"/>
            <a:ext cx="5400600" cy="792088"/>
          </a:xfrm>
          <a:noFill/>
        </p:spPr>
        <p:txBody>
          <a:bodyPr/>
          <a:lstStyle/>
          <a:p>
            <a:r>
              <a:rPr lang="en-US" altLang="zh-CN" dirty="0" smtClean="0"/>
              <a:t>Credo </a:t>
            </a:r>
            <a:r>
              <a:rPr lang="zh-CN" altLang="en-US" dirty="0" smtClean="0"/>
              <a:t>将帮助您</a:t>
            </a:r>
            <a:r>
              <a:rPr lang="en-US" altLang="zh-CN" dirty="0" smtClean="0"/>
              <a:t>……</a:t>
            </a:r>
            <a:endParaRPr lang="zh-CN" altLang="en-US" dirty="0">
              <a:solidFill>
                <a:schemeClr val="tx1"/>
              </a:solidFill>
            </a:endParaRPr>
          </a:p>
        </p:txBody>
      </p:sp>
      <p:sp>
        <p:nvSpPr>
          <p:cNvPr id="3" name="内容占位符 2"/>
          <p:cNvSpPr>
            <a:spLocks noGrp="1"/>
          </p:cNvSpPr>
          <p:nvPr>
            <p:ph type="body" idx="1"/>
          </p:nvPr>
        </p:nvSpPr>
        <p:spPr>
          <a:xfrm>
            <a:off x="323528" y="2249488"/>
            <a:ext cx="8820472" cy="4608512"/>
          </a:xfrm>
        </p:spPr>
        <p:txBody>
          <a:bodyPr/>
          <a:lstStyle/>
          <a:p>
            <a:r>
              <a:rPr lang="en-US" altLang="zh-CN" dirty="0" smtClean="0"/>
              <a:t>—&gt;</a:t>
            </a:r>
            <a:r>
              <a:rPr lang="zh-CN" altLang="en-US" dirty="0" smtClean="0"/>
              <a:t>释疑解惑，</a:t>
            </a:r>
            <a:r>
              <a:rPr lang="en-US" altLang="zh-CN" dirty="0" smtClean="0"/>
              <a:t>Credo Reference </a:t>
            </a:r>
            <a:r>
              <a:rPr lang="zh-CN" altLang="en-US" dirty="0" smtClean="0"/>
              <a:t>可以回答各种领域内的问题：</a:t>
            </a:r>
            <a:endParaRPr lang="en-US" altLang="zh-CN" dirty="0" smtClean="0"/>
          </a:p>
          <a:p>
            <a:endParaRPr lang="en-US" altLang="zh-CN" dirty="0" smtClean="0"/>
          </a:p>
          <a:p>
            <a:pPr lvl="2">
              <a:buFont typeface="Wingdings" pitchFamily="2" charset="2"/>
              <a:buChar char="ü"/>
            </a:pPr>
            <a:r>
              <a:rPr lang="zh-CN" altLang="en-US" dirty="0" smtClean="0"/>
              <a:t>字词释义，专业的多语种字典，辞典，可追索字词始源，网罗语法，语用</a:t>
            </a:r>
            <a:r>
              <a:rPr lang="en-US" altLang="zh-CN" dirty="0" smtClean="0"/>
              <a:t>……</a:t>
            </a:r>
          </a:p>
          <a:p>
            <a:pPr lvl="2">
              <a:buFont typeface="Wingdings" pitchFamily="2" charset="2"/>
              <a:buChar char="ü"/>
            </a:pPr>
            <a:r>
              <a:rPr lang="zh-CN" altLang="en-US" dirty="0" smtClean="0"/>
              <a:t>专业术语，特殊专业的专业术语，各种语言的对应说法</a:t>
            </a:r>
            <a:r>
              <a:rPr lang="en-US" altLang="zh-CN" dirty="0" smtClean="0"/>
              <a:t>……</a:t>
            </a:r>
          </a:p>
          <a:p>
            <a:pPr lvl="2">
              <a:buFont typeface="Wingdings" pitchFamily="2" charset="2"/>
              <a:buChar char="ü"/>
            </a:pPr>
            <a:r>
              <a:rPr lang="zh-CN" altLang="en-US" dirty="0" smtClean="0"/>
              <a:t>人物生平，包括举世公认的最值得信赖的人物传记参考</a:t>
            </a:r>
            <a:r>
              <a:rPr lang="en-US" altLang="zh-CN" dirty="0" smtClean="0"/>
              <a:t>……	</a:t>
            </a:r>
          </a:p>
          <a:p>
            <a:pPr lvl="2">
              <a:buFont typeface="Wingdings" pitchFamily="2" charset="2"/>
              <a:buChar char="ü"/>
            </a:pPr>
            <a:r>
              <a:rPr lang="zh-CN" altLang="en-US" dirty="0" smtClean="0"/>
              <a:t>历史事件，可按时间轴网罗世界各地的重大历史事件，并实时更新</a:t>
            </a:r>
            <a:r>
              <a:rPr lang="en-US" altLang="zh-CN" dirty="0" smtClean="0"/>
              <a:t>……</a:t>
            </a:r>
          </a:p>
          <a:p>
            <a:pPr lvl="2">
              <a:buFont typeface="Wingdings" pitchFamily="2" charset="2"/>
              <a:buChar char="ü"/>
            </a:pPr>
            <a:r>
              <a:rPr lang="zh-CN" altLang="en-US" dirty="0" smtClean="0"/>
              <a:t>名胜古迹，世界各国的名胜古迹描述、高质量图片、互动地图</a:t>
            </a:r>
            <a:r>
              <a:rPr lang="en-US" altLang="zh-CN" dirty="0" smtClean="0"/>
              <a:t>……</a:t>
            </a:r>
          </a:p>
          <a:p>
            <a:pPr lvl="2">
              <a:buFont typeface="Wingdings" pitchFamily="2" charset="2"/>
              <a:buChar char="ü"/>
            </a:pPr>
            <a:r>
              <a:rPr lang="zh-CN" altLang="en-US" dirty="0" smtClean="0"/>
              <a:t>艺术经典，经典文学概览，著名画作，堪称世界艺术画廊</a:t>
            </a:r>
            <a:r>
              <a:rPr lang="en-US" altLang="zh-CN" dirty="0" smtClean="0"/>
              <a:t>……</a:t>
            </a:r>
          </a:p>
          <a:p>
            <a:pPr lvl="2">
              <a:buFont typeface="Wingdings" pitchFamily="2" charset="2"/>
              <a:buChar char="ü"/>
            </a:pPr>
            <a:r>
              <a:rPr lang="zh-CN" altLang="en-US" dirty="0" smtClean="0"/>
              <a:t>文化风俗，各地的文化风俗，从古至今</a:t>
            </a:r>
            <a:r>
              <a:rPr lang="en-US" altLang="zh-CN" dirty="0" smtClean="0"/>
              <a:t>……</a:t>
            </a:r>
          </a:p>
          <a:p>
            <a:pPr lvl="2">
              <a:buFont typeface="Wingdings" pitchFamily="2" charset="2"/>
              <a:buChar char="ü"/>
            </a:pPr>
            <a:r>
              <a:rPr lang="zh-CN" altLang="en-US" dirty="0" smtClean="0"/>
              <a:t>学术研究，追本溯源，动态图表，可在线便捷操作，筛选，查看，最有说服力的数据</a:t>
            </a:r>
            <a:endParaRPr lang="en-US" altLang="zh-CN" dirty="0" smtClean="0"/>
          </a:p>
          <a:p>
            <a:pPr lvl="2">
              <a:buFont typeface="Wingdings" pitchFamily="2" charset="2"/>
              <a:buChar char="ü"/>
            </a:pPr>
            <a:r>
              <a:rPr lang="en-US" altLang="zh-CN" dirty="0" smtClean="0"/>
              <a:t>……</a:t>
            </a:r>
          </a:p>
          <a:p>
            <a:pPr lvl="2">
              <a:buFont typeface="Wingdings" pitchFamily="2" charset="2"/>
              <a:buChar char="ü"/>
            </a:pPr>
            <a:endParaRPr lang="en-US" altLang="zh-CN" dirty="0" smtClean="0"/>
          </a:p>
          <a:p>
            <a:endParaRPr lang="en-US" altLang="zh-CN" dirty="0" smtClean="0"/>
          </a:p>
          <a:p>
            <a:pPr lvl="2"/>
            <a:endParaRPr lang="zh-CN" altLang="en-US" dirty="0"/>
          </a:p>
        </p:txBody>
      </p:sp>
      <p:sp>
        <p:nvSpPr>
          <p:cNvPr id="4" name="灯片编号占位符 3"/>
          <p:cNvSpPr>
            <a:spLocks noGrp="1"/>
          </p:cNvSpPr>
          <p:nvPr>
            <p:ph type="sldNum" sz="quarter" idx="4294967295"/>
          </p:nvPr>
        </p:nvSpPr>
        <p:spPr>
          <a:xfrm>
            <a:off x="6505575" y="404813"/>
            <a:ext cx="2638425" cy="287337"/>
          </a:xfrm>
        </p:spPr>
        <p:txBody>
          <a:bodyPr/>
          <a:lstStyle/>
          <a:p>
            <a:pPr>
              <a:defRPr/>
            </a:pPr>
            <a:r>
              <a:rPr lang="en-GB" altLang="zh-CN" dirty="0" smtClean="0"/>
              <a:t>www.</a:t>
            </a:r>
            <a:r>
              <a:rPr lang="en-US" altLang="zh-CN" dirty="0" smtClean="0"/>
              <a:t>credoreference.con</a:t>
            </a:r>
            <a:endParaRPr lang="en-GB" altLang="zh-CN" dirty="0"/>
          </a:p>
        </p:txBody>
      </p:sp>
      <p:sp>
        <p:nvSpPr>
          <p:cNvPr id="5" name="矩形 4"/>
          <p:cNvSpPr/>
          <p:nvPr/>
        </p:nvSpPr>
        <p:spPr>
          <a:xfrm>
            <a:off x="0" y="5877272"/>
            <a:ext cx="8748464" cy="307777"/>
          </a:xfrm>
          <a:prstGeom prst="rect">
            <a:avLst/>
          </a:prstGeom>
        </p:spPr>
        <p:txBody>
          <a:bodyPr wrap="square">
            <a:spAutoFit/>
          </a:bodyPr>
          <a:lstStyle/>
          <a:p>
            <a:r>
              <a:rPr lang="en-US" altLang="zh-CN" dirty="0" smtClean="0"/>
              <a:t>It takes the average person 364.8 years to know as much as Credo Reference.</a:t>
            </a:r>
            <a:endParaRPr lang="zh-CN" alt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例</a:t>
            </a:r>
            <a:r>
              <a:rPr lang="en-US" altLang="zh-CN" dirty="0" smtClean="0"/>
              <a:t>1</a:t>
            </a:r>
            <a:r>
              <a:rPr lang="zh-CN" altLang="en-US" dirty="0" smtClean="0"/>
              <a:t>：字词释义</a:t>
            </a:r>
            <a:endParaRPr lang="zh-CN" altLang="en-US" dirty="0"/>
          </a:p>
        </p:txBody>
      </p:sp>
      <p:sp>
        <p:nvSpPr>
          <p:cNvPr id="5" name="内容占位符 4"/>
          <p:cNvSpPr>
            <a:spLocks noGrp="1"/>
          </p:cNvSpPr>
          <p:nvPr>
            <p:ph idx="1"/>
          </p:nvPr>
        </p:nvSpPr>
        <p:spPr>
          <a:xfrm>
            <a:off x="683568" y="980728"/>
            <a:ext cx="5184576" cy="4785395"/>
          </a:xfrm>
        </p:spPr>
        <p:txBody>
          <a:bodyPr/>
          <a:lstStyle/>
          <a:p>
            <a:r>
              <a:rPr lang="en-US" altLang="zh-CN" dirty="0" smtClean="0"/>
              <a:t>Credo Reference</a:t>
            </a:r>
            <a:r>
              <a:rPr lang="zh-CN" altLang="en-US" dirty="0" smtClean="0"/>
              <a:t>拥有世界上最权威的字典辞典，还包括双语辞典，</a:t>
            </a:r>
            <a:endParaRPr lang="en-US" altLang="zh-CN" dirty="0" smtClean="0"/>
          </a:p>
          <a:p>
            <a:r>
              <a:rPr lang="zh-CN" altLang="en-US" dirty="0" smtClean="0"/>
              <a:t>相关合作出版社有：</a:t>
            </a:r>
            <a:endParaRPr lang="zh-CN" altLang="en-US" dirty="0"/>
          </a:p>
        </p:txBody>
      </p:sp>
      <p:graphicFrame>
        <p:nvGraphicFramePr>
          <p:cNvPr id="9" name="表格 8"/>
          <p:cNvGraphicFramePr>
            <a:graphicFrameLocks noGrp="1"/>
          </p:cNvGraphicFramePr>
          <p:nvPr/>
        </p:nvGraphicFramePr>
        <p:xfrm>
          <a:off x="6084168" y="980728"/>
          <a:ext cx="3059832" cy="5256576"/>
        </p:xfrm>
        <a:graphic>
          <a:graphicData uri="http://schemas.openxmlformats.org/drawingml/2006/table">
            <a:tbl>
              <a:tblPr/>
              <a:tblGrid>
                <a:gridCol w="3059832"/>
              </a:tblGrid>
              <a:tr h="219024">
                <a:tc>
                  <a:txBody>
                    <a:bodyPr/>
                    <a:lstStyle/>
                    <a:p>
                      <a:pPr algn="l" fontAlgn="ctr"/>
                      <a:r>
                        <a:rPr lang="en-US" sz="1100" b="0" i="0" u="none" strike="noStrike" dirty="0">
                          <a:solidFill>
                            <a:srgbClr val="000000"/>
                          </a:solidFill>
                          <a:latin typeface="Times New Roman"/>
                        </a:rPr>
                        <a:t>Bloomsburg </a:t>
                      </a:r>
                      <a:r>
                        <a:rPr lang="zh-CN" altLang="en-US" sz="1100" b="0" i="0" u="none" strike="noStrike" dirty="0">
                          <a:solidFill>
                            <a:srgbClr val="000000"/>
                          </a:solidFill>
                          <a:latin typeface="微软雅黑"/>
                        </a:rPr>
                        <a:t>同义反义字典</a:t>
                      </a:r>
                      <a:endParaRPr lang="zh-CN" altLang="en-US" sz="1100" b="0" i="0" u="none" strike="noStrike" dirty="0">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dirty="0">
                          <a:solidFill>
                            <a:srgbClr val="000000"/>
                          </a:solidFill>
                          <a:latin typeface="Times New Roman"/>
                        </a:rPr>
                        <a:t>Peter Collin </a:t>
                      </a:r>
                      <a:r>
                        <a:rPr lang="zh-CN" altLang="en-US" sz="1100" b="0" i="0" u="none" strike="noStrike" dirty="0">
                          <a:solidFill>
                            <a:srgbClr val="000000"/>
                          </a:solidFill>
                          <a:latin typeface="微软雅黑"/>
                        </a:rPr>
                        <a:t>法</a:t>
                      </a:r>
                      <a:r>
                        <a:rPr lang="en-US" altLang="zh-CN" sz="1100" b="0" i="0" u="none" strike="noStrike" dirty="0">
                          <a:solidFill>
                            <a:srgbClr val="000000"/>
                          </a:solidFill>
                          <a:latin typeface="Verdana"/>
                        </a:rPr>
                        <a:t>‧</a:t>
                      </a:r>
                      <a:r>
                        <a:rPr lang="zh-CN" altLang="en-US" sz="1100" b="0" i="0" u="none" strike="noStrike" dirty="0">
                          <a:solidFill>
                            <a:srgbClr val="000000"/>
                          </a:solidFill>
                          <a:latin typeface="微软雅黑"/>
                        </a:rPr>
                        <a:t>英商业辞典</a:t>
                      </a:r>
                      <a:endParaRPr lang="zh-CN" altLang="en-US" sz="1100" b="0" i="0" u="none" strike="noStrike" dirty="0">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Peter Collin </a:t>
                      </a:r>
                      <a:r>
                        <a:rPr lang="zh-CN" altLang="en-US" sz="1100" b="0" i="0" u="none" strike="noStrike">
                          <a:solidFill>
                            <a:srgbClr val="000000"/>
                          </a:solidFill>
                          <a:latin typeface="微软雅黑"/>
                        </a:rPr>
                        <a:t>德</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英商业辞典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Peter Collin </a:t>
                      </a:r>
                      <a:r>
                        <a:rPr lang="zh-CN" altLang="en-US" sz="1100" b="0" i="0" u="none" strike="noStrike">
                          <a:solidFill>
                            <a:srgbClr val="000000"/>
                          </a:solidFill>
                          <a:latin typeface="微软雅黑"/>
                        </a:rPr>
                        <a:t>西</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英商业辞典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Chambers 21</a:t>
                      </a:r>
                      <a:r>
                        <a:rPr lang="zh-CN" altLang="en-US" sz="1100" b="0" i="0" u="none" strike="noStrike">
                          <a:solidFill>
                            <a:srgbClr val="000000"/>
                          </a:solidFill>
                          <a:latin typeface="微软雅黑"/>
                        </a:rPr>
                        <a:t>世纪大辞典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英语大辞典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希腊语大辞典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altLang="zh-CN" sz="1100" b="0" i="0" u="none" strike="noStrike">
                          <a:solidFill>
                            <a:srgbClr val="000000"/>
                          </a:solidFill>
                          <a:latin typeface="Times New Roman"/>
                        </a:rPr>
                        <a:t>Collins </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波兰语</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波兰语</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法</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法大辞典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德</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德大辞典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希腊</a:t>
                      </a:r>
                      <a:r>
                        <a:rPr lang="en-US" altLang="zh-CN" sz="1100" b="0" i="0" u="none" strike="noStrike">
                          <a:solidFill>
                            <a:srgbClr val="333333"/>
                          </a:solidFill>
                          <a:latin typeface="MingLiU"/>
                        </a:rPr>
                        <a:t>‧</a:t>
                      </a:r>
                      <a:r>
                        <a:rPr lang="zh-CN" altLang="en-US" sz="1100" b="0" i="0" u="none" strike="noStrike">
                          <a:solidFill>
                            <a:srgbClr val="333333"/>
                          </a:solidFill>
                          <a:latin typeface="微软雅黑"/>
                        </a:rPr>
                        <a:t>英语词典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以</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以大辞典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altLang="zh-CN" sz="1100" b="0" i="0" u="none" strike="noStrike">
                          <a:solidFill>
                            <a:srgbClr val="000000"/>
                          </a:solidFill>
                          <a:latin typeface="Times New Roman"/>
                        </a:rPr>
                        <a:t>Collins </a:t>
                      </a:r>
                      <a:r>
                        <a:rPr lang="zh-CN" altLang="en-US" sz="1100" b="0" i="0" u="none" strike="noStrike">
                          <a:solidFill>
                            <a:srgbClr val="000000"/>
                          </a:solidFill>
                          <a:latin typeface="微软雅黑"/>
                        </a:rPr>
                        <a:t>义</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义大辞典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altLang="zh-CN" sz="1100" b="0" i="0" u="none" strike="noStrike">
                          <a:solidFill>
                            <a:srgbClr val="000000"/>
                          </a:solidFill>
                          <a:latin typeface="Times New Roman"/>
                        </a:rPr>
                        <a:t>Collins </a:t>
                      </a:r>
                      <a:r>
                        <a:rPr lang="zh-CN" altLang="en-US" sz="1100" b="0" i="0" u="none" strike="noStrike">
                          <a:solidFill>
                            <a:srgbClr val="000000"/>
                          </a:solidFill>
                          <a:latin typeface="微软雅黑"/>
                        </a:rPr>
                        <a:t>拉丁语</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Verdana"/>
                        </a:rPr>
                        <a:t>‧</a:t>
                      </a:r>
                      <a:r>
                        <a:rPr lang="zh-CN" altLang="en-US" sz="1100" b="0" i="0" u="none" strike="noStrike">
                          <a:solidFill>
                            <a:srgbClr val="000000"/>
                          </a:solidFill>
                          <a:latin typeface="微软雅黑"/>
                        </a:rPr>
                        <a:t>拉丁语大辞典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葡</a:t>
                      </a:r>
                      <a:r>
                        <a:rPr lang="en-US" altLang="zh-CN" sz="1100" b="0" i="0" u="none" strike="noStrike">
                          <a:solidFill>
                            <a:srgbClr val="000000"/>
                          </a:solidFill>
                          <a:latin typeface="MingLiU"/>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a:t>
                      </a:r>
                      <a:r>
                        <a:rPr lang="en-US" altLang="zh-CN" sz="1100" b="0" i="0" u="none" strike="noStrike">
                          <a:solidFill>
                            <a:srgbClr val="000000"/>
                          </a:solidFill>
                          <a:latin typeface="MingLiU"/>
                        </a:rPr>
                        <a:t>‧</a:t>
                      </a:r>
                      <a:r>
                        <a:rPr lang="zh-CN" altLang="en-US" sz="1100" b="0" i="0" u="none" strike="noStrike">
                          <a:solidFill>
                            <a:srgbClr val="000000"/>
                          </a:solidFill>
                          <a:latin typeface="微软雅黑"/>
                        </a:rPr>
                        <a:t>葡大辞典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英</a:t>
                      </a:r>
                      <a:r>
                        <a:rPr lang="en-US" altLang="zh-CN" sz="1100" b="0" i="0" u="none" strike="noStrike">
                          <a:solidFill>
                            <a:srgbClr val="000000"/>
                          </a:solidFill>
                          <a:latin typeface="MingLiU"/>
                        </a:rPr>
                        <a:t>‧</a:t>
                      </a:r>
                      <a:r>
                        <a:rPr lang="zh-CN" altLang="en-US" sz="1100" b="0" i="0" u="none" strike="noStrike">
                          <a:solidFill>
                            <a:srgbClr val="000000"/>
                          </a:solidFill>
                          <a:latin typeface="MingLiU"/>
                        </a:rPr>
                        <a:t>波</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波</a:t>
                      </a:r>
                      <a:r>
                        <a:rPr lang="en-US" altLang="zh-CN" sz="1100" b="0" i="0" u="none" strike="noStrike">
                          <a:solidFill>
                            <a:srgbClr val="000000"/>
                          </a:solidFill>
                          <a:latin typeface="MingLiU"/>
                        </a:rPr>
                        <a:t>‧</a:t>
                      </a:r>
                      <a:r>
                        <a:rPr lang="zh-CN" altLang="en-US" sz="1100" b="0" i="0" u="none" strike="noStrike">
                          <a:solidFill>
                            <a:srgbClr val="000000"/>
                          </a:solidFill>
                          <a:latin typeface="MingLiU"/>
                        </a:rPr>
                        <a:t>英大</a:t>
                      </a:r>
                      <a:r>
                        <a:rPr lang="zh-CN" altLang="en-US" sz="1100" b="0" i="0" u="none" strike="noStrike">
                          <a:solidFill>
                            <a:srgbClr val="000000"/>
                          </a:solidFill>
                          <a:latin typeface="微软雅黑"/>
                        </a:rPr>
                        <a:t>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Collins </a:t>
                      </a:r>
                      <a:r>
                        <a:rPr lang="zh-CN" altLang="en-US" sz="1100" b="0" i="0" u="none" strike="noStrike">
                          <a:solidFill>
                            <a:srgbClr val="000000"/>
                          </a:solidFill>
                          <a:latin typeface="微软雅黑"/>
                        </a:rPr>
                        <a:t>西英</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英西大辞典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altLang="zh-CN" sz="1100" b="0" i="0" u="none" strike="noStrike">
                          <a:solidFill>
                            <a:srgbClr val="000000"/>
                          </a:solidFill>
                          <a:latin typeface="Times New Roman"/>
                        </a:rPr>
                        <a:t>Collins</a:t>
                      </a:r>
                      <a:r>
                        <a:rPr lang="zh-CN" altLang="en-US" sz="1100" b="0" i="0" u="none" strike="noStrike">
                          <a:solidFill>
                            <a:srgbClr val="000000"/>
                          </a:solidFill>
                          <a:latin typeface="微软雅黑"/>
                        </a:rPr>
                        <a:t>英</a:t>
                      </a:r>
                      <a:r>
                        <a:rPr lang="en-US" altLang="zh-CN" sz="1100" b="0" i="0" u="none" strike="noStrike">
                          <a:solidFill>
                            <a:srgbClr val="000000"/>
                          </a:solidFill>
                          <a:latin typeface="Times New Roman"/>
                        </a:rPr>
                        <a:t>· </a:t>
                      </a:r>
                      <a:r>
                        <a:rPr lang="zh-CN" altLang="en-US" sz="1100" b="0" i="0" u="none" strike="noStrike">
                          <a:solidFill>
                            <a:srgbClr val="000000"/>
                          </a:solidFill>
                          <a:latin typeface="微软雅黑"/>
                        </a:rPr>
                        <a:t>威尔斯语</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威尔斯语</a:t>
                      </a:r>
                      <a:r>
                        <a:rPr lang="en-US" altLang="zh-CN" sz="1100" b="0" i="0" u="none" strike="noStrike">
                          <a:solidFill>
                            <a:srgbClr val="000000"/>
                          </a:solidFill>
                          <a:latin typeface="Times New Roman"/>
                        </a:rPr>
                        <a:t>·</a:t>
                      </a:r>
                      <a:r>
                        <a:rPr lang="zh-CN" altLang="en-US" sz="1100" b="0" i="0" u="none" strike="noStrike">
                          <a:solidFill>
                            <a:srgbClr val="000000"/>
                          </a:solidFill>
                          <a:latin typeface="微软雅黑"/>
                        </a:rPr>
                        <a:t>英大辞典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dirty="0">
                          <a:solidFill>
                            <a:srgbClr val="000000"/>
                          </a:solidFill>
                          <a:latin typeface="Times New Roman"/>
                        </a:rPr>
                        <a:t>Peter Collin </a:t>
                      </a:r>
                      <a:r>
                        <a:rPr lang="zh-CN" altLang="en-US" sz="1100" b="0" i="0" u="none" strike="noStrike" dirty="0">
                          <a:solidFill>
                            <a:srgbClr val="000000"/>
                          </a:solidFill>
                          <a:latin typeface="微软雅黑"/>
                        </a:rPr>
                        <a:t>西班牙法律辞典</a:t>
                      </a:r>
                      <a:endParaRPr lang="zh-CN" altLang="en-US" sz="1100" b="0" i="0" u="none" strike="noStrike" dirty="0">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a:solidFill>
                            <a:srgbClr val="000000"/>
                          </a:solidFill>
                          <a:latin typeface="Times New Roman"/>
                        </a:rPr>
                        <a:t>Merriam-Webster's </a:t>
                      </a:r>
                      <a:r>
                        <a:rPr lang="zh-CN" altLang="en-US" sz="1100" b="0" i="0" u="none" strike="noStrike">
                          <a:solidFill>
                            <a:srgbClr val="000000"/>
                          </a:solidFill>
                          <a:latin typeface="微软雅黑"/>
                        </a:rPr>
                        <a:t>韦氏大词典</a:t>
                      </a:r>
                      <a:endParaRPr lang="zh-CN" altLang="en-US" sz="1100" b="0" i="0" u="none" strike="noStrike">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dirty="0" smtClean="0">
                          <a:solidFill>
                            <a:srgbClr val="000000"/>
                          </a:solidFill>
                          <a:latin typeface="Times New Roman"/>
                        </a:rPr>
                        <a:t>Roget‘s </a:t>
                      </a:r>
                      <a:r>
                        <a:rPr lang="en-US" sz="1100" b="0" i="0" u="none" strike="noStrike" dirty="0">
                          <a:solidFill>
                            <a:srgbClr val="000000"/>
                          </a:solidFill>
                          <a:latin typeface="Times New Roman"/>
                        </a:rPr>
                        <a:t>II </a:t>
                      </a:r>
                      <a:r>
                        <a:rPr lang="zh-CN" altLang="en-US" sz="1100" b="0" i="0" u="none" strike="noStrike" dirty="0" smtClean="0">
                          <a:solidFill>
                            <a:srgbClr val="333399"/>
                          </a:solidFill>
                          <a:latin typeface="微软雅黑"/>
                        </a:rPr>
                        <a:t>索引辞典</a:t>
                      </a:r>
                      <a:endParaRPr lang="zh-CN" altLang="en-US" sz="1100" b="0" i="0" u="none" strike="noStrike" dirty="0">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dirty="0">
                          <a:solidFill>
                            <a:srgbClr val="000000"/>
                          </a:solidFill>
                          <a:latin typeface="Times New Roman"/>
                        </a:rPr>
                        <a:t>The American Heritage® </a:t>
                      </a:r>
                      <a:r>
                        <a:rPr lang="zh-CN" altLang="en-US" sz="1100" b="0" i="0" u="none" strike="noStrike" dirty="0">
                          <a:solidFill>
                            <a:srgbClr val="000000"/>
                          </a:solidFill>
                          <a:latin typeface="微软雅黑"/>
                        </a:rPr>
                        <a:t>简明词典</a:t>
                      </a:r>
                      <a:endParaRPr lang="zh-CN" altLang="en-US" sz="1100" b="0" i="0" u="none" strike="noStrike" dirty="0">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dirty="0">
                          <a:solidFill>
                            <a:srgbClr val="000000"/>
                          </a:solidFill>
                          <a:latin typeface="Times New Roman"/>
                        </a:rPr>
                        <a:t>Macquarie </a:t>
                      </a:r>
                      <a:r>
                        <a:rPr lang="zh-CN" altLang="en-US" sz="1100" b="0" i="0" u="none" strike="noStrike" dirty="0">
                          <a:solidFill>
                            <a:srgbClr val="000000"/>
                          </a:solidFill>
                          <a:latin typeface="微软雅黑"/>
                        </a:rPr>
                        <a:t>澳洲英语大辞典</a:t>
                      </a:r>
                      <a:endParaRPr lang="zh-CN" altLang="en-US" sz="1100" b="0" i="0" u="none" strike="noStrike" dirty="0">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24">
                <a:tc>
                  <a:txBody>
                    <a:bodyPr/>
                    <a:lstStyle/>
                    <a:p>
                      <a:pPr algn="l" fontAlgn="ctr"/>
                      <a:r>
                        <a:rPr lang="en-US" sz="1100" b="0" i="0" u="none" strike="noStrike" dirty="0">
                          <a:solidFill>
                            <a:srgbClr val="000000"/>
                          </a:solidFill>
                          <a:latin typeface="Times New Roman"/>
                        </a:rPr>
                        <a:t>Penguin </a:t>
                      </a:r>
                      <a:r>
                        <a:rPr lang="zh-CN" altLang="en-US" sz="1100" b="0" i="0" u="none" strike="noStrike" dirty="0">
                          <a:solidFill>
                            <a:srgbClr val="000000"/>
                          </a:solidFill>
                          <a:latin typeface="微软雅黑"/>
                        </a:rPr>
                        <a:t>英语大辞典</a:t>
                      </a:r>
                      <a:endParaRPr lang="zh-CN" altLang="en-US" sz="1100" b="0" i="0" u="none" strike="noStrike" dirty="0">
                        <a:solidFill>
                          <a:srgbClr val="000000"/>
                        </a:solidFill>
                        <a:latin typeface="Times New Roman"/>
                      </a:endParaRPr>
                    </a:p>
                  </a:txBody>
                  <a:tcPr marL="7427" marR="7427" marT="7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4341" name="Picture 5"/>
          <p:cNvPicPr>
            <a:picLocks noChangeAspect="1" noChangeArrowheads="1"/>
          </p:cNvPicPr>
          <p:nvPr/>
        </p:nvPicPr>
        <p:blipFill>
          <a:blip r:embed="rId2" cstate="print"/>
          <a:srcRect/>
          <a:stretch>
            <a:fillRect/>
          </a:stretch>
        </p:blipFill>
        <p:spPr bwMode="auto">
          <a:xfrm>
            <a:off x="2699792" y="3068960"/>
            <a:ext cx="1419225" cy="276225"/>
          </a:xfrm>
          <a:prstGeom prst="rect">
            <a:avLst/>
          </a:prstGeom>
          <a:noFill/>
          <a:ln w="9525">
            <a:noFill/>
            <a:miter lim="800000"/>
            <a:headEnd/>
            <a:tailEnd/>
          </a:ln>
        </p:spPr>
      </p:pic>
      <p:pic>
        <p:nvPicPr>
          <p:cNvPr id="14342" name="Picture 6"/>
          <p:cNvPicPr>
            <a:picLocks noChangeAspect="1" noChangeArrowheads="1"/>
          </p:cNvPicPr>
          <p:nvPr/>
        </p:nvPicPr>
        <p:blipFill>
          <a:blip r:embed="rId3" cstate="print"/>
          <a:srcRect/>
          <a:stretch>
            <a:fillRect/>
          </a:stretch>
        </p:blipFill>
        <p:spPr bwMode="auto">
          <a:xfrm>
            <a:off x="1259632" y="2708920"/>
            <a:ext cx="1009650" cy="1066800"/>
          </a:xfrm>
          <a:prstGeom prst="rect">
            <a:avLst/>
          </a:prstGeom>
          <a:noFill/>
          <a:ln w="9525">
            <a:noFill/>
            <a:miter lim="800000"/>
            <a:headEnd/>
            <a:tailEnd/>
          </a:ln>
        </p:spPr>
      </p:pic>
      <p:pic>
        <p:nvPicPr>
          <p:cNvPr id="14343" name="Picture 7"/>
          <p:cNvPicPr>
            <a:picLocks noChangeAspect="1" noChangeArrowheads="1"/>
          </p:cNvPicPr>
          <p:nvPr/>
        </p:nvPicPr>
        <p:blipFill>
          <a:blip r:embed="rId4" cstate="print"/>
          <a:srcRect/>
          <a:stretch>
            <a:fillRect/>
          </a:stretch>
        </p:blipFill>
        <p:spPr bwMode="auto">
          <a:xfrm>
            <a:off x="1331640" y="4149080"/>
            <a:ext cx="971550" cy="971550"/>
          </a:xfrm>
          <a:prstGeom prst="rect">
            <a:avLst/>
          </a:prstGeom>
          <a:noFill/>
          <a:ln w="9525">
            <a:noFill/>
            <a:miter lim="800000"/>
            <a:headEnd/>
            <a:tailEnd/>
          </a:ln>
        </p:spPr>
      </p:pic>
      <p:pic>
        <p:nvPicPr>
          <p:cNvPr id="14344" name="Picture 8"/>
          <p:cNvPicPr>
            <a:picLocks noChangeAspect="1" noChangeArrowheads="1"/>
          </p:cNvPicPr>
          <p:nvPr/>
        </p:nvPicPr>
        <p:blipFill>
          <a:blip r:embed="rId5" cstate="print"/>
          <a:srcRect/>
          <a:stretch>
            <a:fillRect/>
          </a:stretch>
        </p:blipFill>
        <p:spPr bwMode="auto">
          <a:xfrm>
            <a:off x="2843808" y="4221088"/>
            <a:ext cx="1170130" cy="792088"/>
          </a:xfrm>
          <a:prstGeom prst="rect">
            <a:avLst/>
          </a:prstGeom>
          <a:noFill/>
          <a:ln w="9525">
            <a:noFill/>
            <a:miter lim="800000"/>
            <a:headEnd/>
            <a:tailEnd/>
          </a:ln>
        </p:spPr>
      </p:pic>
      <p:pic>
        <p:nvPicPr>
          <p:cNvPr id="14345" name="Picture 9"/>
          <p:cNvPicPr>
            <a:picLocks noChangeAspect="1" noChangeArrowheads="1"/>
          </p:cNvPicPr>
          <p:nvPr/>
        </p:nvPicPr>
        <p:blipFill>
          <a:blip r:embed="rId6" cstate="print"/>
          <a:srcRect/>
          <a:stretch>
            <a:fillRect/>
          </a:stretch>
        </p:blipFill>
        <p:spPr bwMode="auto">
          <a:xfrm>
            <a:off x="4427984" y="4077072"/>
            <a:ext cx="886197" cy="95763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a:t>
            </a:r>
            <a:r>
              <a:rPr lang="en-US" altLang="zh-CN" dirty="0" smtClean="0"/>
              <a:t>1</a:t>
            </a:r>
            <a:r>
              <a:rPr lang="zh-CN" altLang="en-US" dirty="0" smtClean="0"/>
              <a:t>：字词释义</a:t>
            </a:r>
            <a:endParaRPr lang="zh-CN" altLang="en-US" dirty="0"/>
          </a:p>
        </p:txBody>
      </p:sp>
      <p:sp>
        <p:nvSpPr>
          <p:cNvPr id="3" name="内容占位符 2"/>
          <p:cNvSpPr>
            <a:spLocks noGrp="1"/>
          </p:cNvSpPr>
          <p:nvPr>
            <p:ph idx="1"/>
          </p:nvPr>
        </p:nvSpPr>
        <p:spPr>
          <a:xfrm>
            <a:off x="683568" y="764704"/>
            <a:ext cx="5976664" cy="5544616"/>
          </a:xfrm>
        </p:spPr>
        <p:txBody>
          <a:bodyPr/>
          <a:lstStyle/>
          <a:p>
            <a:r>
              <a:rPr lang="zh-CN" altLang="en-US" dirty="0" smtClean="0"/>
              <a:t>著名出版物举例：</a:t>
            </a:r>
            <a:endParaRPr lang="en-US" altLang="zh-CN" dirty="0" smtClean="0"/>
          </a:p>
          <a:p>
            <a:pPr>
              <a:buNone/>
            </a:pPr>
            <a:r>
              <a:rPr lang="en-US" altLang="zh-CN" dirty="0" smtClean="0"/>
              <a:t>		The Macquarie Dictionary《</a:t>
            </a:r>
            <a:r>
              <a:rPr lang="zh-CN" altLang="en-US" dirty="0" smtClean="0"/>
              <a:t>麦夸里辞典</a:t>
            </a:r>
            <a:r>
              <a:rPr lang="en-US" altLang="zh-CN" dirty="0" smtClean="0"/>
              <a:t>》</a:t>
            </a:r>
            <a:r>
              <a:rPr lang="zh-CN" altLang="en-US" dirty="0" smtClean="0"/>
              <a:t>，澳大利亚</a:t>
            </a:r>
            <a:r>
              <a:rPr lang="en-US" altLang="zh-CN" dirty="0" smtClean="0"/>
              <a:t>Macquarie University</a:t>
            </a:r>
            <a:r>
              <a:rPr lang="zh-CN" altLang="en-US" dirty="0" smtClean="0"/>
              <a:t>编辑出版，</a:t>
            </a:r>
            <a:r>
              <a:rPr lang="en-US" altLang="zh-CN" dirty="0" smtClean="0"/>
              <a:t>1981</a:t>
            </a:r>
            <a:r>
              <a:rPr lang="zh-CN" altLang="en-US" dirty="0" smtClean="0"/>
              <a:t>年初版，</a:t>
            </a:r>
            <a:r>
              <a:rPr lang="en-US" altLang="zh-CN" dirty="0" smtClean="0"/>
              <a:t>1997</a:t>
            </a:r>
            <a:r>
              <a:rPr lang="zh-CN" altLang="en-US" dirty="0" smtClean="0"/>
              <a:t>年第</a:t>
            </a:r>
            <a:r>
              <a:rPr lang="en-US" altLang="zh-CN" dirty="0" smtClean="0"/>
              <a:t>3</a:t>
            </a:r>
            <a:r>
              <a:rPr lang="zh-CN" altLang="en-US" dirty="0" smtClean="0"/>
              <a:t>版。</a:t>
            </a:r>
            <a:endParaRPr lang="en-US" altLang="zh-CN" dirty="0" smtClean="0"/>
          </a:p>
          <a:p>
            <a:pPr>
              <a:buNone/>
            </a:pPr>
            <a:r>
              <a:rPr lang="en-US" altLang="zh-CN" dirty="0" smtClean="0"/>
              <a:t>		</a:t>
            </a:r>
            <a:r>
              <a:rPr lang="zh-CN" altLang="en-US" dirty="0" smtClean="0"/>
              <a:t>这是一本综合性词典，重视澳大利亚本国语言的地区性变化，并收入亚洲地区常用英语。词语释义许多来源于澳大利亚作品。</a:t>
            </a:r>
            <a:endParaRPr lang="en-US" altLang="zh-CN" dirty="0" smtClean="0"/>
          </a:p>
          <a:p>
            <a:pPr>
              <a:buNone/>
            </a:pPr>
            <a:r>
              <a:rPr lang="en-US" altLang="zh-CN" dirty="0" smtClean="0"/>
              <a:t>		</a:t>
            </a:r>
            <a:r>
              <a:rPr lang="zh-CN" altLang="en-US" dirty="0" smtClean="0"/>
              <a:t>本书包括：近</a:t>
            </a:r>
            <a:r>
              <a:rPr lang="en-US" altLang="zh-CN" dirty="0" smtClean="0"/>
              <a:t>110000</a:t>
            </a:r>
            <a:r>
              <a:rPr lang="zh-CN" altLang="en-US" dirty="0" smtClean="0"/>
              <a:t>个标题字和</a:t>
            </a:r>
            <a:r>
              <a:rPr lang="en-US" altLang="zh-CN" dirty="0" smtClean="0"/>
              <a:t>30000</a:t>
            </a:r>
            <a:r>
              <a:rPr lang="zh-CN" altLang="en-US" dirty="0" smtClean="0"/>
              <a:t>多个辅助标题字；近</a:t>
            </a:r>
            <a:r>
              <a:rPr lang="en-US" altLang="zh-CN" dirty="0" smtClean="0"/>
              <a:t>21000</a:t>
            </a:r>
            <a:r>
              <a:rPr lang="zh-CN" altLang="en-US" dirty="0" smtClean="0"/>
              <a:t>个人物和地方大全条目；习惯用法；近</a:t>
            </a:r>
            <a:r>
              <a:rPr lang="en-US" altLang="zh-CN" dirty="0" smtClean="0"/>
              <a:t>18000</a:t>
            </a:r>
            <a:r>
              <a:rPr lang="zh-CN" altLang="en-US" dirty="0" smtClean="0"/>
              <a:t>个句例，其中有</a:t>
            </a:r>
            <a:r>
              <a:rPr lang="en-US" altLang="zh-CN" dirty="0" smtClean="0"/>
              <a:t>3000</a:t>
            </a:r>
            <a:r>
              <a:rPr lang="zh-CN" altLang="en-US" dirty="0" smtClean="0"/>
              <a:t>多个选自澳大利亚作家的作品原文；</a:t>
            </a:r>
            <a:r>
              <a:rPr lang="en-US" altLang="zh-CN" dirty="0" smtClean="0"/>
              <a:t>5000</a:t>
            </a:r>
            <a:r>
              <a:rPr lang="zh-CN" altLang="en-US" dirty="0" smtClean="0"/>
              <a:t>个新词源；常用澳大利亚土著居民英语；常用东南亚英语等。附录部分包括“动物集合名词”和“印欧语系分布图”等。 </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89092" name="Picture 4"/>
          <p:cNvPicPr>
            <a:picLocks noChangeAspect="1" noChangeArrowheads="1"/>
          </p:cNvPicPr>
          <p:nvPr/>
        </p:nvPicPr>
        <p:blipFill>
          <a:blip r:embed="rId2" cstate="print"/>
          <a:srcRect/>
          <a:stretch>
            <a:fillRect/>
          </a:stretch>
        </p:blipFill>
        <p:spPr bwMode="auto">
          <a:xfrm>
            <a:off x="6588224" y="1412776"/>
            <a:ext cx="2214246" cy="295232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323528" y="980728"/>
            <a:ext cx="6696744" cy="5197473"/>
          </a:xfrm>
          <a:prstGeom prst="rect">
            <a:avLst/>
          </a:prstGeom>
          <a:noFill/>
          <a:ln w="9525">
            <a:noFill/>
            <a:miter lim="800000"/>
            <a:headEnd/>
            <a:tailEnd/>
          </a:ln>
        </p:spPr>
      </p:pic>
      <p:sp>
        <p:nvSpPr>
          <p:cNvPr id="6" name="标题 5"/>
          <p:cNvSpPr>
            <a:spLocks noGrp="1"/>
          </p:cNvSpPr>
          <p:nvPr>
            <p:ph type="title"/>
          </p:nvPr>
        </p:nvSpPr>
        <p:spPr/>
        <p:txBody>
          <a:bodyPr/>
          <a:lstStyle/>
          <a:p>
            <a:r>
              <a:rPr lang="en-US" altLang="zh-CN" dirty="0" smtClean="0"/>
              <a:t>The Macquarie Dictionary</a:t>
            </a:r>
            <a:r>
              <a:rPr lang="zh-CN" altLang="en-US" dirty="0" smtClean="0"/>
              <a:t>的使用</a:t>
            </a:r>
            <a:endParaRPr lang="zh-CN" altLang="en-US" dirty="0"/>
          </a:p>
        </p:txBody>
      </p:sp>
      <p:sp>
        <p:nvSpPr>
          <p:cNvPr id="9" name="矩形标注 8"/>
          <p:cNvSpPr/>
          <p:nvPr/>
        </p:nvSpPr>
        <p:spPr>
          <a:xfrm>
            <a:off x="5220072" y="1772816"/>
            <a:ext cx="2088232" cy="432048"/>
          </a:xfrm>
          <a:prstGeom prst="wedgeRectCallout">
            <a:avLst>
              <a:gd name="adj1" fmla="val -47907"/>
              <a:gd name="adj2" fmla="val -15979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在该书中检索</a:t>
            </a:r>
            <a:endParaRPr lang="zh-CN" altLang="en-US" sz="1600" dirty="0">
              <a:solidFill>
                <a:schemeClr val="tx1"/>
              </a:solidFill>
            </a:endParaRPr>
          </a:p>
        </p:txBody>
      </p:sp>
      <p:sp>
        <p:nvSpPr>
          <p:cNvPr id="10" name="矩形标注 9"/>
          <p:cNvSpPr/>
          <p:nvPr/>
        </p:nvSpPr>
        <p:spPr>
          <a:xfrm>
            <a:off x="3203848" y="3933056"/>
            <a:ext cx="2088232" cy="432048"/>
          </a:xfrm>
          <a:prstGeom prst="wedgeRectCallout">
            <a:avLst>
              <a:gd name="adj1" fmla="val -75903"/>
              <a:gd name="adj2" fmla="val -1632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辞典内容</a:t>
            </a:r>
            <a:endParaRPr lang="zh-CN" altLang="en-US" sz="1600" dirty="0">
              <a:solidFill>
                <a:schemeClr val="tx1"/>
              </a:solidFill>
            </a:endParaRPr>
          </a:p>
        </p:txBody>
      </p:sp>
      <p:sp>
        <p:nvSpPr>
          <p:cNvPr id="11" name="矩形标注 10"/>
          <p:cNvSpPr/>
          <p:nvPr/>
        </p:nvSpPr>
        <p:spPr>
          <a:xfrm>
            <a:off x="1907704" y="5445224"/>
            <a:ext cx="2088232" cy="432048"/>
          </a:xfrm>
          <a:prstGeom prst="wedgeRectCallout">
            <a:avLst>
              <a:gd name="adj1" fmla="val -85235"/>
              <a:gd name="adj2" fmla="val 796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词条按首字母分类</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例</a:t>
            </a:r>
            <a:r>
              <a:rPr lang="en-US" altLang="zh-CN" dirty="0" smtClean="0"/>
              <a:t>2</a:t>
            </a:r>
            <a:r>
              <a:rPr lang="zh-CN" altLang="en-US" dirty="0" smtClean="0"/>
              <a:t>：专业术语</a:t>
            </a:r>
            <a:endParaRPr lang="zh-CN" altLang="en-US" dirty="0"/>
          </a:p>
        </p:txBody>
      </p:sp>
      <p:graphicFrame>
        <p:nvGraphicFramePr>
          <p:cNvPr id="11" name="表格 10"/>
          <p:cNvGraphicFramePr>
            <a:graphicFrameLocks noGrp="1"/>
          </p:cNvGraphicFramePr>
          <p:nvPr/>
        </p:nvGraphicFramePr>
        <p:xfrm>
          <a:off x="827584" y="1196752"/>
          <a:ext cx="7620000" cy="4646202"/>
        </p:xfrm>
        <a:graphic>
          <a:graphicData uri="http://schemas.openxmlformats.org/drawingml/2006/table">
            <a:tbl>
              <a:tblPr/>
              <a:tblGrid>
                <a:gridCol w="4400456"/>
                <a:gridCol w="3219544"/>
              </a:tblGrid>
              <a:tr h="273306">
                <a:tc>
                  <a:txBody>
                    <a:bodyPr/>
                    <a:lstStyle/>
                    <a:p>
                      <a:pPr algn="l" fontAlgn="ctr"/>
                      <a:r>
                        <a:rPr lang="en-US" sz="1200" b="0" i="0" u="none" strike="noStrike">
                          <a:solidFill>
                            <a:srgbClr val="000000"/>
                          </a:solidFill>
                          <a:latin typeface="Times New Roman"/>
                        </a:rPr>
                        <a:t>Key Concepts in Anti-Discriminatory Social Work</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反歧视社会工作关键概念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Critical Social Theory</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社会批判理论关键概念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Early Childhood Education and Care</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幼儿教育和护理关键概念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Education</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教育学关键概念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Feminist Theory and Research</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女权主义理论和研究中关键概念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Governance</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Sage </a:t>
                      </a:r>
                      <a:r>
                        <a:rPr lang="zh-CN" altLang="en-US" sz="1200" b="0" i="0" u="none" strike="noStrike">
                          <a:solidFill>
                            <a:srgbClr val="000000"/>
                          </a:solidFill>
                          <a:latin typeface="微软雅黑"/>
                        </a:rPr>
                        <a:t>管理关键概念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Journalism Studies</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新闻学研究关键概念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Medical Sociology</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核心理念医学社会学</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Nursing</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护理关键概念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Political Communication</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政治传播的关键概念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Postcolonial Literature</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后殖民文学中关键概念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Public Health</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Sage  </a:t>
                      </a:r>
                      <a:r>
                        <a:rPr lang="zh-CN" altLang="en-US" sz="1200" b="0" i="0" u="none" strike="noStrike">
                          <a:solidFill>
                            <a:srgbClr val="000000"/>
                          </a:solidFill>
                          <a:latin typeface="微软雅黑"/>
                        </a:rPr>
                        <a:t>公共健康关键概念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Social Research</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社会研究关键概念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Sport &amp; Exercise Sciences</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Sage  </a:t>
                      </a:r>
                      <a:r>
                        <a:rPr lang="zh-CN" altLang="en-US" sz="1200" b="0" i="0" u="none" strike="noStrike">
                          <a:solidFill>
                            <a:srgbClr val="000000"/>
                          </a:solidFill>
                          <a:latin typeface="微软雅黑"/>
                        </a:rPr>
                        <a:t>体育及运动科学中关键概念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Urban Studies</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Sage  </a:t>
                      </a:r>
                      <a:r>
                        <a:rPr lang="zh-CN" altLang="en-US" sz="1200" b="0" i="0" u="none" strike="noStrike">
                          <a:solidFill>
                            <a:srgbClr val="000000"/>
                          </a:solidFill>
                          <a:latin typeface="微软雅黑"/>
                        </a:rPr>
                        <a:t>城市研究关键概念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Concepts in Work</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Sage  </a:t>
                      </a:r>
                      <a:r>
                        <a:rPr lang="zh-CN" altLang="en-US" sz="1200" b="0" i="0" u="none" strike="noStrike">
                          <a:solidFill>
                            <a:srgbClr val="000000"/>
                          </a:solidFill>
                          <a:latin typeface="微软雅黑"/>
                        </a:rPr>
                        <a:t>工作关键概念</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306">
                <a:tc>
                  <a:txBody>
                    <a:bodyPr/>
                    <a:lstStyle/>
                    <a:p>
                      <a:pPr algn="l" fontAlgn="ctr"/>
                      <a:r>
                        <a:rPr lang="en-US" sz="1200" b="0" i="0" u="none" strike="noStrike">
                          <a:solidFill>
                            <a:srgbClr val="000000"/>
                          </a:solidFill>
                          <a:latin typeface="Times New Roman"/>
                        </a:rPr>
                        <a:t>Key Contemporary Concepts</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Times New Roman"/>
                        </a:rPr>
                        <a:t>Sage  </a:t>
                      </a:r>
                      <a:r>
                        <a:rPr lang="zh-CN" altLang="en-US" sz="1200" b="0" i="0" u="none" strike="noStrike" dirty="0">
                          <a:solidFill>
                            <a:srgbClr val="000000"/>
                          </a:solidFill>
                          <a:latin typeface="微软雅黑"/>
                        </a:rPr>
                        <a:t>现代概念</a:t>
                      </a:r>
                      <a:endParaRPr lang="zh-CN" altLang="en-US" sz="1200" b="0" i="0" u="none" strike="noStrike" dirty="0">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cstate="print"/>
          <a:srcRect/>
          <a:stretch>
            <a:fillRect/>
          </a:stretch>
        </p:blipFill>
        <p:spPr bwMode="auto">
          <a:xfrm>
            <a:off x="2123728" y="692696"/>
            <a:ext cx="4536504" cy="864096"/>
          </a:xfrm>
          <a:prstGeom prst="rect">
            <a:avLst/>
          </a:prstGeom>
          <a:noFill/>
          <a:ln w="9525">
            <a:noFill/>
            <a:miter lim="800000"/>
            <a:headEnd/>
            <a:tailEnd/>
          </a:ln>
        </p:spPr>
      </p:pic>
      <p:sp>
        <p:nvSpPr>
          <p:cNvPr id="8" name="标题 7"/>
          <p:cNvSpPr>
            <a:spLocks noGrp="1"/>
          </p:cNvSpPr>
          <p:nvPr>
            <p:ph type="title"/>
          </p:nvPr>
        </p:nvSpPr>
        <p:spPr>
          <a:xfrm>
            <a:off x="519906" y="4653136"/>
            <a:ext cx="8104188" cy="900112"/>
          </a:xfrm>
        </p:spPr>
        <p:txBody>
          <a:bodyPr/>
          <a:lstStyle/>
          <a:p>
            <a:r>
              <a:rPr lang="en-US" altLang="zh-CN" sz="2800" dirty="0" smtClean="0">
                <a:solidFill>
                  <a:srgbClr val="0000FF"/>
                </a:solidFill>
                <a:latin typeface="+mn-lt"/>
              </a:rPr>
              <a:t>http://www.credoreference.com/</a:t>
            </a:r>
            <a:endParaRPr lang="zh-CN" altLang="en-US" sz="2800" dirty="0">
              <a:solidFill>
                <a:srgbClr val="0000FF"/>
              </a:solidFill>
              <a:latin typeface="+mn-lt"/>
            </a:endParaRPr>
          </a:p>
        </p:txBody>
      </p:sp>
      <p:pic>
        <p:nvPicPr>
          <p:cNvPr id="6" name="Picture 2" descr="C:\Users\Elle\Desktop\Credo\credo_bookcoverposter_letter.jpg"/>
          <p:cNvPicPr>
            <a:picLocks noChangeAspect="1" noChangeArrowheads="1"/>
          </p:cNvPicPr>
          <p:nvPr/>
        </p:nvPicPr>
        <p:blipFill>
          <a:blip r:embed="rId3" cstate="print"/>
          <a:srcRect/>
          <a:stretch>
            <a:fillRect/>
          </a:stretch>
        </p:blipFill>
        <p:spPr bwMode="auto">
          <a:xfrm>
            <a:off x="683568" y="2996952"/>
            <a:ext cx="7992888" cy="11186456"/>
          </a:xfrm>
          <a:prstGeom prst="rect">
            <a:avLst/>
          </a:prstGeom>
          <a:noFill/>
        </p:spPr>
      </p:pic>
      <p:sp>
        <p:nvSpPr>
          <p:cNvPr id="9" name="标题 1"/>
          <p:cNvSpPr txBox="1">
            <a:spLocks/>
          </p:cNvSpPr>
          <p:nvPr/>
        </p:nvSpPr>
        <p:spPr bwMode="auto">
          <a:xfrm>
            <a:off x="323528" y="1988840"/>
            <a:ext cx="8820472" cy="6700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CN" altLang="en-US" sz="2600" kern="0" dirty="0" smtClean="0">
                <a:solidFill>
                  <a:schemeClr val="tx2"/>
                </a:solidFill>
                <a:latin typeface="微软雅黑" pitchFamily="34" charset="-122"/>
                <a:ea typeface="微软雅黑" pitchFamily="34" charset="-122"/>
                <a:cs typeface="+mj-cs"/>
              </a:rPr>
              <a:t>数据库简介</a:t>
            </a:r>
            <a:endParaRPr kumimoji="0" lang="zh-CN" altLang="en-US" sz="2600" b="0" i="0" u="none" strike="noStrike" kern="0" cap="none" spc="0" normalizeH="0" baseline="0" noProof="0" dirty="0">
              <a:ln>
                <a:noFill/>
              </a:ln>
              <a:solidFill>
                <a:schemeClr val="tx2"/>
              </a:solidFill>
              <a:effectLst/>
              <a:uLnTx/>
              <a:uFillTx/>
              <a:latin typeface="微软雅黑" pitchFamily="34" charset="-122"/>
              <a:ea typeface="微软雅黑" pitchFamily="34" charset="-122"/>
              <a:cs typeface="+mj-cs"/>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例</a:t>
            </a:r>
            <a:r>
              <a:rPr lang="en-US" altLang="zh-CN" dirty="0" smtClean="0"/>
              <a:t>4</a:t>
            </a:r>
            <a:r>
              <a:rPr lang="zh-CN" altLang="en-US" dirty="0" smtClean="0"/>
              <a:t>：历史事件</a:t>
            </a:r>
            <a:endParaRPr lang="zh-CN" altLang="en-US" dirty="0"/>
          </a:p>
        </p:txBody>
      </p:sp>
      <p:sp>
        <p:nvSpPr>
          <p:cNvPr id="8" name="内容占位符 7"/>
          <p:cNvSpPr>
            <a:spLocks noGrp="1"/>
          </p:cNvSpPr>
          <p:nvPr>
            <p:ph idx="1"/>
          </p:nvPr>
        </p:nvSpPr>
        <p:spPr>
          <a:xfrm>
            <a:off x="827584" y="1052736"/>
            <a:ext cx="8064896" cy="4785395"/>
          </a:xfrm>
        </p:spPr>
        <p:txBody>
          <a:bodyPr/>
          <a:lstStyle/>
          <a:p>
            <a:r>
              <a:rPr lang="en-US" altLang="zh-CN" dirty="0" smtClean="0">
                <a:hlinkClick r:id="rId2"/>
              </a:rPr>
              <a:t>The Hutchinson Chronology of World History</a:t>
            </a:r>
            <a:r>
              <a:rPr lang="zh-CN" altLang="en-US" dirty="0" smtClean="0"/>
              <a:t>中拥有</a:t>
            </a:r>
            <a:r>
              <a:rPr lang="en-US" altLang="zh-CN" dirty="0" smtClean="0"/>
              <a:t>We have a </a:t>
            </a:r>
            <a:r>
              <a:rPr lang="zh-CN" altLang="en-US" dirty="0" smtClean="0"/>
              <a:t>世界时间大事记，可以查看每一年发生的大事；</a:t>
            </a:r>
            <a:endParaRPr lang="en-US" altLang="zh-CN" dirty="0" smtClean="0"/>
          </a:p>
          <a:p>
            <a:r>
              <a:rPr lang="en-US" altLang="zh-CN" dirty="0" smtClean="0">
                <a:hlinkClick r:id="rId3"/>
              </a:rPr>
              <a:t>The Macquarie Encyclopedia of Australian Events</a:t>
            </a:r>
            <a:r>
              <a:rPr lang="zh-CN" altLang="en-US" dirty="0" smtClean="0"/>
              <a:t>（</a:t>
            </a:r>
            <a:r>
              <a:rPr lang="en-US" altLang="zh-CN" dirty="0" err="1" smtClean="0"/>
              <a:t>Macquirie</a:t>
            </a:r>
            <a:r>
              <a:rPr lang="en-US" altLang="zh-CN" dirty="0" smtClean="0"/>
              <a:t> </a:t>
            </a:r>
            <a:r>
              <a:rPr lang="zh-CN" altLang="en-US" dirty="0" smtClean="0"/>
              <a:t>澳大利亚事件百科），可以查看澳大利亚至今所发生的事件记录；</a:t>
            </a:r>
            <a:endParaRPr lang="en-US" altLang="zh-CN" dirty="0" smtClean="0"/>
          </a:p>
          <a:p>
            <a:r>
              <a:rPr lang="en-US" altLang="zh-CN" dirty="0" smtClean="0">
                <a:hlinkClick r:id="rId4"/>
              </a:rPr>
              <a:t>The Chronology of American Literature</a:t>
            </a:r>
            <a:r>
              <a:rPr lang="zh-CN" altLang="en-US" dirty="0" smtClean="0"/>
              <a:t>（美国文学年表），记录了美国文学史上历年所发生的重大事件；</a:t>
            </a:r>
            <a:endParaRPr lang="en-US" altLang="zh-CN" dirty="0" smtClean="0"/>
          </a:p>
          <a:p>
            <a:r>
              <a:rPr lang="en-US" altLang="zh-CN" dirty="0" smtClean="0">
                <a:hlinkClick r:id="rId5"/>
              </a:rPr>
              <a:t>Black Firsts</a:t>
            </a:r>
            <a:r>
              <a:rPr lang="en-US" altLang="zh-CN" dirty="0" smtClean="0"/>
              <a:t>,</a:t>
            </a:r>
            <a:r>
              <a:rPr lang="zh-CN" altLang="en-US" dirty="0" smtClean="0"/>
              <a:t>记录了</a:t>
            </a:r>
            <a:r>
              <a:rPr lang="en-US" altLang="zh-CN" dirty="0" smtClean="0"/>
              <a:t>4000</a:t>
            </a:r>
            <a:r>
              <a:rPr lang="zh-CN" altLang="en-US" dirty="0" smtClean="0"/>
              <a:t>多个重大黑人历史事件；</a:t>
            </a:r>
            <a:endParaRPr lang="en-US" altLang="zh-CN" dirty="0" smtClean="0"/>
          </a:p>
          <a:p>
            <a:r>
              <a:rPr lang="en-US" altLang="zh-CN" dirty="0" smtClean="0">
                <a:hlinkClick r:id="rId6"/>
              </a:rPr>
              <a:t>The 2011 Annual Register: World Events 2010</a:t>
            </a:r>
            <a:r>
              <a:rPr lang="en-US" altLang="zh-CN" dirty="0" smtClean="0"/>
              <a:t>《 </a:t>
            </a:r>
            <a:r>
              <a:rPr lang="zh-CN" altLang="en-US" dirty="0" smtClean="0"/>
              <a:t>世界大事年鉴</a:t>
            </a:r>
            <a:r>
              <a:rPr lang="en-US" altLang="zh-CN" dirty="0" smtClean="0"/>
              <a:t>》</a:t>
            </a:r>
            <a:r>
              <a:rPr lang="zh-CN" altLang="en-US" dirty="0" smtClean="0"/>
              <a:t> </a:t>
            </a:r>
            <a:endParaRPr lang="en-US" altLang="zh-CN" dirty="0" smtClean="0"/>
          </a:p>
          <a:p>
            <a:pPr>
              <a:buNone/>
            </a:pPr>
            <a:endParaRPr lang="en-US" altLang="zh-CN" dirty="0" smtClean="0"/>
          </a:p>
          <a:p>
            <a:endParaRPr lang="zh-CN" altLang="en-US" dirty="0"/>
          </a:p>
        </p:txBody>
      </p:sp>
      <p:pic>
        <p:nvPicPr>
          <p:cNvPr id="10" name="Picture 2"/>
          <p:cNvPicPr>
            <a:picLocks noChangeAspect="1" noChangeArrowheads="1"/>
          </p:cNvPicPr>
          <p:nvPr/>
        </p:nvPicPr>
        <p:blipFill>
          <a:blip r:embed="rId7" cstate="print"/>
          <a:srcRect/>
          <a:stretch>
            <a:fillRect/>
          </a:stretch>
        </p:blipFill>
        <p:spPr bwMode="auto">
          <a:xfrm>
            <a:off x="4067944" y="4509120"/>
            <a:ext cx="4861048" cy="167840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hlinkClick r:id="rId2"/>
              </a:rPr>
              <a:t>The Hutchinson Chronology of World History</a:t>
            </a:r>
            <a:r>
              <a:rPr lang="zh-CN" altLang="en-US" dirty="0" smtClean="0"/>
              <a:t>使用</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94210" name="Picture 2"/>
          <p:cNvPicPr>
            <a:picLocks noGrp="1" noChangeAspect="1" noChangeArrowheads="1"/>
          </p:cNvPicPr>
          <p:nvPr>
            <p:ph idx="4294967295"/>
          </p:nvPr>
        </p:nvPicPr>
        <p:blipFill>
          <a:blip r:embed="rId3" cstate="print"/>
          <a:srcRect/>
          <a:stretch>
            <a:fillRect/>
          </a:stretch>
        </p:blipFill>
        <p:spPr bwMode="auto">
          <a:xfrm>
            <a:off x="323528" y="980728"/>
            <a:ext cx="8496944" cy="3960440"/>
          </a:xfrm>
          <a:prstGeom prst="rect">
            <a:avLst/>
          </a:prstGeom>
          <a:noFill/>
          <a:ln w="9525">
            <a:noFill/>
            <a:miter lim="800000"/>
            <a:headEnd/>
            <a:tailEnd/>
          </a:ln>
        </p:spPr>
      </p:pic>
      <p:sp>
        <p:nvSpPr>
          <p:cNvPr id="8" name="矩形标注 7"/>
          <p:cNvSpPr/>
          <p:nvPr/>
        </p:nvSpPr>
        <p:spPr>
          <a:xfrm>
            <a:off x="2699792" y="2132856"/>
            <a:ext cx="2088232" cy="432048"/>
          </a:xfrm>
          <a:prstGeom prst="wedgeRectCallout">
            <a:avLst>
              <a:gd name="adj1" fmla="val -99591"/>
              <a:gd name="adj2" fmla="val 22185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可按照年份查看</a:t>
            </a:r>
            <a:endParaRPr lang="zh-CN" altLang="en-US" sz="1600" dirty="0">
              <a:solidFill>
                <a:schemeClr val="tx1"/>
              </a:solidFill>
            </a:endParaRPr>
          </a:p>
        </p:txBody>
      </p:sp>
      <p:pic>
        <p:nvPicPr>
          <p:cNvPr id="94211" name="Picture 3"/>
          <p:cNvPicPr>
            <a:picLocks noChangeAspect="1" noChangeArrowheads="1"/>
          </p:cNvPicPr>
          <p:nvPr/>
        </p:nvPicPr>
        <p:blipFill>
          <a:blip r:embed="rId4" cstate="print"/>
          <a:srcRect/>
          <a:stretch>
            <a:fillRect/>
          </a:stretch>
        </p:blipFill>
        <p:spPr bwMode="auto">
          <a:xfrm>
            <a:off x="2823371" y="2780928"/>
            <a:ext cx="6320629" cy="2924572"/>
          </a:xfrm>
          <a:prstGeom prst="rect">
            <a:avLst/>
          </a:prstGeom>
          <a:noFill/>
          <a:ln w="9525">
            <a:noFill/>
            <a:miter lim="800000"/>
            <a:headEnd/>
            <a:tailEnd/>
          </a:ln>
        </p:spPr>
      </p:pic>
      <p:sp>
        <p:nvSpPr>
          <p:cNvPr id="10" name="矩形标注 9"/>
          <p:cNvSpPr/>
          <p:nvPr/>
        </p:nvSpPr>
        <p:spPr>
          <a:xfrm>
            <a:off x="683568" y="5085184"/>
            <a:ext cx="2952328" cy="432048"/>
          </a:xfrm>
          <a:prstGeom prst="wedgeRectCallout">
            <a:avLst>
              <a:gd name="adj1" fmla="val 66948"/>
              <a:gd name="adj2" fmla="val -33674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按主题分类查看历年事件</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hlinkClick r:id="rId2"/>
              </a:rPr>
              <a:t>The Hutchinson Chronology of World History</a:t>
            </a:r>
            <a:r>
              <a:rPr lang="zh-CN" altLang="en-US" dirty="0" smtClean="0"/>
              <a:t>使用</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94211" name="Picture 3"/>
          <p:cNvPicPr>
            <a:picLocks noChangeAspect="1" noChangeArrowheads="1"/>
          </p:cNvPicPr>
          <p:nvPr/>
        </p:nvPicPr>
        <p:blipFill>
          <a:blip r:embed="rId3" cstate="print"/>
          <a:srcRect/>
          <a:stretch>
            <a:fillRect/>
          </a:stretch>
        </p:blipFill>
        <p:spPr bwMode="auto">
          <a:xfrm>
            <a:off x="0" y="836712"/>
            <a:ext cx="7781239" cy="3600400"/>
          </a:xfrm>
          <a:prstGeom prst="rect">
            <a:avLst/>
          </a:prstGeom>
          <a:noFill/>
          <a:ln w="9525">
            <a:noFill/>
            <a:miter lim="800000"/>
            <a:headEnd/>
            <a:tailEnd/>
          </a:ln>
        </p:spPr>
      </p:pic>
      <p:sp>
        <p:nvSpPr>
          <p:cNvPr id="9" name="椭圆 8"/>
          <p:cNvSpPr/>
          <p:nvPr/>
        </p:nvSpPr>
        <p:spPr>
          <a:xfrm>
            <a:off x="323528" y="3717032"/>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5234" name="Picture 2"/>
          <p:cNvPicPr>
            <a:picLocks noChangeAspect="1" noChangeArrowheads="1"/>
          </p:cNvPicPr>
          <p:nvPr/>
        </p:nvPicPr>
        <p:blipFill>
          <a:blip r:embed="rId4" cstate="print"/>
          <a:srcRect/>
          <a:stretch>
            <a:fillRect/>
          </a:stretch>
        </p:blipFill>
        <p:spPr bwMode="auto">
          <a:xfrm>
            <a:off x="2876550" y="2132856"/>
            <a:ext cx="6267450" cy="4343400"/>
          </a:xfrm>
          <a:prstGeom prst="rect">
            <a:avLst/>
          </a:prstGeom>
          <a:noFill/>
          <a:ln w="9525">
            <a:noFill/>
            <a:miter lim="800000"/>
            <a:headEnd/>
            <a:tailEnd/>
          </a:ln>
        </p:spPr>
      </p:pic>
      <p:sp>
        <p:nvSpPr>
          <p:cNvPr id="10" name="矩形标注 9"/>
          <p:cNvSpPr/>
          <p:nvPr/>
        </p:nvSpPr>
        <p:spPr>
          <a:xfrm>
            <a:off x="0" y="5013176"/>
            <a:ext cx="2952328" cy="432048"/>
          </a:xfrm>
          <a:prstGeom prst="wedgeRectCallout">
            <a:avLst>
              <a:gd name="adj1" fmla="val 62886"/>
              <a:gd name="adj2" fmla="val 1021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以“化学”为例，点击打开</a:t>
            </a:r>
            <a:endParaRPr lang="zh-CN" altLang="en-US" sz="1600" dirty="0">
              <a:solidFill>
                <a:schemeClr val="tx1"/>
              </a:solidFill>
            </a:endParaRPr>
          </a:p>
        </p:txBody>
      </p:sp>
      <p:pic>
        <p:nvPicPr>
          <p:cNvPr id="95235" name="Picture 3"/>
          <p:cNvPicPr>
            <a:picLocks noChangeAspect="1" noChangeArrowheads="1"/>
          </p:cNvPicPr>
          <p:nvPr/>
        </p:nvPicPr>
        <p:blipFill>
          <a:blip r:embed="rId5" cstate="print"/>
          <a:srcRect/>
          <a:stretch>
            <a:fillRect/>
          </a:stretch>
        </p:blipFill>
        <p:spPr bwMode="auto">
          <a:xfrm>
            <a:off x="3131840" y="2924944"/>
            <a:ext cx="1885950" cy="3257550"/>
          </a:xfrm>
          <a:prstGeom prst="rect">
            <a:avLst/>
          </a:prstGeom>
          <a:noFill/>
          <a:ln w="9525">
            <a:noFill/>
            <a:miter lim="800000"/>
            <a:headEnd/>
            <a:tailEnd/>
          </a:ln>
        </p:spPr>
      </p:pic>
      <p:sp>
        <p:nvSpPr>
          <p:cNvPr id="11" name="矩形标注 10"/>
          <p:cNvSpPr/>
          <p:nvPr/>
        </p:nvSpPr>
        <p:spPr>
          <a:xfrm>
            <a:off x="4932040" y="2708920"/>
            <a:ext cx="2952328" cy="792088"/>
          </a:xfrm>
          <a:prstGeom prst="wedgeRectCallout">
            <a:avLst>
              <a:gd name="adj1" fmla="val -75727"/>
              <a:gd name="adj2" fmla="val -3836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可选择添加更多主题，按年份查看当年该主题所发生的重大事件</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wipe(up)">
                                      <p:cBhvr>
                                        <p:cTn id="7" dur="500"/>
                                        <p:tgtEl>
                                          <p:spTgt spid="952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例</a:t>
            </a:r>
            <a:r>
              <a:rPr lang="en-US" altLang="zh-CN" dirty="0" smtClean="0"/>
              <a:t>5</a:t>
            </a:r>
            <a:r>
              <a:rPr lang="zh-CN" altLang="en-US" dirty="0" smtClean="0"/>
              <a:t>：地理人文，名胜古迹</a:t>
            </a:r>
            <a:endParaRPr lang="zh-CN" altLang="en-US" dirty="0"/>
          </a:p>
        </p:txBody>
      </p:sp>
      <p:sp>
        <p:nvSpPr>
          <p:cNvPr id="5" name="内容占位符 4"/>
          <p:cNvSpPr>
            <a:spLocks noGrp="1"/>
          </p:cNvSpPr>
          <p:nvPr>
            <p:ph idx="1"/>
          </p:nvPr>
        </p:nvSpPr>
        <p:spPr>
          <a:xfrm>
            <a:off x="971600" y="1340768"/>
            <a:ext cx="7632848" cy="4785395"/>
          </a:xfrm>
        </p:spPr>
        <p:txBody>
          <a:bodyPr/>
          <a:lstStyle/>
          <a:p>
            <a:r>
              <a:rPr lang="en-US" altLang="zh-CN" dirty="0" smtClean="0">
                <a:hlinkClick r:id="rId2"/>
              </a:rPr>
              <a:t>A Guide to the Ancient World</a:t>
            </a:r>
            <a:r>
              <a:rPr lang="zh-CN" altLang="en-US" dirty="0" smtClean="0">
                <a:hlinkClick r:id="rId2"/>
              </a:rPr>
              <a:t>（世界古迹指南）</a:t>
            </a:r>
            <a:r>
              <a:rPr lang="en-US" altLang="zh-CN" dirty="0" smtClean="0">
                <a:hlinkClick r:id="rId2"/>
              </a:rPr>
              <a:t>, H.W. Wilson</a:t>
            </a:r>
            <a:endParaRPr lang="en-US" altLang="zh-CN" dirty="0" smtClean="0"/>
          </a:p>
          <a:p>
            <a:endParaRPr lang="en-US" altLang="zh-CN" i="1" dirty="0" smtClean="0"/>
          </a:p>
          <a:p>
            <a:endParaRPr lang="en-US" altLang="zh-CN" i="1" dirty="0" smtClean="0"/>
          </a:p>
          <a:p>
            <a:endParaRPr lang="en-US" altLang="zh-CN" i="1" dirty="0" smtClean="0"/>
          </a:p>
          <a:p>
            <a:endParaRPr lang="en-US" altLang="zh-CN" i="1" dirty="0" smtClean="0"/>
          </a:p>
          <a:p>
            <a:endParaRPr lang="en-US" altLang="zh-CN" i="1" dirty="0" smtClean="0"/>
          </a:p>
          <a:p>
            <a:endParaRPr lang="en-US" altLang="zh-CN" i="1" dirty="0" smtClean="0"/>
          </a:p>
          <a:p>
            <a:endParaRPr lang="en-US" altLang="zh-CN" i="1" dirty="0" smtClean="0"/>
          </a:p>
          <a:p>
            <a:endParaRPr lang="en-US" altLang="zh-CN" i="1" dirty="0" smtClean="0"/>
          </a:p>
          <a:p>
            <a:r>
              <a:rPr lang="en-US" altLang="zh-CN" dirty="0" smtClean="0">
                <a:hlinkClick r:id="rId3"/>
              </a:rPr>
              <a:t>The Houghton Mifflin Dictionary of Geography</a:t>
            </a:r>
            <a:r>
              <a:rPr lang="zh-CN" altLang="en-US" dirty="0" smtClean="0"/>
              <a:t>（</a:t>
            </a:r>
            <a:r>
              <a:rPr lang="en-US" altLang="zh-CN" dirty="0" smtClean="0"/>
              <a:t>Mifflin</a:t>
            </a:r>
            <a:r>
              <a:rPr lang="zh-CN" altLang="en-US" dirty="0" smtClean="0"/>
              <a:t>地理学大辞典）</a:t>
            </a:r>
            <a:endParaRPr lang="en-US" altLang="zh-CN" dirty="0" smtClean="0"/>
          </a:p>
          <a:p>
            <a:endParaRPr lang="en-US" altLang="zh-CN" i="1" dirty="0" smtClean="0"/>
          </a:p>
          <a:p>
            <a:pPr>
              <a:buNone/>
            </a:pPr>
            <a:r>
              <a:rPr lang="en-US" altLang="zh-CN" i="1" dirty="0" smtClean="0"/>
              <a:t> </a:t>
            </a:r>
          </a:p>
          <a:p>
            <a:endParaRPr lang="en-US" altLang="zh-CN" i="1" dirty="0" smtClean="0"/>
          </a:p>
          <a:p>
            <a:endParaRPr lang="en-US" altLang="zh-CN" i="1" dirty="0" smtClean="0"/>
          </a:p>
          <a:p>
            <a:endParaRPr lang="en-US" altLang="zh-CN" i="1" dirty="0" smtClean="0"/>
          </a:p>
          <a:p>
            <a:endParaRPr lang="en-US" altLang="zh-CN" dirty="0" smtClean="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96263" name="Picture 7"/>
          <p:cNvPicPr>
            <a:picLocks noChangeAspect="1" noChangeArrowheads="1"/>
          </p:cNvPicPr>
          <p:nvPr/>
        </p:nvPicPr>
        <p:blipFill>
          <a:blip r:embed="rId4" cstate="print"/>
          <a:srcRect/>
          <a:stretch>
            <a:fillRect/>
          </a:stretch>
        </p:blipFill>
        <p:spPr bwMode="auto">
          <a:xfrm>
            <a:off x="539552" y="1844824"/>
            <a:ext cx="7220471" cy="3338497"/>
          </a:xfrm>
          <a:prstGeom prst="rect">
            <a:avLst/>
          </a:prstGeom>
          <a:noFill/>
          <a:ln w="9525">
            <a:noFill/>
            <a:miter lim="800000"/>
            <a:headEnd/>
            <a:tailEnd/>
          </a:ln>
        </p:spPr>
      </p:pic>
      <p:pic>
        <p:nvPicPr>
          <p:cNvPr id="96261" name="Picture 5"/>
          <p:cNvPicPr>
            <a:picLocks noChangeAspect="1" noChangeArrowheads="1"/>
          </p:cNvPicPr>
          <p:nvPr/>
        </p:nvPicPr>
        <p:blipFill>
          <a:blip r:embed="rId5" cstate="print"/>
          <a:srcRect/>
          <a:stretch>
            <a:fillRect/>
          </a:stretch>
        </p:blipFill>
        <p:spPr bwMode="auto">
          <a:xfrm>
            <a:off x="5437622" y="2492896"/>
            <a:ext cx="3706378" cy="278819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例</a:t>
            </a:r>
            <a:r>
              <a:rPr lang="en-US" altLang="zh-CN" dirty="0" smtClean="0"/>
              <a:t>6</a:t>
            </a:r>
            <a:r>
              <a:rPr lang="zh-CN" altLang="en-US" dirty="0" smtClean="0"/>
              <a:t>：地图</a:t>
            </a:r>
            <a:endParaRPr lang="zh-CN" altLang="en-US" dirty="0"/>
          </a:p>
        </p:txBody>
      </p:sp>
      <p:sp>
        <p:nvSpPr>
          <p:cNvPr id="3" name="内容占位符 2"/>
          <p:cNvSpPr>
            <a:spLocks noGrp="1"/>
          </p:cNvSpPr>
          <p:nvPr>
            <p:ph idx="1"/>
          </p:nvPr>
        </p:nvSpPr>
        <p:spPr>
          <a:xfrm>
            <a:off x="755576" y="908720"/>
            <a:ext cx="8388424" cy="4785395"/>
          </a:xfrm>
        </p:spPr>
        <p:txBody>
          <a:bodyPr/>
          <a:lstStyle/>
          <a:p>
            <a:r>
              <a:rPr lang="en-US" altLang="zh-CN" dirty="0" smtClean="0">
                <a:hlinkClick r:id="rId2"/>
              </a:rPr>
              <a:t>Concise Atlas of World History</a:t>
            </a:r>
            <a:r>
              <a:rPr lang="zh-CN" altLang="en-US" dirty="0" smtClean="0">
                <a:hlinkClick r:id="rId2"/>
              </a:rPr>
              <a:t>（简明世界历史地图集）</a:t>
            </a:r>
            <a:r>
              <a:rPr lang="en-US" altLang="zh-CN" dirty="0" smtClean="0">
                <a:hlinkClick r:id="rId2"/>
              </a:rPr>
              <a:t>, Andromeda</a:t>
            </a:r>
            <a:endParaRPr lang="en-US" altLang="zh-CN" dirty="0" smtClean="0"/>
          </a:p>
          <a:p>
            <a:r>
              <a:rPr lang="en-US" altLang="zh-CN" dirty="0" smtClean="0">
                <a:hlinkClick r:id="rId3"/>
              </a:rPr>
              <a:t>Atlas of the Bible, </a:t>
            </a:r>
            <a:r>
              <a:rPr lang="en-US" altLang="zh-CN" dirty="0" err="1" smtClean="0">
                <a:hlinkClick r:id="rId3"/>
              </a:rPr>
              <a:t>Andromeda</a:t>
            </a:r>
            <a:r>
              <a:rPr lang="en-US" altLang="zh-CN" i="1" dirty="0" err="1" smtClean="0">
                <a:hlinkClick r:id="rId3"/>
              </a:rPr>
              <a:t>andatbib</a:t>
            </a:r>
            <a:endParaRPr lang="en-US" altLang="zh-CN" dirty="0" smtClean="0"/>
          </a:p>
          <a:p>
            <a:r>
              <a:rPr lang="en-US" altLang="zh-CN" dirty="0" smtClean="0">
                <a:hlinkClick r:id="rId4"/>
              </a:rPr>
              <a:t>The Collins World Atlas </a:t>
            </a:r>
            <a:r>
              <a:rPr lang="en-US" altLang="zh-CN" dirty="0" err="1" smtClean="0">
                <a:hlinkClick r:id="rId4"/>
              </a:rPr>
              <a:t>Gazetteer</a:t>
            </a:r>
            <a:r>
              <a:rPr lang="en-US" altLang="zh-CN" i="1" dirty="0" err="1" smtClean="0">
                <a:hlinkClick r:id="rId4"/>
              </a:rPr>
              <a:t>hcworldmap</a:t>
            </a:r>
            <a:endParaRPr lang="en-US" altLang="zh-CN" dirty="0" smtClean="0"/>
          </a:p>
          <a:p>
            <a:pPr>
              <a:buNone/>
            </a:pPr>
            <a:r>
              <a:rPr lang="zh-CN" altLang="en-US" dirty="0" smtClean="0"/>
              <a:t>可通过不同时代的地图对比，发现地球的运动变化情况</a:t>
            </a:r>
            <a:endParaRPr lang="en-US" altLang="zh-CN" dirty="0" smtClean="0"/>
          </a:p>
          <a:p>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97283" name="Picture 3"/>
          <p:cNvPicPr>
            <a:picLocks noChangeAspect="1" noChangeArrowheads="1"/>
          </p:cNvPicPr>
          <p:nvPr/>
        </p:nvPicPr>
        <p:blipFill>
          <a:blip r:embed="rId5" cstate="print"/>
          <a:srcRect/>
          <a:stretch>
            <a:fillRect/>
          </a:stretch>
        </p:blipFill>
        <p:spPr bwMode="auto">
          <a:xfrm>
            <a:off x="2915816" y="2924944"/>
            <a:ext cx="5906219" cy="30559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例</a:t>
            </a:r>
            <a:r>
              <a:rPr lang="en-US" altLang="zh-CN" dirty="0" smtClean="0"/>
              <a:t>7</a:t>
            </a:r>
            <a:r>
              <a:rPr lang="zh-CN" altLang="en-US" dirty="0" smtClean="0"/>
              <a:t>：艺术经典</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graphicFrame>
        <p:nvGraphicFramePr>
          <p:cNvPr id="8" name="表格 7"/>
          <p:cNvGraphicFramePr>
            <a:graphicFrameLocks noGrp="1"/>
          </p:cNvGraphicFramePr>
          <p:nvPr/>
        </p:nvGraphicFramePr>
        <p:xfrm>
          <a:off x="323528" y="1124744"/>
          <a:ext cx="8496944" cy="4868435"/>
        </p:xfrm>
        <a:graphic>
          <a:graphicData uri="http://schemas.openxmlformats.org/drawingml/2006/table">
            <a:tbl>
              <a:tblPr/>
              <a:tblGrid>
                <a:gridCol w="4936189"/>
                <a:gridCol w="3560755"/>
              </a:tblGrid>
              <a:tr h="250992">
                <a:tc>
                  <a:txBody>
                    <a:bodyPr/>
                    <a:lstStyle/>
                    <a:p>
                      <a:pPr algn="l" fontAlgn="ctr"/>
                      <a:r>
                        <a:rPr lang="en-US" sz="1200" b="0" i="0" u="none" strike="noStrike" dirty="0">
                          <a:solidFill>
                            <a:srgbClr val="000000"/>
                          </a:solidFill>
                          <a:latin typeface="Times New Roman"/>
                        </a:rPr>
                        <a:t>A Biographical Dictionary of Artists, Andromeda</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Andromeda </a:t>
                      </a:r>
                      <a:r>
                        <a:rPr lang="zh-CN" altLang="en-US" sz="1200" b="0" i="0" u="none" strike="noStrike">
                          <a:solidFill>
                            <a:srgbClr val="000000"/>
                          </a:solidFill>
                          <a:latin typeface="微软雅黑"/>
                        </a:rPr>
                        <a:t>艺术家传记辞典</a:t>
                      </a:r>
                      <a:endParaRPr lang="zh-CN" altLang="en-US" sz="1200" b="0" i="0" u="none" strike="noStrike">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Chambers Film Factfinder</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Chambers</a:t>
                      </a:r>
                      <a:r>
                        <a:rPr lang="zh-CN" altLang="en-US" sz="1200" b="0" i="0" u="none" strike="noStrike">
                          <a:solidFill>
                            <a:srgbClr val="000000"/>
                          </a:solidFill>
                          <a:latin typeface="微软雅黑"/>
                        </a:rPr>
                        <a:t>电影速查</a:t>
                      </a:r>
                      <a:endParaRPr lang="zh-CN" altLang="en-US" sz="1200" b="0" i="0" u="none" strike="noStrike">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661">
                <a:tc>
                  <a:txBody>
                    <a:bodyPr/>
                    <a:lstStyle/>
                    <a:p>
                      <a:pPr algn="l" fontAlgn="ctr"/>
                      <a:r>
                        <a:rPr lang="en-US" sz="1200" b="0" i="0" u="none" strike="noStrike">
                          <a:solidFill>
                            <a:srgbClr val="000000"/>
                          </a:solidFill>
                          <a:latin typeface="Times New Roman"/>
                        </a:rPr>
                        <a:t>Continuum Encyclopedia of Popular Music of the World: Locations</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Times New Roman"/>
                        </a:rPr>
                        <a:t>Continuum</a:t>
                      </a:r>
                      <a:r>
                        <a:rPr lang="zh-CN" altLang="en-US" sz="1200" b="0" i="0" u="none" strike="noStrike" dirty="0">
                          <a:solidFill>
                            <a:srgbClr val="000000"/>
                          </a:solidFill>
                          <a:latin typeface="微软雅黑"/>
                        </a:rPr>
                        <a:t>世界流行音乐</a:t>
                      </a:r>
                      <a:r>
                        <a:rPr lang="zh-CN" altLang="en-US" sz="1200" b="0" i="0" u="none" strike="noStrike" dirty="0" smtClean="0">
                          <a:solidFill>
                            <a:srgbClr val="000000"/>
                          </a:solidFill>
                          <a:latin typeface="微软雅黑"/>
                        </a:rPr>
                        <a:t>百科全书</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dirty="0">
                          <a:solidFill>
                            <a:srgbClr val="000000"/>
                          </a:solidFill>
                          <a:latin typeface="Times New Roman"/>
                        </a:rPr>
                        <a:t>Critical Terms for Art History</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latin typeface="微软雅黑"/>
                        </a:rPr>
                        <a:t>艺术史关键词</a:t>
                      </a:r>
                      <a:endParaRPr lang="zh-CN" altLang="en-US" sz="1200" b="0" i="0" u="none" strike="noStrike">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661">
                <a:tc>
                  <a:txBody>
                    <a:bodyPr/>
                    <a:lstStyle/>
                    <a:p>
                      <a:pPr algn="l" fontAlgn="ctr"/>
                      <a:r>
                        <a:rPr lang="en-US" sz="1200" b="0" i="0" u="none" strike="noStrike">
                          <a:solidFill>
                            <a:srgbClr val="000000"/>
                          </a:solidFill>
                          <a:latin typeface="Times New Roman"/>
                        </a:rPr>
                        <a:t>Metropolitan Opera Encyclopedia: A Comprehensive Guide to the World of Opera</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latin typeface="微软雅黑"/>
                        </a:rPr>
                        <a:t>纽约大都会歌剧院：世界歌剧院综合指南</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Miller's Antiques Encyclopedia</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Miller </a:t>
                      </a:r>
                      <a:r>
                        <a:rPr lang="zh-CN" altLang="en-US" sz="1200" b="0" i="0" u="none" strike="noStrike">
                          <a:solidFill>
                            <a:srgbClr val="000000"/>
                          </a:solidFill>
                          <a:latin typeface="微软雅黑"/>
                        </a:rPr>
                        <a:t>古董百科全书</a:t>
                      </a:r>
                      <a:endParaRPr lang="zh-CN" altLang="en-US" sz="1200" b="0" i="0" u="none" strike="noStrike">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FF0000"/>
                          </a:solidFill>
                          <a:latin typeface="Times New Roman"/>
                        </a:rPr>
                        <a:t>National Gallery Collection</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FF0000"/>
                          </a:solidFill>
                          <a:latin typeface="微软雅黑"/>
                        </a:rPr>
                        <a:t>国家美术馆收藏</a:t>
                      </a:r>
                      <a:endParaRPr lang="zh-CN" altLang="en-US" sz="1200" b="0" i="0" u="none" strike="noStrike" dirty="0">
                        <a:solidFill>
                          <a:srgbClr val="FF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Pocket Guides: Myths &amp; Legends</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latin typeface="微软雅黑"/>
                        </a:rPr>
                        <a:t>袖珍指南：神话与传说</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661">
                <a:tc>
                  <a:txBody>
                    <a:bodyPr/>
                    <a:lstStyle/>
                    <a:p>
                      <a:pPr algn="l" fontAlgn="ctr"/>
                      <a:r>
                        <a:rPr lang="en-US" sz="1200" b="0" i="0" u="none" strike="noStrike">
                          <a:solidFill>
                            <a:srgbClr val="000000"/>
                          </a:solidFill>
                          <a:latin typeface="Times New Roman"/>
                        </a:rPr>
                        <a:t>Shakespeare's Theatre: A Dictionary of His Stage Context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latin typeface="微软雅黑"/>
                        </a:rPr>
                        <a:t>莎士比亚戏剧：舞台背景辞典</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The Bloomsbury Guide to Art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Times New Roman"/>
                        </a:rPr>
                        <a:t>Bloomsbury </a:t>
                      </a:r>
                      <a:r>
                        <a:rPr lang="zh-CN" altLang="en-US" sz="1200" b="0" i="0" u="none" strike="noStrike" dirty="0">
                          <a:solidFill>
                            <a:srgbClr val="000000"/>
                          </a:solidFill>
                          <a:latin typeface="微软雅黑"/>
                        </a:rPr>
                        <a:t>艺术导览</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The Bridgeman Art Library Archive</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dirty="0">
                          <a:solidFill>
                            <a:srgbClr val="000000"/>
                          </a:solidFill>
                          <a:latin typeface="Times New Roman"/>
                        </a:rPr>
                        <a:t>Bridgeman </a:t>
                      </a:r>
                      <a:r>
                        <a:rPr lang="zh-CN" altLang="en-US" sz="1200" b="0" i="0" u="none" strike="noStrike" dirty="0">
                          <a:solidFill>
                            <a:srgbClr val="000000"/>
                          </a:solidFill>
                          <a:latin typeface="微软雅黑"/>
                        </a:rPr>
                        <a:t>艺术图库图书馆</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The Bridgeman History of Science</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Times New Roman"/>
                        </a:rPr>
                        <a:t>Bridgeman </a:t>
                      </a:r>
                      <a:r>
                        <a:rPr lang="zh-CN" altLang="en-US" sz="1200" b="0" i="0" u="none" strike="noStrike" dirty="0">
                          <a:solidFill>
                            <a:srgbClr val="000000"/>
                          </a:solidFill>
                          <a:latin typeface="微软雅黑"/>
                        </a:rPr>
                        <a:t>科学史</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The Cambridge Guide to Theatre</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Cambridge </a:t>
                      </a:r>
                      <a:r>
                        <a:rPr lang="zh-CN" altLang="en-US" sz="1200" b="0" i="0" u="none" strike="noStrike">
                          <a:solidFill>
                            <a:srgbClr val="000000"/>
                          </a:solidFill>
                          <a:latin typeface="微软雅黑"/>
                        </a:rPr>
                        <a:t>剑桥戏剧指引</a:t>
                      </a:r>
                      <a:endParaRPr lang="zh-CN" altLang="en-US" sz="1200" b="0" i="0" u="none" strike="noStrike">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The Encyclopedia of American Folk Art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latin typeface="微软雅黑"/>
                        </a:rPr>
                        <a:t>美国民间艺术百科全书</a:t>
                      </a:r>
                      <a:endParaRPr lang="zh-CN" altLang="en-US" sz="1200" b="0" i="0" u="none" strike="noStrike">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661">
                <a:tc>
                  <a:txBody>
                    <a:bodyPr/>
                    <a:lstStyle/>
                    <a:p>
                      <a:pPr algn="l" fontAlgn="ctr"/>
                      <a:r>
                        <a:rPr lang="en-US" sz="1200" b="0" i="0" u="none" strike="noStrike">
                          <a:solidFill>
                            <a:srgbClr val="000000"/>
                          </a:solidFill>
                          <a:latin typeface="Times New Roman"/>
                        </a:rPr>
                        <a:t>The Faber Companion to 20th Century Popular Music</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dirty="0">
                          <a:solidFill>
                            <a:srgbClr val="000000"/>
                          </a:solidFill>
                          <a:latin typeface="Times New Roman"/>
                        </a:rPr>
                        <a:t>Faber 20</a:t>
                      </a:r>
                      <a:r>
                        <a:rPr lang="zh-CN" altLang="en-US" sz="1200" b="0" i="0" u="none" strike="noStrike" dirty="0">
                          <a:solidFill>
                            <a:srgbClr val="000000"/>
                          </a:solidFill>
                          <a:latin typeface="微软雅黑"/>
                        </a:rPr>
                        <a:t>世纪流行音乐指南</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The Harvard Biographical Dictionary of Music</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Harvard </a:t>
                      </a:r>
                      <a:r>
                        <a:rPr lang="zh-CN" altLang="en-US" sz="1200" b="0" i="0" u="none" strike="noStrike">
                          <a:solidFill>
                            <a:srgbClr val="000000"/>
                          </a:solidFill>
                          <a:latin typeface="微软雅黑"/>
                        </a:rPr>
                        <a:t>哈佛</a:t>
                      </a:r>
                      <a:r>
                        <a:rPr lang="en-US" altLang="zh-CN" sz="1200" b="0" i="0" u="none" strike="noStrike">
                          <a:solidFill>
                            <a:srgbClr val="000000"/>
                          </a:solidFill>
                          <a:latin typeface="微软雅黑"/>
                        </a:rPr>
                        <a:t>‧</a:t>
                      </a:r>
                      <a:r>
                        <a:rPr lang="zh-CN" altLang="en-US" sz="1200" b="0" i="0" u="none" strike="noStrike">
                          <a:solidFill>
                            <a:srgbClr val="000000"/>
                          </a:solidFill>
                          <a:latin typeface="微软雅黑"/>
                        </a:rPr>
                        <a:t>音乐传记辞典</a:t>
                      </a:r>
                      <a:endParaRPr lang="zh-CN" altLang="en-US" sz="1200" b="0" i="0" u="none" strike="noStrike">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The Harvard Dictionary of Music</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Harvard </a:t>
                      </a:r>
                      <a:r>
                        <a:rPr lang="zh-CN" altLang="en-US" sz="1200" b="0" i="0" u="none" strike="noStrike">
                          <a:solidFill>
                            <a:srgbClr val="000000"/>
                          </a:solidFill>
                          <a:latin typeface="微软雅黑"/>
                        </a:rPr>
                        <a:t>哈佛</a:t>
                      </a:r>
                      <a:r>
                        <a:rPr lang="en-US" altLang="zh-CN" sz="1200" b="0" i="0" u="none" strike="noStrike">
                          <a:solidFill>
                            <a:srgbClr val="000000"/>
                          </a:solidFill>
                          <a:latin typeface="微软雅黑"/>
                        </a:rPr>
                        <a:t>‧</a:t>
                      </a:r>
                      <a:r>
                        <a:rPr lang="zh-CN" altLang="en-US" sz="1200" b="0" i="0" u="none" strike="noStrike">
                          <a:solidFill>
                            <a:srgbClr val="000000"/>
                          </a:solidFill>
                          <a:latin typeface="微软雅黑"/>
                        </a:rPr>
                        <a:t>音乐大辞典</a:t>
                      </a:r>
                      <a:endParaRPr lang="zh-CN" altLang="en-US" sz="1200" b="0" i="0" u="none" strike="noStrike">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92">
                <a:tc>
                  <a:txBody>
                    <a:bodyPr/>
                    <a:lstStyle/>
                    <a:p>
                      <a:pPr algn="l" fontAlgn="ctr"/>
                      <a:r>
                        <a:rPr lang="en-US" sz="1200" b="0" i="0" u="none" strike="noStrike">
                          <a:solidFill>
                            <a:srgbClr val="000000"/>
                          </a:solidFill>
                          <a:latin typeface="Times New Roman"/>
                        </a:rPr>
                        <a:t>The National Gallery Companion Guide</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latin typeface="微软雅黑"/>
                        </a:rPr>
                        <a:t>国家画廊的同伴指南</a:t>
                      </a:r>
                      <a:endParaRPr lang="zh-CN" altLang="en-US" sz="1200" b="0" i="0" u="none" strike="noStrike" dirty="0">
                        <a:solidFill>
                          <a:srgbClr val="000000"/>
                        </a:solidFill>
                        <a:latin typeface="Times New Roman"/>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507163" y="260350"/>
            <a:ext cx="2636837" cy="288925"/>
          </a:xfrm>
        </p:spPr>
        <p:txBody>
          <a:bodyPr/>
          <a:lstStyle/>
          <a:p>
            <a:pPr>
              <a:defRPr/>
            </a:pPr>
            <a:r>
              <a:rPr lang="en-GB" altLang="zh-CN" smtClean="0"/>
              <a:t>www.</a:t>
            </a:r>
            <a:r>
              <a:rPr lang="en-US" altLang="zh-CN" smtClean="0"/>
              <a:t>credoreference.com</a:t>
            </a:r>
            <a:endParaRPr lang="en-GB" altLang="zh-CN" dirty="0"/>
          </a:p>
        </p:txBody>
      </p:sp>
      <p:pic>
        <p:nvPicPr>
          <p:cNvPr id="99330" name="Picture 2"/>
          <p:cNvPicPr>
            <a:picLocks noChangeAspect="1" noChangeArrowheads="1"/>
          </p:cNvPicPr>
          <p:nvPr/>
        </p:nvPicPr>
        <p:blipFill>
          <a:blip r:embed="rId2" cstate="print"/>
          <a:srcRect/>
          <a:stretch>
            <a:fillRect/>
          </a:stretch>
        </p:blipFill>
        <p:spPr bwMode="auto">
          <a:xfrm>
            <a:off x="0" y="0"/>
            <a:ext cx="4355976" cy="3139430"/>
          </a:xfrm>
          <a:prstGeom prst="rect">
            <a:avLst/>
          </a:prstGeom>
          <a:noFill/>
          <a:ln w="9525">
            <a:noFill/>
            <a:miter lim="800000"/>
            <a:headEnd/>
            <a:tailEnd/>
          </a:ln>
        </p:spPr>
      </p:pic>
      <p:pic>
        <p:nvPicPr>
          <p:cNvPr id="99332" name="Picture 4"/>
          <p:cNvPicPr>
            <a:picLocks noChangeAspect="1" noChangeArrowheads="1"/>
          </p:cNvPicPr>
          <p:nvPr/>
        </p:nvPicPr>
        <p:blipFill>
          <a:blip r:embed="rId3" cstate="print"/>
          <a:srcRect/>
          <a:stretch>
            <a:fillRect/>
          </a:stretch>
        </p:blipFill>
        <p:spPr bwMode="auto">
          <a:xfrm>
            <a:off x="0" y="3212976"/>
            <a:ext cx="4355976" cy="3024336"/>
          </a:xfrm>
          <a:prstGeom prst="rect">
            <a:avLst/>
          </a:prstGeom>
          <a:noFill/>
          <a:ln w="9525">
            <a:noFill/>
            <a:miter lim="800000"/>
            <a:headEnd/>
            <a:tailEnd/>
          </a:ln>
        </p:spPr>
      </p:pic>
      <p:pic>
        <p:nvPicPr>
          <p:cNvPr id="99333" name="Picture 5"/>
          <p:cNvPicPr>
            <a:picLocks noChangeAspect="1" noChangeArrowheads="1"/>
          </p:cNvPicPr>
          <p:nvPr/>
        </p:nvPicPr>
        <p:blipFill>
          <a:blip r:embed="rId4" cstate="print"/>
          <a:srcRect/>
          <a:stretch>
            <a:fillRect/>
          </a:stretch>
        </p:blipFill>
        <p:spPr bwMode="auto">
          <a:xfrm>
            <a:off x="4427984" y="0"/>
            <a:ext cx="4716016" cy="62373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a:t>
            </a:r>
            <a:r>
              <a:rPr lang="en-US" altLang="zh-CN" dirty="0" smtClean="0"/>
              <a:t>8</a:t>
            </a:r>
            <a:r>
              <a:rPr lang="zh-CN" altLang="en-US" dirty="0" smtClean="0"/>
              <a:t>：科技新知</a:t>
            </a:r>
            <a:endParaRPr lang="zh-CN" altLang="en-US" dirty="0"/>
          </a:p>
        </p:txBody>
      </p:sp>
      <p:graphicFrame>
        <p:nvGraphicFramePr>
          <p:cNvPr id="4" name="表格 3"/>
          <p:cNvGraphicFramePr>
            <a:graphicFrameLocks noGrp="1"/>
          </p:cNvGraphicFramePr>
          <p:nvPr/>
        </p:nvGraphicFramePr>
        <p:xfrm>
          <a:off x="539552" y="1124744"/>
          <a:ext cx="8136904" cy="4752533"/>
        </p:xfrm>
        <a:graphic>
          <a:graphicData uri="http://schemas.openxmlformats.org/drawingml/2006/table">
            <a:tbl>
              <a:tblPr/>
              <a:tblGrid>
                <a:gridCol w="4698962"/>
                <a:gridCol w="3437942"/>
              </a:tblGrid>
              <a:tr h="256987">
                <a:tc>
                  <a:txBody>
                    <a:bodyPr/>
                    <a:lstStyle/>
                    <a:p>
                      <a:pPr algn="l" fontAlgn="ctr"/>
                      <a:r>
                        <a:rPr lang="en-US" sz="1200" b="0" i="0" u="none" strike="noStrike">
                          <a:solidFill>
                            <a:srgbClr val="000000"/>
                          </a:solidFill>
                          <a:latin typeface="Times New Roman"/>
                        </a:rPr>
                        <a:t>An Illustrated Dictionary of Aviation</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latin typeface="微软雅黑"/>
                        </a:rPr>
                        <a:t>英汉航空图解词典</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BCS Glossary of Computing and ICT</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333333"/>
                          </a:solidFill>
                          <a:latin typeface="Times New Roman"/>
                        </a:rPr>
                        <a:t>BCS</a:t>
                      </a:r>
                      <a:r>
                        <a:rPr lang="zh-CN" altLang="en-US" sz="1200" b="0" i="0" u="none" strike="noStrike">
                          <a:solidFill>
                            <a:srgbClr val="333333"/>
                          </a:solidFill>
                          <a:latin typeface="微软雅黑"/>
                        </a:rPr>
                        <a:t>的计算和信息通信技术词汇</a:t>
                      </a:r>
                      <a:endParaRPr lang="zh-CN" altLang="en-US" sz="1200" b="0" i="0" u="none" strike="noStrike">
                        <a:solidFill>
                          <a:srgbClr val="333333"/>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Collins Dictionary of Computing</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Collins </a:t>
                      </a:r>
                      <a:r>
                        <a:rPr lang="zh-CN" altLang="en-US" sz="1200" b="0" i="0" u="none" strike="noStrike">
                          <a:solidFill>
                            <a:srgbClr val="000000"/>
                          </a:solidFill>
                          <a:latin typeface="微软雅黑"/>
                        </a:rPr>
                        <a:t>计算大辞典</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Computer Graphics Companion</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Wiley </a:t>
                      </a:r>
                      <a:r>
                        <a:rPr lang="zh-CN" altLang="en-US" sz="1200" b="0" i="0" u="none" strike="noStrike">
                          <a:solidFill>
                            <a:srgbClr val="000000"/>
                          </a:solidFill>
                          <a:latin typeface="微软雅黑"/>
                        </a:rPr>
                        <a:t>计算机图形学</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Dictionary of Architecture and Construction</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latin typeface="微软雅黑"/>
                        </a:rPr>
                        <a:t>建筑与建材大辞典</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864">
                <a:tc>
                  <a:txBody>
                    <a:bodyPr/>
                    <a:lstStyle/>
                    <a:p>
                      <a:pPr algn="l" fontAlgn="ctr"/>
                      <a:r>
                        <a:rPr lang="en-US" sz="1200" b="0" i="0" u="none" strike="noStrike">
                          <a:solidFill>
                            <a:srgbClr val="000000"/>
                          </a:solidFill>
                          <a:latin typeface="Times New Roman"/>
                        </a:rPr>
                        <a:t>Dictionary of Communications Technology: Terms, Definitions and Abbreviations, Wiley</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Wiley </a:t>
                      </a:r>
                      <a:r>
                        <a:rPr lang="zh-CN" altLang="en-US" sz="1200" b="0" i="0" u="none" strike="noStrike">
                          <a:solidFill>
                            <a:srgbClr val="000000"/>
                          </a:solidFill>
                          <a:latin typeface="微软雅黑"/>
                        </a:rPr>
                        <a:t>通信技术大辞典：术语、定义与缩略语</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Dictionary of Computing</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A&amp;C Black </a:t>
                      </a:r>
                      <a:r>
                        <a:rPr lang="zh-CN" altLang="en-US" sz="1200" b="0" i="0" u="none" strike="noStrike">
                          <a:solidFill>
                            <a:srgbClr val="000000"/>
                          </a:solidFill>
                          <a:latin typeface="微软雅黑"/>
                        </a:rPr>
                        <a:t>计算大辞典</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Dictionary of Engineering Terms, Butterworth-Heinemann</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Elsevier </a:t>
                      </a:r>
                      <a:r>
                        <a:rPr lang="zh-CN" altLang="en-US" sz="1200" b="0" i="0" u="none" strike="noStrike">
                          <a:solidFill>
                            <a:srgbClr val="000000"/>
                          </a:solidFill>
                          <a:latin typeface="微软雅黑"/>
                        </a:rPr>
                        <a:t>工程术语大辞典</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864">
                <a:tc>
                  <a:txBody>
                    <a:bodyPr/>
                    <a:lstStyle/>
                    <a:p>
                      <a:pPr algn="l" fontAlgn="ctr"/>
                      <a:r>
                        <a:rPr lang="en-US" sz="1200" b="0" i="0" u="none" strike="noStrike">
                          <a:solidFill>
                            <a:srgbClr val="000000"/>
                          </a:solidFill>
                          <a:latin typeface="Times New Roman"/>
                        </a:rPr>
                        <a:t>Dictionary of Multimedia and Internet Applications: A Guide for Developers and Users</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latin typeface="微软雅黑"/>
                        </a:rPr>
                        <a:t>多媒体及互联网应用的词典：开发人员和用户指南</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Encyclopedia of 20th-Century Technology</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20</a:t>
                      </a:r>
                      <a:r>
                        <a:rPr lang="zh-CN" altLang="en-US" sz="1200" b="0" i="0" u="none" strike="noStrike">
                          <a:solidFill>
                            <a:srgbClr val="000000"/>
                          </a:solidFill>
                          <a:latin typeface="微软雅黑"/>
                        </a:rPr>
                        <a:t>世纪科技百科全书</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Encyclopedia of Archaeology</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Elsevier </a:t>
                      </a:r>
                      <a:r>
                        <a:rPr lang="zh-CN" altLang="en-US" sz="1200" b="0" i="0" u="none" strike="noStrike">
                          <a:solidFill>
                            <a:srgbClr val="000000"/>
                          </a:solidFill>
                          <a:latin typeface="微软雅黑"/>
                        </a:rPr>
                        <a:t>考古百科全书</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Encyclopedia of Computer Science</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latin typeface="Times New Roman"/>
                        </a:rPr>
                        <a:t>Wiley </a:t>
                      </a:r>
                      <a:r>
                        <a:rPr lang="zh-CN" altLang="en-US" sz="1200" b="0" i="0" u="none" strike="noStrike">
                          <a:solidFill>
                            <a:srgbClr val="000000"/>
                          </a:solidFill>
                          <a:latin typeface="微软雅黑"/>
                        </a:rPr>
                        <a:t>计算机科学百科全书</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Focal Dictionary of Telecommunications, Focal Press</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Focal</a:t>
                      </a:r>
                      <a:r>
                        <a:rPr lang="zh-CN" altLang="en-US" sz="1200" b="0" i="0" u="none" strike="noStrike">
                          <a:solidFill>
                            <a:srgbClr val="000000"/>
                          </a:solidFill>
                          <a:latin typeface="微软雅黑"/>
                        </a:rPr>
                        <a:t>通讯辞典，</a:t>
                      </a:r>
                      <a:r>
                        <a:rPr lang="en-US" sz="1200" b="0" i="0" u="none" strike="noStrike">
                          <a:solidFill>
                            <a:srgbClr val="000000"/>
                          </a:solidFill>
                          <a:latin typeface="Times New Roman"/>
                        </a:rPr>
                        <a:t>Focal</a:t>
                      </a:r>
                      <a:r>
                        <a:rPr lang="zh-CN" altLang="en-US" sz="1200" b="0" i="0" u="none" strike="noStrike">
                          <a:solidFill>
                            <a:srgbClr val="000000"/>
                          </a:solidFill>
                          <a:latin typeface="微软雅黑"/>
                        </a:rPr>
                        <a:t>出版社</a:t>
                      </a:r>
                      <a:r>
                        <a:rPr lang="zh-CN" altLang="en-US" sz="1200" b="0" i="0" u="none" strike="noStrike">
                          <a:solidFill>
                            <a:srgbClr val="000000"/>
                          </a:solidFill>
                          <a:latin typeface="Times New Roman"/>
                        </a:rPr>
                        <a:t> </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Hargrave's Communications Dictionary, Wiley</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latin typeface="微软雅黑"/>
                        </a:rPr>
                        <a:t>哈格雷夫的通讯辞典</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High Definition: A-Z Guide to Personal Technology</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latin typeface="微软雅黑"/>
                        </a:rPr>
                        <a:t>高清晰的</a:t>
                      </a:r>
                      <a:r>
                        <a:rPr lang="en-US" altLang="zh-CN" sz="1200" b="0" i="0" u="none" strike="noStrike">
                          <a:solidFill>
                            <a:srgbClr val="000000"/>
                          </a:solidFill>
                          <a:latin typeface="Times New Roman"/>
                        </a:rPr>
                        <a:t>A-Z</a:t>
                      </a:r>
                      <a:r>
                        <a:rPr lang="zh-CN" altLang="en-US" sz="1200" b="0" i="0" u="none" strike="noStrike">
                          <a:solidFill>
                            <a:srgbClr val="000000"/>
                          </a:solidFill>
                          <a:latin typeface="微软雅黑"/>
                        </a:rPr>
                        <a:t>个人技术指南</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Newnes Dictionary of Electronics, Newnes</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Times New Roman"/>
                        </a:rPr>
                        <a:t>Newnes</a:t>
                      </a:r>
                      <a:r>
                        <a:rPr lang="zh-CN" altLang="en-US" sz="1200" b="0" i="0" u="none" strike="noStrike">
                          <a:solidFill>
                            <a:srgbClr val="000000"/>
                          </a:solidFill>
                          <a:latin typeface="微软雅黑"/>
                        </a:rPr>
                        <a:t>电子词典</a:t>
                      </a:r>
                      <a:endParaRPr lang="zh-CN" altLang="en-US" sz="1200" b="0" i="0" u="none" strike="noStrike">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87">
                <a:tc>
                  <a:txBody>
                    <a:bodyPr/>
                    <a:lstStyle/>
                    <a:p>
                      <a:pPr algn="l" fontAlgn="ctr"/>
                      <a:r>
                        <a:rPr lang="en-US" sz="1200" b="0" i="0" u="none" strike="noStrike">
                          <a:solidFill>
                            <a:srgbClr val="000000"/>
                          </a:solidFill>
                          <a:latin typeface="Times New Roman"/>
                        </a:rPr>
                        <a:t>Webster's New World&amp;trade; Computer Dictionary</a:t>
                      </a: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Times New Roman"/>
                        </a:rPr>
                        <a:t>Webster's </a:t>
                      </a:r>
                      <a:r>
                        <a:rPr lang="zh-CN" altLang="en-US" sz="1200" b="0" i="0" u="none" strike="noStrike" dirty="0">
                          <a:solidFill>
                            <a:srgbClr val="000000"/>
                          </a:solidFill>
                          <a:latin typeface="微软雅黑"/>
                        </a:rPr>
                        <a:t>新世界</a:t>
                      </a:r>
                      <a:endParaRPr lang="zh-CN" altLang="en-US" sz="1200" b="0" i="0" u="none" strike="noStrike" dirty="0">
                        <a:solidFill>
                          <a:srgbClr val="000000"/>
                        </a:solidFill>
                        <a:latin typeface="Times New Roman"/>
                      </a:endParaRPr>
                    </a:p>
                  </a:txBody>
                  <a:tcPr marL="6281" marR="6281" marT="6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科技知识，例如：</a:t>
            </a:r>
            <a:r>
              <a:rPr lang="en-US" altLang="zh-CN" dirty="0" smtClean="0"/>
              <a:t>How Plane Fly</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7" name="Picture 2"/>
          <p:cNvPicPr>
            <a:picLocks noChangeAspect="1" noChangeArrowheads="1"/>
          </p:cNvPicPr>
          <p:nvPr/>
        </p:nvPicPr>
        <p:blipFill>
          <a:blip r:embed="rId2" cstate="print"/>
          <a:srcRect/>
          <a:stretch>
            <a:fillRect/>
          </a:stretch>
        </p:blipFill>
        <p:spPr bwMode="auto">
          <a:xfrm>
            <a:off x="323528" y="908720"/>
            <a:ext cx="8262937" cy="359568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203848" y="2204864"/>
            <a:ext cx="4752528" cy="378010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en-US" altLang="zh-CN" dirty="0" smtClean="0"/>
              <a:t>Credo </a:t>
            </a:r>
            <a:r>
              <a:rPr lang="zh-CN" altLang="en-US" dirty="0" smtClean="0"/>
              <a:t>全球工具书大全简介</a:t>
            </a:r>
            <a:endParaRPr lang="zh-CN" altLang="en-US" dirty="0">
              <a:solidFill>
                <a:schemeClr val="tx1"/>
              </a:solidFill>
            </a:endParaRPr>
          </a:p>
        </p:txBody>
      </p:sp>
      <p:sp>
        <p:nvSpPr>
          <p:cNvPr id="3" name="内容占位符 2"/>
          <p:cNvSpPr>
            <a:spLocks noGrp="1"/>
          </p:cNvSpPr>
          <p:nvPr>
            <p:ph idx="1"/>
          </p:nvPr>
        </p:nvSpPr>
        <p:spPr/>
        <p:txBody>
          <a:bodyPr/>
          <a:lstStyle/>
          <a:p>
            <a:pPr lvl="1"/>
            <a:r>
              <a:rPr lang="zh-CN" altLang="en-US" dirty="0" smtClean="0"/>
              <a:t>由</a:t>
            </a:r>
            <a:r>
              <a:rPr lang="zh-CN" altLang="en-US" dirty="0" smtClean="0"/>
              <a:t>英国</a:t>
            </a:r>
            <a:r>
              <a:rPr lang="en-US" altLang="zh-CN" dirty="0" smtClean="0">
                <a:solidFill>
                  <a:srgbClr val="0070C0"/>
                </a:solidFill>
              </a:rPr>
              <a:t>Credo Reference Limited</a:t>
            </a:r>
            <a:r>
              <a:rPr lang="zh-CN" altLang="en-US" dirty="0" smtClean="0"/>
              <a:t>出版社（原</a:t>
            </a:r>
            <a:r>
              <a:rPr lang="en-US" altLang="zh-CN" dirty="0" err="1" smtClean="0"/>
              <a:t>Xrefer</a:t>
            </a:r>
            <a:r>
              <a:rPr lang="en-US" altLang="zh-CN" dirty="0" smtClean="0"/>
              <a:t>, </a:t>
            </a:r>
            <a:r>
              <a:rPr lang="en-US" altLang="zh-CN" dirty="0" err="1" smtClean="0"/>
              <a:t>Xrefer</a:t>
            </a:r>
            <a:r>
              <a:rPr lang="zh-CN" altLang="en-US" dirty="0" smtClean="0"/>
              <a:t>是指“</a:t>
            </a:r>
            <a:r>
              <a:rPr lang="en-US" altLang="zh-CN" dirty="0" smtClean="0"/>
              <a:t>X </a:t>
            </a:r>
            <a:r>
              <a:rPr lang="zh-CN" altLang="en-US" dirty="0" smtClean="0"/>
              <a:t>参照”）提供。在波士顿（</a:t>
            </a:r>
            <a:r>
              <a:rPr lang="en-US" altLang="zh-CN" dirty="0" smtClean="0"/>
              <a:t>Boston</a:t>
            </a:r>
            <a:r>
              <a:rPr lang="zh-CN" altLang="en-US" dirty="0" smtClean="0"/>
              <a:t>）与牛津（</a:t>
            </a:r>
            <a:r>
              <a:rPr lang="en-US" altLang="zh-CN" dirty="0" smtClean="0"/>
              <a:t>Oxford</a:t>
            </a:r>
            <a:r>
              <a:rPr lang="zh-CN" altLang="en-US" dirty="0" smtClean="0"/>
              <a:t>）均设有办事处。</a:t>
            </a:r>
            <a:endParaRPr lang="en-US" altLang="zh-CN" dirty="0" smtClean="0"/>
          </a:p>
          <a:p>
            <a:pPr lvl="1"/>
            <a:r>
              <a:rPr lang="en-US" altLang="zh-CN" sz="1800" dirty="0" smtClean="0"/>
              <a:t>Credo Reference Ltd</a:t>
            </a:r>
            <a:r>
              <a:rPr lang="en-US" altLang="zh-CN" dirty="0" smtClean="0"/>
              <a:t>.</a:t>
            </a:r>
            <a:r>
              <a:rPr lang="zh-CN" altLang="en-US" sz="1800" dirty="0" smtClean="0"/>
              <a:t>是一家领先的图书馆与信息中心参考资源提供商，自</a:t>
            </a:r>
            <a:r>
              <a:rPr lang="en-US" altLang="zh-CN" sz="1800" dirty="0" smtClean="0"/>
              <a:t>1999</a:t>
            </a:r>
            <a:r>
              <a:rPr lang="zh-CN" altLang="en-US" sz="1800" dirty="0" smtClean="0"/>
              <a:t>年以来即开始向图书馆提供完全定制的参考信息</a:t>
            </a:r>
            <a:r>
              <a:rPr lang="en-US" altLang="zh-CN" sz="1800" dirty="0" smtClean="0"/>
              <a:t> </a:t>
            </a:r>
            <a:endParaRPr lang="en-US" altLang="zh-CN" dirty="0" smtClean="0"/>
          </a:p>
          <a:p>
            <a:pPr lvl="1"/>
            <a:r>
              <a:rPr lang="en-US" altLang="zh-CN" sz="1800" dirty="0" smtClean="0"/>
              <a:t>Credo</a:t>
            </a:r>
            <a:r>
              <a:rPr lang="zh-CN" altLang="en-US" sz="1800" dirty="0" smtClean="0"/>
              <a:t>服务汇集了全球最好的工具书出版社的最主要专题内容，通过独有的跨资源技术，向全球</a:t>
            </a:r>
            <a:r>
              <a:rPr lang="en-US" altLang="zh-CN" sz="1800" dirty="0" smtClean="0"/>
              <a:t>400</a:t>
            </a:r>
            <a:r>
              <a:rPr lang="zh-CN" altLang="en-US" sz="1800" dirty="0" smtClean="0"/>
              <a:t>万用户提供最权威的答案。</a:t>
            </a:r>
            <a:endParaRPr lang="en-US" altLang="zh-CN" dirty="0" smtClean="0"/>
          </a:p>
          <a:p>
            <a:pPr lvl="1"/>
            <a:r>
              <a:rPr lang="en-US" altLang="zh-CN" b="1" dirty="0" smtClean="0">
                <a:solidFill>
                  <a:srgbClr val="FF0000"/>
                </a:solidFill>
              </a:rPr>
              <a:t>1/3</a:t>
            </a:r>
            <a:r>
              <a:rPr lang="zh-CN" altLang="en-US" b="1" dirty="0" smtClean="0">
                <a:solidFill>
                  <a:srgbClr val="FF0000"/>
                </a:solidFill>
              </a:rPr>
              <a:t>的以英语为主要语言的高等院校订购了</a:t>
            </a:r>
            <a:r>
              <a:rPr lang="en-US" altLang="zh-CN" b="1" dirty="0" smtClean="0">
                <a:solidFill>
                  <a:srgbClr val="FF0000"/>
                </a:solidFill>
              </a:rPr>
              <a:t>Credo Reference</a:t>
            </a:r>
            <a:endParaRPr lang="en-US" altLang="zh-CN" sz="1800" b="1" dirty="0" smtClean="0">
              <a:solidFill>
                <a:srgbClr val="FF0000"/>
              </a:solidFill>
            </a:endParaRPr>
          </a:p>
          <a:p>
            <a:pPr marL="0" indent="0" eaLnBrk="1" hangingPunct="1">
              <a:spcBef>
                <a:spcPct val="40000"/>
              </a:spcBef>
              <a:buFont typeface="Wingdings" pitchFamily="2" charset="2"/>
              <a:buChar char="Ø"/>
              <a:tabLst>
                <a:tab pos="0" algn="l"/>
              </a:tabLst>
            </a:pPr>
            <a:endParaRPr lang="zh-CN" altLang="en-US" sz="1800" dirty="0" smtClean="0"/>
          </a:p>
          <a:p>
            <a:pPr lvl="1"/>
            <a:endParaRPr lang="en-US" altLang="zh-CN" dirty="0" smtClean="0"/>
          </a:p>
          <a:p>
            <a:pPr lvl="1"/>
            <a:endParaRPr lang="zh-CN" altLang="en-US" dirty="0"/>
          </a:p>
        </p:txBody>
      </p:sp>
      <p:sp>
        <p:nvSpPr>
          <p:cNvPr id="4" name="灯片编号占位符 3"/>
          <p:cNvSpPr>
            <a:spLocks noGrp="1"/>
          </p:cNvSpPr>
          <p:nvPr>
            <p:ph type="sldNum" sz="quarter" idx="11"/>
          </p:nvPr>
        </p:nvSpPr>
        <p:spPr>
          <a:xfrm>
            <a:off x="6506120" y="404664"/>
            <a:ext cx="2637880" cy="287759"/>
          </a:xfrm>
        </p:spPr>
        <p:txBody>
          <a:bodyPr/>
          <a:lstStyle/>
          <a:p>
            <a:pPr>
              <a:defRPr/>
            </a:pPr>
            <a:r>
              <a:rPr lang="en-GB" altLang="zh-CN" dirty="0" smtClean="0"/>
              <a:t>www.</a:t>
            </a:r>
            <a:r>
              <a:rPr lang="en-US" altLang="zh-CN" dirty="0" smtClean="0"/>
              <a:t>credoreference.con</a:t>
            </a:r>
            <a:endParaRPr lang="en-GB" altLang="zh-CN" dirty="0"/>
          </a:p>
        </p:txBody>
      </p:sp>
      <p:cxnSp>
        <p:nvCxnSpPr>
          <p:cNvPr id="7" name="直接连接符 6"/>
          <p:cNvCxnSpPr/>
          <p:nvPr/>
        </p:nvCxnSpPr>
        <p:spPr>
          <a:xfrm>
            <a:off x="0" y="836712"/>
            <a:ext cx="860444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916832"/>
            <a:ext cx="5400600" cy="792088"/>
          </a:xfrm>
          <a:noFill/>
        </p:spPr>
        <p:txBody>
          <a:bodyPr/>
          <a:lstStyle/>
          <a:p>
            <a:r>
              <a:rPr lang="en-US" altLang="zh-CN" dirty="0" smtClean="0"/>
              <a:t>? ……</a:t>
            </a:r>
            <a:endParaRPr lang="zh-CN" altLang="en-US" dirty="0">
              <a:solidFill>
                <a:schemeClr val="tx1"/>
              </a:solidFill>
            </a:endParaRPr>
          </a:p>
        </p:txBody>
      </p:sp>
      <p:sp>
        <p:nvSpPr>
          <p:cNvPr id="3" name="内容占位符 2"/>
          <p:cNvSpPr>
            <a:spLocks noGrp="1"/>
          </p:cNvSpPr>
          <p:nvPr>
            <p:ph type="body" idx="1"/>
          </p:nvPr>
        </p:nvSpPr>
        <p:spPr>
          <a:xfrm>
            <a:off x="827584" y="2420888"/>
            <a:ext cx="7772400" cy="3456384"/>
          </a:xfrm>
        </p:spPr>
        <p:txBody>
          <a:bodyPr/>
          <a:lstStyle/>
          <a:p>
            <a:r>
              <a:rPr lang="en-US" altLang="zh-CN" dirty="0" smtClean="0"/>
              <a:t>—&gt;</a:t>
            </a:r>
            <a:r>
              <a:rPr lang="zh-CN" altLang="en-US" dirty="0" smtClean="0"/>
              <a:t>当您需要了解以下信息时，您还在用</a:t>
            </a:r>
            <a:r>
              <a:rPr lang="en-US" altLang="zh-CN" dirty="0" err="1" smtClean="0"/>
              <a:t>Baidu</a:t>
            </a:r>
            <a:r>
              <a:rPr lang="zh-CN" altLang="en-US" dirty="0" smtClean="0"/>
              <a:t>和</a:t>
            </a:r>
            <a:r>
              <a:rPr lang="en-US" altLang="zh-CN" dirty="0" smtClean="0"/>
              <a:t>Google</a:t>
            </a:r>
            <a:r>
              <a:rPr lang="zh-CN" altLang="en-US" dirty="0" smtClean="0"/>
              <a:t>吗？</a:t>
            </a:r>
            <a:endParaRPr lang="en-US" altLang="zh-CN" dirty="0" smtClean="0"/>
          </a:p>
          <a:p>
            <a:endParaRPr lang="en-US" altLang="zh-CN" dirty="0" smtClean="0"/>
          </a:p>
          <a:p>
            <a:pPr lvl="2">
              <a:buFont typeface="Wingdings" pitchFamily="2" charset="2"/>
              <a:buChar char="ü"/>
            </a:pPr>
            <a:r>
              <a:rPr lang="zh-CN" altLang="en-US" dirty="0" smtClean="0"/>
              <a:t>某国家，某民族的风俗人情，流行文化，历史变迁</a:t>
            </a:r>
            <a:r>
              <a:rPr lang="en-US" altLang="zh-CN" dirty="0" smtClean="0"/>
              <a:t>……</a:t>
            </a:r>
          </a:p>
          <a:p>
            <a:pPr lvl="2">
              <a:buFont typeface="Wingdings" pitchFamily="2" charset="2"/>
              <a:buChar char="ü"/>
            </a:pPr>
            <a:r>
              <a:rPr lang="zh-CN" altLang="en-US" dirty="0" smtClean="0"/>
              <a:t>某名人的生平事迹，背景资料</a:t>
            </a:r>
            <a:r>
              <a:rPr lang="en-US" altLang="zh-CN" dirty="0" smtClean="0"/>
              <a:t>…</a:t>
            </a:r>
          </a:p>
          <a:p>
            <a:pPr lvl="2">
              <a:buFont typeface="Wingdings" pitchFamily="2" charset="2"/>
              <a:buChar char="ü"/>
            </a:pPr>
            <a:r>
              <a:rPr lang="zh-CN" altLang="en-US" dirty="0" smtClean="0"/>
              <a:t>某事情的始末，发展过程，详细背景</a:t>
            </a:r>
            <a:r>
              <a:rPr lang="en-US" altLang="zh-CN" dirty="0" smtClean="0"/>
              <a:t>…</a:t>
            </a:r>
          </a:p>
          <a:p>
            <a:pPr lvl="2">
              <a:buFont typeface="Wingdings" pitchFamily="2" charset="2"/>
              <a:buChar char="ü"/>
            </a:pPr>
            <a:r>
              <a:rPr lang="zh-CN" altLang="en-US" dirty="0" smtClean="0"/>
              <a:t>某物诞生、属性、机理</a:t>
            </a:r>
            <a:r>
              <a:rPr lang="en-US" altLang="zh-CN" dirty="0" smtClean="0"/>
              <a:t>…</a:t>
            </a:r>
          </a:p>
          <a:p>
            <a:pPr lvl="2">
              <a:buFont typeface="Wingdings" pitchFamily="2" charset="2"/>
              <a:buChar char="ü"/>
            </a:pPr>
            <a:r>
              <a:rPr lang="zh-CN" altLang="en-US" dirty="0" smtClean="0"/>
              <a:t>寓言、传说、神话</a:t>
            </a:r>
            <a:r>
              <a:rPr lang="en-US" altLang="zh-CN" dirty="0" smtClean="0"/>
              <a:t>……</a:t>
            </a:r>
          </a:p>
          <a:p>
            <a:pPr lvl="2">
              <a:buFont typeface="Wingdings" pitchFamily="2" charset="2"/>
              <a:buChar char="ü"/>
            </a:pPr>
            <a:r>
              <a:rPr lang="zh-CN" altLang="en-US" dirty="0" smtClean="0"/>
              <a:t>某学科的关键术语</a:t>
            </a:r>
            <a:r>
              <a:rPr lang="en-US" altLang="zh-CN" dirty="0" smtClean="0"/>
              <a:t>……</a:t>
            </a:r>
          </a:p>
          <a:p>
            <a:pPr lvl="2">
              <a:buFont typeface="Wingdings" pitchFamily="2" charset="2"/>
              <a:buChar char="ü"/>
            </a:pPr>
            <a:r>
              <a:rPr lang="zh-CN" altLang="en-US" dirty="0" smtClean="0"/>
              <a:t>某研究课题的进展</a:t>
            </a:r>
            <a:r>
              <a:rPr lang="en-US" altLang="zh-CN" dirty="0" smtClean="0"/>
              <a:t>……</a:t>
            </a:r>
          </a:p>
          <a:p>
            <a:pPr lvl="2">
              <a:buFont typeface="Wingdings" pitchFamily="2" charset="2"/>
              <a:buChar char="ü"/>
            </a:pPr>
            <a:r>
              <a:rPr lang="zh-CN" altLang="en-US" dirty="0" smtClean="0"/>
              <a:t>某词语的源头，不同语言的表达方法</a:t>
            </a:r>
            <a:r>
              <a:rPr lang="en-US" altLang="zh-CN" dirty="0" smtClean="0"/>
              <a:t>……</a:t>
            </a:r>
            <a:endParaRPr lang="zh-CN" altLang="en-US" dirty="0"/>
          </a:p>
        </p:txBody>
      </p:sp>
      <p:sp>
        <p:nvSpPr>
          <p:cNvPr id="4" name="灯片编号占位符 3"/>
          <p:cNvSpPr>
            <a:spLocks noGrp="1"/>
          </p:cNvSpPr>
          <p:nvPr>
            <p:ph type="sldNum" sz="quarter" idx="4294967295"/>
          </p:nvPr>
        </p:nvSpPr>
        <p:spPr>
          <a:xfrm>
            <a:off x="6505575" y="404813"/>
            <a:ext cx="2638425" cy="287337"/>
          </a:xfrm>
        </p:spPr>
        <p:txBody>
          <a:bodyPr/>
          <a:lstStyle/>
          <a:p>
            <a:pPr>
              <a:defRPr/>
            </a:pPr>
            <a:r>
              <a:rPr lang="en-GB" altLang="zh-CN" dirty="0" smtClean="0"/>
              <a:t>www.</a:t>
            </a:r>
            <a:r>
              <a:rPr lang="en-US" altLang="zh-CN" dirty="0" smtClean="0"/>
              <a:t>credoreference.con</a:t>
            </a:r>
            <a:endParaRPr lang="en-GB" altLang="zh-CN"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Credo </a:t>
            </a:r>
            <a:r>
              <a:rPr lang="zh-CN" altLang="en-US" dirty="0" smtClean="0"/>
              <a:t>全球工具书大全简介</a:t>
            </a:r>
            <a:endParaRPr lang="zh-CN" altLang="en-US" dirty="0"/>
          </a:p>
        </p:txBody>
      </p:sp>
      <p:sp>
        <p:nvSpPr>
          <p:cNvPr id="3" name="内容占位符 2"/>
          <p:cNvSpPr>
            <a:spLocks noGrp="1"/>
          </p:cNvSpPr>
          <p:nvPr>
            <p:ph idx="1"/>
          </p:nvPr>
        </p:nvSpPr>
        <p:spPr>
          <a:xfrm>
            <a:off x="755576" y="908720"/>
            <a:ext cx="7632848" cy="4785395"/>
          </a:xfrm>
        </p:spPr>
        <p:txBody>
          <a:bodyPr/>
          <a:lstStyle/>
          <a:p>
            <a:r>
              <a:rPr lang="en-US" altLang="zh-CN" dirty="0" smtClean="0"/>
              <a:t>2	</a:t>
            </a:r>
            <a:r>
              <a:rPr lang="zh-CN" altLang="en-US" dirty="0" smtClean="0"/>
              <a:t>关于</a:t>
            </a:r>
            <a:r>
              <a:rPr lang="en-US" altLang="zh-CN" dirty="0" smtClean="0"/>
              <a:t>Credo reference</a:t>
            </a:r>
          </a:p>
          <a:p>
            <a:pPr lvl="1"/>
            <a:r>
              <a:rPr lang="zh-CN" altLang="en-US" dirty="0" smtClean="0"/>
              <a:t>是一个庞大的在线英文参考资料数据库</a:t>
            </a:r>
            <a:endParaRPr lang="en-US" altLang="zh-CN" dirty="0" smtClean="0"/>
          </a:p>
          <a:p>
            <a:pPr lvl="1"/>
            <a:r>
              <a:rPr lang="zh-CN" altLang="en-US" dirty="0" smtClean="0"/>
              <a:t>将世界著名工具书收录在内，在词条内外建立多参照，并产生该年度可视化显示所有有关联的词条，提供高品质的资源内容与高质量的用户服务。</a:t>
            </a:r>
            <a:endParaRPr lang="en-US" altLang="zh-CN" dirty="0" smtClean="0"/>
          </a:p>
          <a:p>
            <a:pPr lvl="1"/>
            <a:r>
              <a:rPr lang="zh-CN" altLang="en-US" dirty="0" smtClean="0"/>
              <a:t>目前收录了</a:t>
            </a:r>
            <a:r>
              <a:rPr lang="en-US" altLang="zh-CN" dirty="0" smtClean="0"/>
              <a:t>596+</a:t>
            </a:r>
            <a:r>
              <a:rPr lang="zh-CN" altLang="en-US" dirty="0" smtClean="0"/>
              <a:t>多种实用工具书，共计</a:t>
            </a:r>
            <a:r>
              <a:rPr lang="en-US" altLang="zh-CN" dirty="0" smtClean="0"/>
              <a:t>338</a:t>
            </a:r>
            <a:r>
              <a:rPr lang="zh-CN" altLang="en-US" dirty="0" smtClean="0"/>
              <a:t>多万个词条，</a:t>
            </a:r>
            <a:r>
              <a:rPr lang="en-US" altLang="zh-CN" dirty="0" smtClean="0"/>
              <a:t>1</a:t>
            </a:r>
            <a:r>
              <a:rPr lang="zh-CN" altLang="en-US" dirty="0" smtClean="0"/>
              <a:t>亿个链接，</a:t>
            </a:r>
            <a:r>
              <a:rPr lang="en-US" altLang="zh-CN" dirty="0" smtClean="0"/>
              <a:t>20</a:t>
            </a:r>
            <a:r>
              <a:rPr lang="zh-CN" altLang="en-US" dirty="0" smtClean="0"/>
              <a:t>万个有声文件和</a:t>
            </a:r>
            <a:r>
              <a:rPr lang="en-US" altLang="zh-CN" dirty="0" smtClean="0"/>
              <a:t>6</a:t>
            </a:r>
            <a:r>
              <a:rPr lang="zh-CN" altLang="en-US" dirty="0" smtClean="0"/>
              <a:t>万个图像，</a:t>
            </a:r>
            <a:r>
              <a:rPr lang="en-US" altLang="zh-CN" dirty="0" smtClean="0"/>
              <a:t>100%</a:t>
            </a:r>
            <a:r>
              <a:rPr lang="zh-CN" altLang="en-US" dirty="0" smtClean="0"/>
              <a:t>全文提供。</a:t>
            </a:r>
            <a:endParaRPr lang="en-US" altLang="zh-CN" dirty="0" smtClean="0"/>
          </a:p>
          <a:p>
            <a:pPr lvl="1"/>
            <a:r>
              <a:rPr lang="zh-CN" altLang="en-US" dirty="0" smtClean="0"/>
              <a:t>每月更新，只要收录书目有新版本，内容均得到相应的更新</a:t>
            </a:r>
            <a:endParaRPr lang="en-US" altLang="zh-CN" dirty="0" smtClean="0"/>
          </a:p>
          <a:p>
            <a:pPr lvl="1"/>
            <a:r>
              <a:rPr lang="zh-CN" altLang="en-US" dirty="0" smtClean="0"/>
              <a:t>每年新增工具书数十种。</a:t>
            </a:r>
            <a:r>
              <a:rPr lang="en-US" altLang="zh-CN" dirty="0" smtClean="0"/>
              <a:t> </a:t>
            </a:r>
          </a:p>
          <a:p>
            <a:pPr lvl="1"/>
            <a:r>
              <a:rPr lang="zh-CN" altLang="en-US" dirty="0" smtClean="0"/>
              <a:t>工具书来自全球</a:t>
            </a:r>
            <a:r>
              <a:rPr lang="en-US" altLang="zh-CN" dirty="0" smtClean="0"/>
              <a:t>80+</a:t>
            </a:r>
            <a:r>
              <a:rPr lang="zh-CN" altLang="en-US" dirty="0" smtClean="0"/>
              <a:t>知名的出版社，如</a:t>
            </a:r>
            <a:r>
              <a:rPr lang="en-US" altLang="zh-CN" dirty="0" smtClean="0"/>
              <a:t>:Blackwell </a:t>
            </a:r>
            <a:r>
              <a:rPr lang="zh-CN" altLang="en-US" dirty="0" smtClean="0"/>
              <a:t>出版社，剑桥大学出版社，</a:t>
            </a:r>
            <a:r>
              <a:rPr lang="en-US" altLang="zh-CN" dirty="0" smtClean="0"/>
              <a:t>Collins</a:t>
            </a:r>
            <a:r>
              <a:rPr lang="zh-CN" altLang="en-US" dirty="0" smtClean="0"/>
              <a:t>出版社，哥伦比亚大学出版社，哈佛大学出版社</a:t>
            </a:r>
            <a:r>
              <a:rPr lang="en-US" altLang="zh-CN" dirty="0" smtClean="0"/>
              <a:t>……</a:t>
            </a:r>
          </a:p>
          <a:p>
            <a:pPr marL="342900" lvl="1" indent="-342900">
              <a:buChar char="•"/>
            </a:pPr>
            <a:endParaRPr lang="en-US" altLang="zh-CN" dirty="0" smtClean="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p:txBody>
          <a:bodyPr/>
          <a:lstStyle/>
          <a:p>
            <a:r>
              <a:rPr lang="en-US" altLang="zh-CN" dirty="0" smtClean="0"/>
              <a:t>Credo </a:t>
            </a:r>
            <a:r>
              <a:rPr lang="zh-CN" altLang="en-US" dirty="0" smtClean="0"/>
              <a:t>合作出版社列举</a:t>
            </a:r>
            <a:endParaRPr lang="zh-CN" altLang="en-US" dirty="0"/>
          </a:p>
        </p:txBody>
      </p:sp>
      <p:sp>
        <p:nvSpPr>
          <p:cNvPr id="4" name="灯片编号占位符 3"/>
          <p:cNvSpPr>
            <a:spLocks noGrp="1"/>
          </p:cNvSpPr>
          <p:nvPr>
            <p:ph type="sldNum" sz="quarter" idx="11"/>
          </p:nvPr>
        </p:nvSpPr>
        <p:spPr/>
        <p:txBody>
          <a:bodyPr/>
          <a:lstStyle/>
          <a:p>
            <a:pPr>
              <a:defRPr/>
            </a:pPr>
            <a:r>
              <a:rPr lang="en-GB" altLang="zh-CN" dirty="0" smtClean="0"/>
              <a:t>www.</a:t>
            </a:r>
            <a:r>
              <a:rPr lang="en-US" altLang="zh-CN" dirty="0" smtClean="0"/>
              <a:t>credoreference.con</a:t>
            </a:r>
            <a:endParaRPr lang="en-GB" altLang="zh-CN" dirty="0"/>
          </a:p>
        </p:txBody>
      </p:sp>
      <p:pic>
        <p:nvPicPr>
          <p:cNvPr id="5" name="Picture 6" descr="Houghton Mifflin"/>
          <p:cNvPicPr>
            <a:picLocks noChangeAspect="1" noChangeArrowheads="1"/>
          </p:cNvPicPr>
          <p:nvPr/>
        </p:nvPicPr>
        <p:blipFill>
          <a:blip r:embed="rId2" cstate="print"/>
          <a:srcRect/>
          <a:stretch>
            <a:fillRect/>
          </a:stretch>
        </p:blipFill>
        <p:spPr bwMode="auto">
          <a:xfrm>
            <a:off x="6444208" y="4152503"/>
            <a:ext cx="768350" cy="725487"/>
          </a:xfrm>
          <a:prstGeom prst="rect">
            <a:avLst/>
          </a:prstGeom>
          <a:noFill/>
          <a:ln w="9525">
            <a:noFill/>
            <a:miter lim="800000"/>
            <a:headEnd/>
            <a:tailEnd/>
          </a:ln>
        </p:spPr>
      </p:pic>
      <p:pic>
        <p:nvPicPr>
          <p:cNvPr id="6" name="Picture 7" descr="Columbia University Press"/>
          <p:cNvPicPr>
            <a:picLocks noChangeAspect="1" noChangeArrowheads="1"/>
          </p:cNvPicPr>
          <p:nvPr/>
        </p:nvPicPr>
        <p:blipFill>
          <a:blip r:embed="rId3" cstate="print"/>
          <a:srcRect/>
          <a:stretch>
            <a:fillRect/>
          </a:stretch>
        </p:blipFill>
        <p:spPr bwMode="auto">
          <a:xfrm>
            <a:off x="2267744" y="3720455"/>
            <a:ext cx="858837" cy="901700"/>
          </a:xfrm>
          <a:prstGeom prst="rect">
            <a:avLst/>
          </a:prstGeom>
          <a:noFill/>
          <a:ln w="9525">
            <a:noFill/>
            <a:miter lim="800000"/>
            <a:headEnd/>
            <a:tailEnd/>
          </a:ln>
        </p:spPr>
      </p:pic>
      <p:pic>
        <p:nvPicPr>
          <p:cNvPr id="7" name="Picture 11" descr="Elsevier Science"/>
          <p:cNvPicPr>
            <a:picLocks noChangeAspect="1" noChangeArrowheads="1"/>
          </p:cNvPicPr>
          <p:nvPr/>
        </p:nvPicPr>
        <p:blipFill>
          <a:blip r:embed="rId4" cstate="print"/>
          <a:srcRect/>
          <a:stretch>
            <a:fillRect/>
          </a:stretch>
        </p:blipFill>
        <p:spPr bwMode="auto">
          <a:xfrm>
            <a:off x="4572000" y="1632223"/>
            <a:ext cx="868362" cy="1092200"/>
          </a:xfrm>
          <a:prstGeom prst="rect">
            <a:avLst/>
          </a:prstGeom>
          <a:noFill/>
          <a:ln w="9525">
            <a:noFill/>
            <a:miter lim="800000"/>
            <a:headEnd/>
            <a:tailEnd/>
          </a:ln>
        </p:spPr>
      </p:pic>
      <p:pic>
        <p:nvPicPr>
          <p:cNvPr id="8" name="Picture 12" descr="Wiley"/>
          <p:cNvPicPr>
            <a:picLocks noChangeAspect="1" noChangeArrowheads="1"/>
          </p:cNvPicPr>
          <p:nvPr/>
        </p:nvPicPr>
        <p:blipFill>
          <a:blip r:embed="rId5" cstate="print"/>
          <a:srcRect/>
          <a:stretch>
            <a:fillRect/>
          </a:stretch>
        </p:blipFill>
        <p:spPr bwMode="auto">
          <a:xfrm>
            <a:off x="2484438" y="1628800"/>
            <a:ext cx="639762" cy="908050"/>
          </a:xfrm>
          <a:prstGeom prst="rect">
            <a:avLst/>
          </a:prstGeom>
          <a:noFill/>
          <a:ln w="9525">
            <a:noFill/>
            <a:miter lim="800000"/>
            <a:headEnd/>
            <a:tailEnd/>
          </a:ln>
        </p:spPr>
      </p:pic>
      <p:pic>
        <p:nvPicPr>
          <p:cNvPr id="9" name="Picture 13" descr="Barrons Educational Series, Inc.">
            <a:hlinkClick r:id="rId6"/>
          </p:cNvPr>
          <p:cNvPicPr>
            <a:picLocks noChangeAspect="1" noChangeArrowheads="1"/>
          </p:cNvPicPr>
          <p:nvPr/>
        </p:nvPicPr>
        <p:blipFill>
          <a:blip r:embed="rId7" cstate="print"/>
          <a:srcRect/>
          <a:stretch>
            <a:fillRect/>
          </a:stretch>
        </p:blipFill>
        <p:spPr bwMode="auto">
          <a:xfrm>
            <a:off x="3131840" y="3648447"/>
            <a:ext cx="1389063" cy="862012"/>
          </a:xfrm>
          <a:prstGeom prst="rect">
            <a:avLst/>
          </a:prstGeom>
          <a:noFill/>
          <a:ln w="9525">
            <a:noFill/>
            <a:miter lim="800000"/>
            <a:headEnd/>
            <a:tailEnd/>
          </a:ln>
        </p:spPr>
      </p:pic>
      <p:pic>
        <p:nvPicPr>
          <p:cNvPr id="10" name="Picture 14" descr="Wilson long logo"/>
          <p:cNvPicPr>
            <a:picLocks noChangeAspect="1" noChangeArrowheads="1"/>
          </p:cNvPicPr>
          <p:nvPr/>
        </p:nvPicPr>
        <p:blipFill>
          <a:blip r:embed="rId8" cstate="print"/>
          <a:srcRect/>
          <a:stretch>
            <a:fillRect/>
          </a:stretch>
        </p:blipFill>
        <p:spPr bwMode="auto">
          <a:xfrm>
            <a:off x="4499992" y="4152503"/>
            <a:ext cx="1965325" cy="795337"/>
          </a:xfrm>
          <a:prstGeom prst="rect">
            <a:avLst/>
          </a:prstGeom>
          <a:noFill/>
          <a:ln w="9525">
            <a:noFill/>
            <a:miter lim="800000"/>
            <a:headEnd/>
            <a:tailEnd/>
          </a:ln>
        </p:spPr>
      </p:pic>
      <p:pic>
        <p:nvPicPr>
          <p:cNvPr id="11" name="Picture 15" descr="continuum logo"/>
          <p:cNvPicPr>
            <a:picLocks noChangeAspect="1" noChangeArrowheads="1"/>
          </p:cNvPicPr>
          <p:nvPr/>
        </p:nvPicPr>
        <p:blipFill>
          <a:blip r:embed="rId9" cstate="print"/>
          <a:srcRect/>
          <a:stretch>
            <a:fillRect/>
          </a:stretch>
        </p:blipFill>
        <p:spPr bwMode="auto">
          <a:xfrm>
            <a:off x="4499992" y="3648447"/>
            <a:ext cx="2101850" cy="522287"/>
          </a:xfrm>
          <a:prstGeom prst="rect">
            <a:avLst/>
          </a:prstGeom>
          <a:noFill/>
          <a:ln w="9525">
            <a:noFill/>
            <a:miter lim="800000"/>
            <a:headEnd/>
            <a:tailEnd/>
          </a:ln>
        </p:spPr>
      </p:pic>
      <p:pic>
        <p:nvPicPr>
          <p:cNvPr id="12" name="Picture 19" descr="DK Logo"/>
          <p:cNvPicPr>
            <a:picLocks noChangeAspect="1" noChangeArrowheads="1"/>
          </p:cNvPicPr>
          <p:nvPr/>
        </p:nvPicPr>
        <p:blipFill>
          <a:blip r:embed="rId10" cstate="print"/>
          <a:srcRect/>
          <a:stretch>
            <a:fillRect/>
          </a:stretch>
        </p:blipFill>
        <p:spPr bwMode="auto">
          <a:xfrm>
            <a:off x="3419872" y="4512543"/>
            <a:ext cx="1050925" cy="760412"/>
          </a:xfrm>
          <a:prstGeom prst="rect">
            <a:avLst/>
          </a:prstGeom>
          <a:noFill/>
          <a:ln w="9525">
            <a:noFill/>
            <a:miter lim="800000"/>
            <a:headEnd/>
            <a:tailEnd/>
          </a:ln>
        </p:spPr>
      </p:pic>
      <p:pic>
        <p:nvPicPr>
          <p:cNvPr id="13" name="Picture 23"/>
          <p:cNvPicPr>
            <a:picLocks noChangeAspect="1" noChangeArrowheads="1"/>
          </p:cNvPicPr>
          <p:nvPr/>
        </p:nvPicPr>
        <p:blipFill>
          <a:blip r:embed="rId11" cstate="print"/>
          <a:srcRect/>
          <a:stretch>
            <a:fillRect/>
          </a:stretch>
        </p:blipFill>
        <p:spPr bwMode="auto">
          <a:xfrm>
            <a:off x="4644008" y="5016599"/>
            <a:ext cx="1133475" cy="109538"/>
          </a:xfrm>
          <a:prstGeom prst="rect">
            <a:avLst/>
          </a:prstGeom>
          <a:noFill/>
          <a:ln w="9525">
            <a:noFill/>
            <a:miter lim="800000"/>
            <a:headEnd/>
            <a:tailEnd/>
          </a:ln>
        </p:spPr>
      </p:pic>
      <p:pic>
        <p:nvPicPr>
          <p:cNvPr id="14" name="Picture 24"/>
          <p:cNvPicPr>
            <a:picLocks noChangeAspect="1" noChangeArrowheads="1"/>
          </p:cNvPicPr>
          <p:nvPr/>
        </p:nvPicPr>
        <p:blipFill>
          <a:blip r:embed="rId12" cstate="print"/>
          <a:srcRect/>
          <a:stretch>
            <a:fillRect/>
          </a:stretch>
        </p:blipFill>
        <p:spPr bwMode="auto">
          <a:xfrm>
            <a:off x="3131840" y="1632223"/>
            <a:ext cx="1481137" cy="714375"/>
          </a:xfrm>
          <a:prstGeom prst="rect">
            <a:avLst/>
          </a:prstGeom>
          <a:noFill/>
          <a:ln w="9525">
            <a:noFill/>
            <a:miter lim="800000"/>
            <a:headEnd/>
            <a:tailEnd/>
          </a:ln>
        </p:spPr>
      </p:pic>
      <p:pic>
        <p:nvPicPr>
          <p:cNvPr id="15" name="Picture 26" descr="Marquis logo"/>
          <p:cNvPicPr>
            <a:picLocks noChangeAspect="1" noChangeArrowheads="1"/>
          </p:cNvPicPr>
          <p:nvPr/>
        </p:nvPicPr>
        <p:blipFill>
          <a:blip r:embed="rId13" cstate="print"/>
          <a:srcRect/>
          <a:stretch>
            <a:fillRect/>
          </a:stretch>
        </p:blipFill>
        <p:spPr>
          <a:xfrm>
            <a:off x="5436096" y="2136279"/>
            <a:ext cx="2057400" cy="641350"/>
          </a:xfrm>
          <a:prstGeom prst="rect">
            <a:avLst/>
          </a:prstGeom>
          <a:noFill/>
        </p:spPr>
      </p:pic>
      <p:pic>
        <p:nvPicPr>
          <p:cNvPr id="16" name="Picture 28" descr="McGraw_hill"/>
          <p:cNvPicPr>
            <a:picLocks noChangeAspect="1" noChangeArrowheads="1"/>
          </p:cNvPicPr>
          <p:nvPr/>
        </p:nvPicPr>
        <p:blipFill>
          <a:blip r:embed="rId14" cstate="print"/>
          <a:srcRect/>
          <a:stretch>
            <a:fillRect/>
          </a:stretch>
        </p:blipFill>
        <p:spPr bwMode="auto">
          <a:xfrm>
            <a:off x="2267744" y="2640335"/>
            <a:ext cx="1023938" cy="1025525"/>
          </a:xfrm>
          <a:prstGeom prst="rect">
            <a:avLst/>
          </a:prstGeom>
          <a:noFill/>
          <a:ln w="9525">
            <a:noFill/>
            <a:miter lim="800000"/>
            <a:headEnd/>
            <a:tailEnd/>
          </a:ln>
        </p:spPr>
      </p:pic>
      <p:pic>
        <p:nvPicPr>
          <p:cNvPr id="17" name="Picture 34" descr="Brittanica"/>
          <p:cNvPicPr>
            <a:picLocks noChangeAspect="1" noChangeArrowheads="1"/>
          </p:cNvPicPr>
          <p:nvPr/>
        </p:nvPicPr>
        <p:blipFill>
          <a:blip r:embed="rId15" cstate="print"/>
          <a:srcRect/>
          <a:stretch>
            <a:fillRect/>
          </a:stretch>
        </p:blipFill>
        <p:spPr bwMode="auto">
          <a:xfrm>
            <a:off x="1115616" y="1632223"/>
            <a:ext cx="1397000" cy="922338"/>
          </a:xfrm>
          <a:prstGeom prst="rect">
            <a:avLst/>
          </a:prstGeom>
          <a:noFill/>
          <a:ln w="9525">
            <a:noFill/>
            <a:miter lim="800000"/>
            <a:headEnd/>
            <a:tailEnd/>
          </a:ln>
        </p:spPr>
      </p:pic>
      <p:pic>
        <p:nvPicPr>
          <p:cNvPr id="18" name="Picture 35"/>
          <p:cNvPicPr>
            <a:picLocks noChangeAspect="1" noChangeArrowheads="1"/>
          </p:cNvPicPr>
          <p:nvPr/>
        </p:nvPicPr>
        <p:blipFill>
          <a:blip r:embed="rId16" cstate="print"/>
          <a:srcRect/>
          <a:stretch>
            <a:fillRect/>
          </a:stretch>
        </p:blipFill>
        <p:spPr bwMode="auto">
          <a:xfrm>
            <a:off x="6588224" y="3648447"/>
            <a:ext cx="1928812" cy="539750"/>
          </a:xfrm>
          <a:prstGeom prst="rect">
            <a:avLst/>
          </a:prstGeom>
          <a:noFill/>
          <a:ln w="9525">
            <a:noFill/>
            <a:miter lim="800000"/>
            <a:headEnd/>
            <a:tailEnd/>
          </a:ln>
        </p:spPr>
      </p:pic>
      <p:pic>
        <p:nvPicPr>
          <p:cNvPr id="19" name="Picture 36"/>
          <p:cNvPicPr>
            <a:picLocks noChangeAspect="1" noChangeArrowheads="1"/>
          </p:cNvPicPr>
          <p:nvPr/>
        </p:nvPicPr>
        <p:blipFill>
          <a:blip r:embed="rId17" cstate="print"/>
          <a:srcRect/>
          <a:stretch>
            <a:fillRect/>
          </a:stretch>
        </p:blipFill>
        <p:spPr bwMode="auto">
          <a:xfrm>
            <a:off x="6588224" y="2784351"/>
            <a:ext cx="1408113" cy="906462"/>
          </a:xfrm>
          <a:prstGeom prst="rect">
            <a:avLst/>
          </a:prstGeom>
          <a:noFill/>
          <a:ln w="9525">
            <a:noFill/>
            <a:miter lim="800000"/>
            <a:headEnd/>
            <a:tailEnd/>
          </a:ln>
        </p:spPr>
      </p:pic>
      <p:pic>
        <p:nvPicPr>
          <p:cNvPr id="20" name="Picture 37"/>
          <p:cNvPicPr>
            <a:picLocks noChangeAspect="1" noChangeArrowheads="1"/>
          </p:cNvPicPr>
          <p:nvPr/>
        </p:nvPicPr>
        <p:blipFill>
          <a:blip r:embed="rId18" cstate="print"/>
          <a:srcRect/>
          <a:stretch>
            <a:fillRect/>
          </a:stretch>
        </p:blipFill>
        <p:spPr bwMode="auto">
          <a:xfrm>
            <a:off x="7452320" y="1761058"/>
            <a:ext cx="1087437" cy="1063625"/>
          </a:xfrm>
          <a:prstGeom prst="rect">
            <a:avLst/>
          </a:prstGeom>
          <a:noFill/>
          <a:ln w="9525">
            <a:noFill/>
            <a:miter lim="800000"/>
            <a:headEnd/>
            <a:tailEnd/>
          </a:ln>
        </p:spPr>
      </p:pic>
      <p:pic>
        <p:nvPicPr>
          <p:cNvPr id="21" name="Picture 38"/>
          <p:cNvPicPr>
            <a:picLocks noChangeAspect="1" noChangeArrowheads="1"/>
          </p:cNvPicPr>
          <p:nvPr/>
        </p:nvPicPr>
        <p:blipFill>
          <a:blip r:embed="rId19" cstate="print"/>
          <a:srcRect/>
          <a:stretch>
            <a:fillRect/>
          </a:stretch>
        </p:blipFill>
        <p:spPr bwMode="auto">
          <a:xfrm>
            <a:off x="971600" y="2640335"/>
            <a:ext cx="1306513" cy="1317625"/>
          </a:xfrm>
          <a:prstGeom prst="rect">
            <a:avLst/>
          </a:prstGeom>
          <a:noFill/>
          <a:ln w="9525">
            <a:noFill/>
            <a:miter lim="800000"/>
            <a:headEnd/>
            <a:tailEnd/>
          </a:ln>
        </p:spPr>
      </p:pic>
      <p:pic>
        <p:nvPicPr>
          <p:cNvPr id="22" name="Picture 39"/>
          <p:cNvPicPr>
            <a:picLocks noChangeAspect="1" noChangeArrowheads="1"/>
          </p:cNvPicPr>
          <p:nvPr/>
        </p:nvPicPr>
        <p:blipFill>
          <a:blip r:embed="rId20" cstate="print"/>
          <a:srcRect/>
          <a:stretch>
            <a:fillRect/>
          </a:stretch>
        </p:blipFill>
        <p:spPr bwMode="auto">
          <a:xfrm>
            <a:off x="5292080" y="3216399"/>
            <a:ext cx="1352550" cy="447675"/>
          </a:xfrm>
          <a:prstGeom prst="rect">
            <a:avLst/>
          </a:prstGeom>
          <a:noFill/>
          <a:ln w="9525">
            <a:noFill/>
            <a:miter lim="800000"/>
            <a:headEnd/>
            <a:tailEnd/>
          </a:ln>
        </p:spPr>
      </p:pic>
      <p:pic>
        <p:nvPicPr>
          <p:cNvPr id="23" name="Picture 40"/>
          <p:cNvPicPr>
            <a:picLocks noChangeAspect="1" noChangeArrowheads="1"/>
          </p:cNvPicPr>
          <p:nvPr/>
        </p:nvPicPr>
        <p:blipFill>
          <a:blip r:embed="rId21" cstate="print"/>
          <a:srcRect/>
          <a:stretch>
            <a:fillRect/>
          </a:stretch>
        </p:blipFill>
        <p:spPr bwMode="auto">
          <a:xfrm>
            <a:off x="3203848" y="2352303"/>
            <a:ext cx="1169988" cy="1357313"/>
          </a:xfrm>
          <a:prstGeom prst="rect">
            <a:avLst/>
          </a:prstGeom>
          <a:noFill/>
          <a:ln w="9525">
            <a:noFill/>
            <a:miter lim="800000"/>
            <a:headEnd/>
            <a:tailEnd/>
          </a:ln>
        </p:spPr>
      </p:pic>
      <p:pic>
        <p:nvPicPr>
          <p:cNvPr id="24" name="Picture 41"/>
          <p:cNvPicPr>
            <a:picLocks noChangeAspect="1" noChangeArrowheads="1"/>
          </p:cNvPicPr>
          <p:nvPr/>
        </p:nvPicPr>
        <p:blipFill>
          <a:blip r:embed="rId22" cstate="print"/>
          <a:srcRect/>
          <a:stretch>
            <a:fillRect/>
          </a:stretch>
        </p:blipFill>
        <p:spPr bwMode="auto">
          <a:xfrm>
            <a:off x="4355976" y="2784351"/>
            <a:ext cx="2303463" cy="449262"/>
          </a:xfrm>
          <a:prstGeom prst="rect">
            <a:avLst/>
          </a:prstGeom>
          <a:noFill/>
          <a:ln w="9525">
            <a:noFill/>
            <a:miter lim="800000"/>
            <a:headEnd/>
            <a:tailEnd/>
          </a:ln>
        </p:spPr>
      </p:pic>
      <p:pic>
        <p:nvPicPr>
          <p:cNvPr id="26" name="图片 25" descr="Encyclopaedia Britannica Logo"/>
          <p:cNvPicPr/>
          <p:nvPr/>
        </p:nvPicPr>
        <p:blipFill>
          <a:blip r:embed="rId23" cstate="print"/>
          <a:srcRect/>
          <a:stretch>
            <a:fillRect/>
          </a:stretch>
        </p:blipFill>
        <p:spPr bwMode="auto">
          <a:xfrm>
            <a:off x="827584" y="4725144"/>
            <a:ext cx="2565910" cy="792088"/>
          </a:xfrm>
          <a:prstGeom prst="rect">
            <a:avLst/>
          </a:prstGeom>
          <a:noFill/>
          <a:ln w="9525">
            <a:noFill/>
            <a:miter lim="800000"/>
            <a:headEnd/>
            <a:tailEnd/>
          </a:ln>
        </p:spPr>
      </p:pic>
      <p:pic>
        <p:nvPicPr>
          <p:cNvPr id="27" name="图片 26" descr="Faber and Faber Logo"/>
          <p:cNvPicPr/>
          <p:nvPr/>
        </p:nvPicPr>
        <p:blipFill>
          <a:blip r:embed="rId24" cstate="print"/>
          <a:srcRect/>
          <a:stretch>
            <a:fillRect/>
          </a:stretch>
        </p:blipFill>
        <p:spPr bwMode="auto">
          <a:xfrm>
            <a:off x="7308304" y="4221088"/>
            <a:ext cx="792088" cy="165618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64288" y="1052736"/>
            <a:ext cx="1800200" cy="1800200"/>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Credo </a:t>
            </a:r>
            <a:r>
              <a:rPr lang="zh-CN" altLang="en-US" dirty="0" smtClean="0"/>
              <a:t>全球工具书大全简介</a:t>
            </a:r>
            <a:endParaRPr lang="zh-CN" altLang="en-US" dirty="0"/>
          </a:p>
        </p:txBody>
      </p:sp>
      <p:sp>
        <p:nvSpPr>
          <p:cNvPr id="3" name="内容占位符 2"/>
          <p:cNvSpPr>
            <a:spLocks noGrp="1"/>
          </p:cNvSpPr>
          <p:nvPr>
            <p:ph idx="1"/>
          </p:nvPr>
        </p:nvSpPr>
        <p:spPr>
          <a:xfrm>
            <a:off x="827584" y="1124744"/>
            <a:ext cx="4752528" cy="5040560"/>
          </a:xfrm>
        </p:spPr>
        <p:txBody>
          <a:bodyPr/>
          <a:lstStyle/>
          <a:p>
            <a:r>
              <a:rPr lang="en-US" altLang="zh-CN" dirty="0" smtClean="0"/>
              <a:t>3 	</a:t>
            </a:r>
            <a:r>
              <a:rPr lang="zh-CN" altLang="en-US" dirty="0" smtClean="0"/>
              <a:t>资源类型：</a:t>
            </a:r>
            <a:endParaRPr lang="en-US" altLang="zh-CN" dirty="0" smtClean="0"/>
          </a:p>
          <a:p>
            <a:pPr lvl="1"/>
            <a:r>
              <a:rPr lang="zh-CN" altLang="en-US" dirty="0" smtClean="0"/>
              <a:t>词典、百科全书、名录、传记、引语、手册、指南 、地图、图片集、统计、年鉴等类型</a:t>
            </a:r>
            <a:r>
              <a:rPr lang="en-US" altLang="zh-CN" dirty="0" smtClean="0"/>
              <a:t> </a:t>
            </a:r>
          </a:p>
          <a:p>
            <a:pPr marL="342900" lvl="1" indent="-342900">
              <a:lnSpc>
                <a:spcPct val="100000"/>
              </a:lnSpc>
              <a:buChar char="•"/>
            </a:pPr>
            <a:endParaRPr lang="en-US" altLang="zh-CN" dirty="0" smtClean="0">
              <a:latin typeface="楷体" pitchFamily="49" charset="-122"/>
              <a:ea typeface="楷体" pitchFamily="49" charset="-122"/>
            </a:endParaRPr>
          </a:p>
          <a:p>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5" name="Picture 2"/>
          <p:cNvPicPr>
            <a:picLocks noChangeAspect="1" noChangeArrowheads="1"/>
          </p:cNvPicPr>
          <p:nvPr/>
        </p:nvPicPr>
        <p:blipFill>
          <a:blip r:embed="rId3" cstate="print"/>
          <a:srcRect/>
          <a:stretch>
            <a:fillRect/>
          </a:stretch>
        </p:blipFill>
        <p:spPr bwMode="auto">
          <a:xfrm>
            <a:off x="251520" y="4221088"/>
            <a:ext cx="1656184" cy="1944215"/>
          </a:xfrm>
          <a:prstGeom prst="rect">
            <a:avLst/>
          </a:prstGeom>
          <a:noFill/>
          <a:ln w="9525">
            <a:noFill/>
            <a:miter lim="800000"/>
            <a:headEnd/>
            <a:tailEnd/>
          </a:ln>
        </p:spPr>
      </p:pic>
      <p:sp>
        <p:nvSpPr>
          <p:cNvPr id="7" name="内容占位符 2"/>
          <p:cNvSpPr txBox="1">
            <a:spLocks/>
          </p:cNvSpPr>
          <p:nvPr/>
        </p:nvSpPr>
        <p:spPr bwMode="auto">
          <a:xfrm>
            <a:off x="1547664" y="3717032"/>
            <a:ext cx="756084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4	</a:t>
            </a:r>
            <a:r>
              <a:rPr kumimoji="0" lang="zh-CN" altLang="en-US"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学科内容</a:t>
            </a:r>
            <a:r>
              <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 </a:t>
            </a:r>
          </a:p>
          <a:p>
            <a:pPr marL="742950" marR="0" lvl="1" indent="-285750" algn="l" defTabSz="914400" rtl="0" eaLnBrk="0" fontAlgn="base" latinLnBrk="0" hangingPunct="0">
              <a:lnSpc>
                <a:spcPct val="150000"/>
              </a:lnSpc>
              <a:spcBef>
                <a:spcPct val="20000"/>
              </a:spcBef>
              <a:spcAft>
                <a:spcPct val="0"/>
              </a:spcAft>
              <a:buClrTx/>
              <a:buSzTx/>
              <a:buFontTx/>
              <a:buChar char="–"/>
              <a:tabLst/>
              <a:defRPr/>
            </a:pPr>
            <a:r>
              <a:rPr kumimoji="0" lang="zh-CN" altLang="en-US"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生物学，商务，经济，教育，工程，英语，环境研究，历史，政治科学，文学，哲学，心理学，社会科学，媒体艺术，性别研究</a:t>
            </a:r>
            <a:endPar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endParaRPr>
          </a:p>
          <a:p>
            <a:pPr marL="342900" marR="0" lvl="1"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18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Verdana" pitchFamily="34" charset="0"/>
            </a:endParaRPr>
          </a:p>
          <a:p>
            <a:pPr marL="342900" marR="0" lvl="0" indent="-342900" algn="l" defTabSz="914400" rtl="0" eaLnBrk="0" fontAlgn="base" latinLnBrk="0" hangingPunct="0">
              <a:lnSpc>
                <a:spcPct val="150000"/>
              </a:lnSpc>
              <a:spcBef>
                <a:spcPct val="20000"/>
              </a:spcBef>
              <a:spcAft>
                <a:spcPct val="0"/>
              </a:spcAft>
              <a:buClrTx/>
              <a:buSzTx/>
              <a:buFontTx/>
              <a:buChar char="•"/>
              <a:tabLst/>
              <a:defRPr/>
            </a:pPr>
            <a:endParaRPr kumimoji="0" lang="zh-CN" altLang="en-US" sz="1800" b="0" i="0" u="none" strike="noStrike" kern="0" cap="none" spc="0" normalizeH="0" baseline="0" noProof="0" dirty="0">
              <a:ln>
                <a:noFill/>
              </a:ln>
              <a:solidFill>
                <a:schemeClr val="tx1"/>
              </a:solidFill>
              <a:effectLst/>
              <a:uLnTx/>
              <a:uFillTx/>
              <a:latin typeface="Verdana" pitchFamily="34" charset="0"/>
              <a:ea typeface="微软雅黑" pitchFamily="34" charset="-122"/>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1412776"/>
            <a:ext cx="8532440" cy="3816424"/>
          </a:xfrm>
        </p:spPr>
        <p:txBody>
          <a:bodyPr numCol="2"/>
          <a:lstStyle/>
          <a:p>
            <a:pPr marL="342900" lvl="1" indent="-342900">
              <a:lnSpc>
                <a:spcPct val="100000"/>
              </a:lnSpc>
              <a:buChar char="•"/>
            </a:pPr>
            <a:r>
              <a:rPr lang="zh-CN" altLang="en-US" dirty="0" smtClean="0">
                <a:solidFill>
                  <a:srgbClr val="0000FF"/>
                </a:solidFill>
                <a:latin typeface="楷体" pitchFamily="49" charset="-122"/>
                <a:ea typeface="楷体" pitchFamily="49" charset="-122"/>
              </a:rPr>
              <a:t>艺术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艺术史，建筑，设计，时尚</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双语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普通，商务</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传记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艺术家，政治家，文学家</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商业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经济，金融，管理</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字典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定义，词源，同义词</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百科全书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事实，人物，地方</a:t>
            </a:r>
            <a:endParaRPr lang="en-US" altLang="zh-CN" dirty="0" smtClean="0">
              <a:latin typeface="楷体" pitchFamily="49" charset="-122"/>
              <a:ea typeface="楷体" pitchFamily="49" charset="-122"/>
            </a:endParaRPr>
          </a:p>
          <a:p>
            <a:pPr marL="342900" lvl="2" indent="-342900">
              <a:lnSpc>
                <a:spcPct val="100000"/>
              </a:lnSpc>
            </a:pPr>
            <a:r>
              <a:rPr lang="zh-CN" altLang="en-US" dirty="0" smtClean="0">
                <a:solidFill>
                  <a:srgbClr val="0000FF"/>
                </a:solidFill>
                <a:latin typeface="楷体" pitchFamily="49" charset="-122"/>
                <a:ea typeface="楷体" pitchFamily="49" charset="-122"/>
              </a:rPr>
              <a:t>食品及饮料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烹调，配料，营养</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地理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地质学，人力，物力</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历史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古典，现代，复兴</a:t>
            </a:r>
          </a:p>
          <a:p>
            <a:pPr marL="342900" lvl="2" indent="-342900">
              <a:lnSpc>
                <a:spcPct val="100000"/>
              </a:lnSpc>
            </a:pPr>
            <a:r>
              <a:rPr lang="zh-CN" altLang="en-US" dirty="0" smtClean="0">
                <a:solidFill>
                  <a:srgbClr val="0000FF"/>
                </a:solidFill>
                <a:latin typeface="楷体" pitchFamily="49" charset="-122"/>
                <a:ea typeface="楷体" pitchFamily="49" charset="-122"/>
              </a:rPr>
              <a:t>语言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成语，儿歌，语言使用</a:t>
            </a:r>
            <a:endParaRPr lang="en-US" altLang="zh-CN" dirty="0" smtClean="0">
              <a:latin typeface="楷体" pitchFamily="49" charset="-122"/>
              <a:ea typeface="楷体" pitchFamily="49" charset="-122"/>
            </a:endParaRPr>
          </a:p>
          <a:p>
            <a:pPr marL="342900" lvl="2" indent="-342900">
              <a:lnSpc>
                <a:spcPct val="100000"/>
              </a:lnSpc>
            </a:pPr>
            <a:r>
              <a:rPr lang="zh-CN" altLang="en-US" dirty="0" smtClean="0">
                <a:solidFill>
                  <a:srgbClr val="0000FF"/>
                </a:solidFill>
                <a:latin typeface="楷体" pitchFamily="49" charset="-122"/>
                <a:ea typeface="楷体" pitchFamily="49" charset="-122"/>
              </a:rPr>
              <a:t>法律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刑事，民事，商事</a:t>
            </a:r>
          </a:p>
          <a:p>
            <a:pPr marL="342900" lvl="2" indent="-342900">
              <a:lnSpc>
                <a:spcPct val="100000"/>
              </a:lnSpc>
            </a:pPr>
            <a:r>
              <a:rPr lang="zh-CN" altLang="en-US" dirty="0" smtClean="0">
                <a:solidFill>
                  <a:srgbClr val="0000FF"/>
                </a:solidFill>
                <a:latin typeface="楷体" pitchFamily="49" charset="-122"/>
                <a:ea typeface="楷体" pitchFamily="49" charset="-122"/>
              </a:rPr>
              <a:t>文学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戏剧，小说，诗歌</a:t>
            </a:r>
          </a:p>
          <a:p>
            <a:pPr marL="342900" lvl="2" indent="-342900">
              <a:lnSpc>
                <a:spcPct val="100000"/>
              </a:lnSpc>
            </a:pPr>
            <a:r>
              <a:rPr lang="zh-CN" altLang="en-US" dirty="0" smtClean="0">
                <a:solidFill>
                  <a:srgbClr val="0000FF"/>
                </a:solidFill>
                <a:latin typeface="楷体" pitchFamily="49" charset="-122"/>
                <a:ea typeface="楷体" pitchFamily="49" charset="-122"/>
              </a:rPr>
              <a:t>医学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健康，条件疗法</a:t>
            </a:r>
            <a:endParaRPr lang="en-US" altLang="zh-CN" dirty="0" smtClean="0">
              <a:latin typeface="楷体" pitchFamily="49" charset="-122"/>
              <a:ea typeface="楷体" pitchFamily="49" charset="-122"/>
            </a:endParaRPr>
          </a:p>
          <a:p>
            <a:pPr marL="342900" lvl="2" indent="-342900">
              <a:lnSpc>
                <a:spcPct val="100000"/>
              </a:lnSpc>
            </a:pPr>
            <a:r>
              <a:rPr lang="zh-CN" altLang="en-US" dirty="0" smtClean="0">
                <a:solidFill>
                  <a:srgbClr val="0000FF"/>
                </a:solidFill>
                <a:latin typeface="楷体" pitchFamily="49" charset="-122"/>
                <a:ea typeface="楷体" pitchFamily="49" charset="-122"/>
              </a:rPr>
              <a:t>音乐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古典，爵士，艺术家</a:t>
            </a:r>
          </a:p>
          <a:p>
            <a:pPr marL="342900" lvl="2" indent="-342900">
              <a:lnSpc>
                <a:spcPct val="100000"/>
              </a:lnSpc>
            </a:pPr>
            <a:r>
              <a:rPr lang="zh-CN" altLang="en-US" dirty="0" smtClean="0">
                <a:solidFill>
                  <a:srgbClr val="0000FF"/>
                </a:solidFill>
                <a:latin typeface="楷体" pitchFamily="49" charset="-122"/>
                <a:ea typeface="楷体" pitchFamily="49" charset="-122"/>
              </a:rPr>
              <a:t>哲学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古典，欧陆，思想</a:t>
            </a:r>
          </a:p>
          <a:p>
            <a:pPr marL="342900" lvl="2" indent="-342900">
              <a:lnSpc>
                <a:spcPct val="100000"/>
              </a:lnSpc>
            </a:pPr>
            <a:r>
              <a:rPr lang="zh-CN" altLang="en-US" dirty="0" smtClean="0">
                <a:solidFill>
                  <a:srgbClr val="0000FF"/>
                </a:solidFill>
                <a:latin typeface="楷体" pitchFamily="49" charset="-122"/>
                <a:ea typeface="楷体" pitchFamily="49" charset="-122"/>
              </a:rPr>
              <a:t>心理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行为科学理论，手册</a:t>
            </a:r>
          </a:p>
          <a:p>
            <a:pPr marL="342900" lvl="2" indent="-342900">
              <a:lnSpc>
                <a:spcPct val="100000"/>
              </a:lnSpc>
            </a:pPr>
            <a:r>
              <a:rPr lang="zh-CN" altLang="en-US" dirty="0" smtClean="0">
                <a:solidFill>
                  <a:srgbClr val="0000FF"/>
                </a:solidFill>
                <a:latin typeface="楷体" pitchFamily="49" charset="-122"/>
                <a:ea typeface="楷体" pitchFamily="49" charset="-122"/>
              </a:rPr>
              <a:t>语录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传记，深奥的，流行的</a:t>
            </a:r>
          </a:p>
          <a:p>
            <a:pPr marL="342900" lvl="2" indent="-342900">
              <a:lnSpc>
                <a:spcPct val="100000"/>
              </a:lnSpc>
            </a:pPr>
            <a:r>
              <a:rPr lang="zh-CN" altLang="en-US" dirty="0" smtClean="0">
                <a:solidFill>
                  <a:srgbClr val="0000FF"/>
                </a:solidFill>
                <a:latin typeface="楷体" pitchFamily="49" charset="-122"/>
                <a:ea typeface="楷体" pitchFamily="49" charset="-122"/>
              </a:rPr>
              <a:t>宗教 </a:t>
            </a:r>
            <a:r>
              <a:rPr lang="en-US" altLang="zh-CN" dirty="0" smtClean="0">
                <a:latin typeface="楷体" pitchFamily="49" charset="-122"/>
                <a:ea typeface="楷体" pitchFamily="49" charset="-122"/>
              </a:rPr>
              <a:t>- </a:t>
            </a:r>
            <a:r>
              <a:rPr lang="zh-CN" altLang="en-US" dirty="0" smtClean="0">
                <a:latin typeface="楷体" pitchFamily="49" charset="-122"/>
                <a:ea typeface="楷体" pitchFamily="49" charset="-122"/>
              </a:rPr>
              <a:t>历史，报价，地图集</a:t>
            </a:r>
          </a:p>
          <a:p>
            <a:pPr marL="342900" lvl="2" indent="-342900">
              <a:lnSpc>
                <a:spcPct val="100000"/>
              </a:lnSpc>
            </a:pPr>
            <a:r>
              <a:rPr lang="zh-CN" altLang="en-US" dirty="0" smtClean="0">
                <a:solidFill>
                  <a:srgbClr val="0000FF"/>
                </a:solidFill>
                <a:latin typeface="楷体" pitchFamily="49" charset="-122"/>
                <a:ea typeface="楷体" pitchFamily="49" charset="-122"/>
              </a:rPr>
              <a:t>科学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物理学，生物学，化学</a:t>
            </a:r>
          </a:p>
          <a:p>
            <a:pPr marL="342900" lvl="2" indent="-342900">
              <a:lnSpc>
                <a:spcPct val="100000"/>
              </a:lnSpc>
            </a:pPr>
            <a:r>
              <a:rPr lang="zh-CN" altLang="en-US" dirty="0" smtClean="0">
                <a:solidFill>
                  <a:srgbClr val="0000FF"/>
                </a:solidFill>
                <a:latin typeface="楷体" pitchFamily="49" charset="-122"/>
                <a:ea typeface="楷体" pitchFamily="49" charset="-122"/>
              </a:rPr>
              <a:t>社会科学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社会学，政治学，教育</a:t>
            </a:r>
          </a:p>
          <a:p>
            <a:pPr marL="342900" lvl="2" indent="-342900">
              <a:lnSpc>
                <a:spcPct val="100000"/>
              </a:lnSpc>
            </a:pPr>
            <a:r>
              <a:rPr lang="zh-CN" altLang="en-US" dirty="0" smtClean="0">
                <a:solidFill>
                  <a:srgbClr val="0000FF"/>
                </a:solidFill>
                <a:latin typeface="楷体" pitchFamily="49" charset="-122"/>
                <a:ea typeface="楷体" pitchFamily="49" charset="-122"/>
              </a:rPr>
              <a:t>技术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计算机，电信，行话</a:t>
            </a: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6" name="内容占位符 5"/>
          <p:cNvSpPr>
            <a:spLocks noGrp="1"/>
          </p:cNvSpPr>
          <p:nvPr>
            <p:ph idx="1"/>
          </p:nvPr>
        </p:nvSpPr>
        <p:spPr/>
        <p:txBody>
          <a:bodyPr/>
          <a:lstStyle/>
          <a:p>
            <a:r>
              <a:rPr lang="en-US" altLang="zh-CN" dirty="0" smtClean="0"/>
              <a:t>5 	</a:t>
            </a:r>
            <a:r>
              <a:rPr lang="zh-CN" altLang="en-US" dirty="0" smtClean="0"/>
              <a:t>独特的“概念地图”功能，向读者提供</a:t>
            </a:r>
            <a:r>
              <a:rPr lang="en-US" altLang="zh-CN" dirty="0" smtClean="0"/>
              <a:t>360</a:t>
            </a:r>
            <a:r>
              <a:rPr lang="zh-CN" altLang="en-US" dirty="0" smtClean="0"/>
              <a:t>度全方位的检索，深受年轻读者喜爱。</a:t>
            </a:r>
            <a:endParaRPr lang="en-US" altLang="zh-CN" dirty="0" smtClean="0"/>
          </a:p>
          <a:p>
            <a:r>
              <a:rPr lang="en-US" altLang="zh-CN" dirty="0" smtClean="0"/>
              <a:t>6	</a:t>
            </a:r>
            <a:r>
              <a:rPr lang="zh-CN" altLang="en-US" dirty="0" smtClean="0"/>
              <a:t>该数据库的最主要的功能是</a:t>
            </a:r>
            <a:r>
              <a:rPr lang="zh-CN" altLang="en-US" b="1" dirty="0" smtClean="0">
                <a:solidFill>
                  <a:srgbClr val="0070C0"/>
                </a:solidFill>
              </a:rPr>
              <a:t>解惑</a:t>
            </a:r>
            <a:r>
              <a:rPr lang="zh-CN" altLang="en-US" dirty="0" smtClean="0"/>
              <a:t>，可以回答各种领域内的问题，包括字词含义、人物生平、历史事件、名胜古迹、艺术经典等。</a:t>
            </a:r>
            <a:endParaRPr lang="en-US" altLang="zh-CN" dirty="0" smtClean="0"/>
          </a:p>
          <a:p>
            <a:r>
              <a:rPr lang="en-US" altLang="zh-CN" dirty="0" smtClean="0"/>
              <a:t>7	</a:t>
            </a:r>
            <a:r>
              <a:rPr lang="zh-CN" altLang="en-US" dirty="0" smtClean="0"/>
              <a:t>另外还有</a:t>
            </a:r>
            <a:r>
              <a:rPr lang="en-US" altLang="zh-CN" dirty="0" smtClean="0"/>
              <a:t>893+</a:t>
            </a:r>
            <a:r>
              <a:rPr lang="zh-CN" altLang="en-US" dirty="0" smtClean="0"/>
              <a:t>多种工具书可按照</a:t>
            </a:r>
            <a:r>
              <a:rPr lang="en-US" altLang="zh-CN" dirty="0" smtClean="0"/>
              <a:t>Publisher</a:t>
            </a:r>
            <a:r>
              <a:rPr lang="zh-CN" altLang="en-US" dirty="0" smtClean="0"/>
              <a:t>与</a:t>
            </a:r>
            <a:r>
              <a:rPr lang="en-US" altLang="zh-CN" dirty="0" smtClean="0"/>
              <a:t>Subject</a:t>
            </a:r>
            <a:r>
              <a:rPr lang="zh-CN" altLang="en-US" dirty="0" smtClean="0"/>
              <a:t>单独订购</a:t>
            </a:r>
            <a:r>
              <a:rPr lang="en-US" altLang="zh-CN" dirty="0" smtClean="0"/>
              <a:t>Collection</a:t>
            </a:r>
            <a:endParaRPr lang="zh-CN" altLang="en-US" dirty="0" smtClean="0"/>
          </a:p>
          <a:p>
            <a:endParaRPr lang="zh-CN" alt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cstate="print"/>
          <a:srcRect/>
          <a:stretch>
            <a:fillRect/>
          </a:stretch>
        </p:blipFill>
        <p:spPr bwMode="auto">
          <a:xfrm>
            <a:off x="2123728" y="692696"/>
            <a:ext cx="4536504" cy="864096"/>
          </a:xfrm>
          <a:prstGeom prst="rect">
            <a:avLst/>
          </a:prstGeom>
          <a:noFill/>
          <a:ln w="9525">
            <a:noFill/>
            <a:miter lim="800000"/>
            <a:headEnd/>
            <a:tailEnd/>
          </a:ln>
        </p:spPr>
      </p:pic>
      <p:sp>
        <p:nvSpPr>
          <p:cNvPr id="8" name="标题 7"/>
          <p:cNvSpPr>
            <a:spLocks noGrp="1"/>
          </p:cNvSpPr>
          <p:nvPr>
            <p:ph type="title"/>
          </p:nvPr>
        </p:nvSpPr>
        <p:spPr>
          <a:xfrm>
            <a:off x="519906" y="4653136"/>
            <a:ext cx="8104188" cy="900112"/>
          </a:xfrm>
        </p:spPr>
        <p:txBody>
          <a:bodyPr/>
          <a:lstStyle/>
          <a:p>
            <a:r>
              <a:rPr lang="en-US" altLang="zh-CN" sz="2800" dirty="0" smtClean="0">
                <a:solidFill>
                  <a:srgbClr val="0000FF"/>
                </a:solidFill>
                <a:latin typeface="+mn-lt"/>
              </a:rPr>
              <a:t>http://www.credoreference.com/</a:t>
            </a:r>
            <a:endParaRPr lang="zh-CN" altLang="en-US" sz="2800" dirty="0">
              <a:solidFill>
                <a:srgbClr val="0000FF"/>
              </a:solidFill>
              <a:latin typeface="+mn-lt"/>
            </a:endParaRPr>
          </a:p>
        </p:txBody>
      </p:sp>
      <p:pic>
        <p:nvPicPr>
          <p:cNvPr id="6" name="Picture 2" descr="C:\Users\Elle\Desktop\Credo\credo_bookcoverposter_letter.jpg"/>
          <p:cNvPicPr>
            <a:picLocks noChangeAspect="1" noChangeArrowheads="1"/>
          </p:cNvPicPr>
          <p:nvPr/>
        </p:nvPicPr>
        <p:blipFill>
          <a:blip r:embed="rId3" cstate="print"/>
          <a:srcRect/>
          <a:stretch>
            <a:fillRect/>
          </a:stretch>
        </p:blipFill>
        <p:spPr bwMode="auto">
          <a:xfrm>
            <a:off x="683568" y="2996952"/>
            <a:ext cx="7992888" cy="11186456"/>
          </a:xfrm>
          <a:prstGeom prst="rect">
            <a:avLst/>
          </a:prstGeom>
          <a:noFill/>
        </p:spPr>
      </p:pic>
      <p:sp>
        <p:nvSpPr>
          <p:cNvPr id="9" name="标题 1"/>
          <p:cNvSpPr txBox="1">
            <a:spLocks/>
          </p:cNvSpPr>
          <p:nvPr/>
        </p:nvSpPr>
        <p:spPr bwMode="auto">
          <a:xfrm>
            <a:off x="323528" y="1988840"/>
            <a:ext cx="8820472" cy="6700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600" b="0" i="0" u="none" strike="noStrike" kern="0" cap="none" spc="0" normalizeH="0" baseline="0" noProof="0" dirty="0" smtClean="0">
                <a:ln>
                  <a:noFill/>
                </a:ln>
                <a:solidFill>
                  <a:schemeClr val="tx2"/>
                </a:solidFill>
                <a:effectLst/>
                <a:uLnTx/>
                <a:uFillTx/>
                <a:latin typeface="微软雅黑" pitchFamily="34" charset="-122"/>
                <a:ea typeface="微软雅黑" pitchFamily="34" charset="-122"/>
                <a:cs typeface="+mj-cs"/>
              </a:rPr>
              <a:t>平台使用指南</a:t>
            </a:r>
            <a:endParaRPr kumimoji="0" lang="zh-CN" altLang="en-US" sz="2600" b="0" i="0" u="none" strike="noStrike" kern="0" cap="none" spc="0" normalizeH="0" baseline="0" noProof="0" dirty="0">
              <a:ln>
                <a:noFill/>
              </a:ln>
              <a:solidFill>
                <a:schemeClr val="tx2"/>
              </a:solidFill>
              <a:effectLst/>
              <a:uLnTx/>
              <a:uFillTx/>
              <a:latin typeface="微软雅黑" pitchFamily="34" charset="-122"/>
              <a:ea typeface="微软雅黑" pitchFamily="34" charset="-122"/>
              <a:cs typeface="+mj-cs"/>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Credo </a:t>
            </a:r>
            <a:r>
              <a:rPr lang="en-US" altLang="zh-CN" dirty="0" smtClean="0"/>
              <a:t>Reference</a:t>
            </a:r>
            <a:r>
              <a:rPr lang="zh-CN" altLang="en-US" dirty="0" smtClean="0"/>
              <a:t>平台使用指南</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1434142" y="1341438"/>
            <a:ext cx="6275716" cy="4784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15616" y="908720"/>
            <a:ext cx="7056784" cy="5328592"/>
          </a:xfrm>
          <a:prstGeom prst="rect">
            <a:avLst/>
          </a:prstGeom>
          <a:noFill/>
          <a:ln w="9525">
            <a:noFill/>
            <a:miter lim="800000"/>
            <a:headEnd/>
            <a:tailEnd/>
          </a:ln>
        </p:spPr>
      </p:pic>
      <p:sp>
        <p:nvSpPr>
          <p:cNvPr id="7" name="标题 6"/>
          <p:cNvSpPr>
            <a:spLocks noGrp="1"/>
          </p:cNvSpPr>
          <p:nvPr>
            <p:ph type="title"/>
          </p:nvPr>
        </p:nvSpPr>
        <p:spPr/>
        <p:txBody>
          <a:bodyPr/>
          <a:lstStyle/>
          <a:p>
            <a:r>
              <a:rPr lang="en-US" altLang="zh-CN" dirty="0" smtClean="0"/>
              <a:t>1 </a:t>
            </a:r>
            <a:r>
              <a:rPr lang="zh-CN" altLang="en-US" dirty="0" smtClean="0"/>
              <a:t>包含中文在内的多语种（中文，英语，波兰语，乌尔都语，法语，西班牙语）</a:t>
            </a:r>
            <a:r>
              <a:rPr lang="en-US" altLang="zh-CN" dirty="0" smtClean="0"/>
              <a:t> </a:t>
            </a:r>
            <a:r>
              <a:rPr lang="zh-CN" altLang="en-US" dirty="0" smtClean="0"/>
              <a:t>用户友好的平台界面</a:t>
            </a:r>
            <a:endParaRPr lang="zh-CN" altLang="en-US" dirty="0"/>
          </a:p>
        </p:txBody>
      </p:sp>
      <p:sp>
        <p:nvSpPr>
          <p:cNvPr id="9" name="矩形标注 8"/>
          <p:cNvSpPr/>
          <p:nvPr/>
        </p:nvSpPr>
        <p:spPr>
          <a:xfrm>
            <a:off x="0" y="2852936"/>
            <a:ext cx="1584176" cy="1224136"/>
          </a:xfrm>
          <a:prstGeom prst="wedgeRectCallout">
            <a:avLst>
              <a:gd name="adj1" fmla="val 61394"/>
              <a:gd name="adj2" fmla="val -7954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solidFill>
              </a:rPr>
              <a:t>1  </a:t>
            </a:r>
            <a:r>
              <a:rPr lang="zh-CN" altLang="en-US" sz="1600" dirty="0" smtClean="0">
                <a:solidFill>
                  <a:schemeClr val="tx1"/>
                </a:solidFill>
              </a:rPr>
              <a:t>全文检索</a:t>
            </a:r>
            <a:endParaRPr lang="en-US" altLang="zh-CN" sz="1600" dirty="0" smtClean="0">
              <a:solidFill>
                <a:schemeClr val="tx1"/>
              </a:solidFill>
            </a:endParaRPr>
          </a:p>
          <a:p>
            <a:pPr marL="342900" indent="-342900"/>
            <a:r>
              <a:rPr lang="en-US" altLang="zh-CN" sz="1600" dirty="0" smtClean="0">
                <a:solidFill>
                  <a:schemeClr val="tx1"/>
                </a:solidFill>
              </a:rPr>
              <a:t>2  </a:t>
            </a:r>
            <a:r>
              <a:rPr lang="zh-CN" altLang="en-US" sz="1600" dirty="0" smtClean="0">
                <a:solidFill>
                  <a:schemeClr val="tx1"/>
                </a:solidFill>
              </a:rPr>
              <a:t>图像检索</a:t>
            </a:r>
            <a:endParaRPr lang="en-US" altLang="zh-CN" sz="1600" dirty="0" smtClean="0">
              <a:solidFill>
                <a:schemeClr val="tx1"/>
              </a:solidFill>
            </a:endParaRPr>
          </a:p>
          <a:p>
            <a:pPr marL="342900" indent="-342900"/>
            <a:r>
              <a:rPr lang="en-US" altLang="zh-CN" sz="1600" dirty="0" smtClean="0">
                <a:solidFill>
                  <a:schemeClr val="tx1"/>
                </a:solidFill>
              </a:rPr>
              <a:t>3  </a:t>
            </a:r>
            <a:r>
              <a:rPr lang="zh-CN" altLang="en-US" sz="1600" dirty="0" smtClean="0">
                <a:solidFill>
                  <a:schemeClr val="tx1"/>
                </a:solidFill>
              </a:rPr>
              <a:t>概念图检索</a:t>
            </a:r>
            <a:endParaRPr lang="zh-CN" altLang="en-US" sz="1600" dirty="0">
              <a:solidFill>
                <a:schemeClr val="tx1"/>
              </a:solidFill>
            </a:endParaRPr>
          </a:p>
        </p:txBody>
      </p:sp>
      <p:sp>
        <p:nvSpPr>
          <p:cNvPr id="8" name="椭圆 7"/>
          <p:cNvSpPr/>
          <p:nvPr/>
        </p:nvSpPr>
        <p:spPr>
          <a:xfrm>
            <a:off x="7236296" y="764704"/>
            <a:ext cx="1008112" cy="50405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71800" y="5877272"/>
            <a:ext cx="3672408" cy="36004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395536" y="5805264"/>
            <a:ext cx="2088232" cy="360040"/>
          </a:xfrm>
          <a:prstGeom prst="wedgeRectCallout">
            <a:avLst>
              <a:gd name="adj1" fmla="val 63736"/>
              <a:gd name="adj2" fmla="val 1229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可选择平台界面语言</a:t>
            </a:r>
            <a:endParaRPr lang="zh-CN" altLang="en-US" sz="1600" dirty="0">
              <a:solidFill>
                <a:schemeClr val="tx1"/>
              </a:solidFill>
            </a:endParaRPr>
          </a:p>
        </p:txBody>
      </p:sp>
      <p:sp>
        <p:nvSpPr>
          <p:cNvPr id="12" name="矩形标注 11"/>
          <p:cNvSpPr/>
          <p:nvPr/>
        </p:nvSpPr>
        <p:spPr>
          <a:xfrm>
            <a:off x="6804248" y="2492896"/>
            <a:ext cx="2088232" cy="360040"/>
          </a:xfrm>
          <a:prstGeom prst="wedgeRectCallout">
            <a:avLst>
              <a:gd name="adj1" fmla="val 1284"/>
              <a:gd name="adj2" fmla="val -37907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可选择平台界面语言</a:t>
            </a:r>
            <a:endParaRPr lang="zh-CN" altLang="en-US" sz="1600" dirty="0">
              <a:solidFill>
                <a:schemeClr val="tx1"/>
              </a:solidFill>
            </a:endParaRPr>
          </a:p>
        </p:txBody>
      </p:sp>
      <p:sp>
        <p:nvSpPr>
          <p:cNvPr id="13" name="椭圆 12"/>
          <p:cNvSpPr/>
          <p:nvPr/>
        </p:nvSpPr>
        <p:spPr>
          <a:xfrm>
            <a:off x="3779912" y="1628800"/>
            <a:ext cx="432048"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标注 13"/>
          <p:cNvSpPr/>
          <p:nvPr/>
        </p:nvSpPr>
        <p:spPr>
          <a:xfrm>
            <a:off x="3779912" y="2132856"/>
            <a:ext cx="1368152" cy="432048"/>
          </a:xfrm>
          <a:prstGeom prst="wedgeRectCallout">
            <a:avLst>
              <a:gd name="adj1" fmla="val -26712"/>
              <a:gd name="adj2" fmla="val -10428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限定检索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提供全文检索，图像检索与概念图检索</a:t>
            </a:r>
            <a:r>
              <a:rPr lang="en-US" altLang="zh-CN" dirty="0" smtClean="0"/>
              <a:t>3</a:t>
            </a:r>
            <a:r>
              <a:rPr lang="zh-CN" altLang="en-US" dirty="0" smtClean="0"/>
              <a:t>种检索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5" name="等腰三角形 4"/>
          <p:cNvSpPr/>
          <p:nvPr/>
        </p:nvSpPr>
        <p:spPr>
          <a:xfrm>
            <a:off x="611560"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noChangeArrowheads="1"/>
          </p:cNvPicPr>
          <p:nvPr/>
        </p:nvPicPr>
        <p:blipFill>
          <a:blip r:embed="rId3" cstate="print"/>
          <a:srcRect/>
          <a:stretch>
            <a:fillRect/>
          </a:stretch>
        </p:blipFill>
        <p:spPr bwMode="auto">
          <a:xfrm>
            <a:off x="971600" y="1916832"/>
            <a:ext cx="7877175" cy="1295400"/>
          </a:xfrm>
          <a:prstGeom prst="rect">
            <a:avLst/>
          </a:prstGeom>
          <a:noFill/>
          <a:ln w="9525">
            <a:noFill/>
            <a:miter lim="800000"/>
            <a:headEnd/>
            <a:tailEnd/>
          </a:ln>
        </p:spPr>
      </p:pic>
      <p:sp>
        <p:nvSpPr>
          <p:cNvPr id="7" name="标题 1"/>
          <p:cNvSpPr txBox="1">
            <a:spLocks/>
          </p:cNvSpPr>
          <p:nvPr/>
        </p:nvSpPr>
        <p:spPr bwMode="auto">
          <a:xfrm>
            <a:off x="432048" y="3212976"/>
            <a:ext cx="8748464" cy="309634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5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smtClean="0">
                <a:ln>
                  <a:noFill/>
                </a:ln>
                <a:effectLst/>
                <a:uLnTx/>
                <a:uFillTx/>
                <a:latin typeface="Verdana" pitchFamily="34" charset="0"/>
                <a:ea typeface="微软雅黑" pitchFamily="34" charset="-122"/>
                <a:cs typeface="Verdana" pitchFamily="34" charset="0"/>
              </a:rPr>
              <a:t>2.1</a:t>
            </a:r>
            <a:r>
              <a:rPr kumimoji="0" lang="zh-CN" altLang="en-US" sz="1800" b="0" i="0" u="none" strike="noStrike" kern="0" cap="none" spc="0" normalizeH="0" baseline="0" noProof="0" dirty="0" smtClean="0">
                <a:ln>
                  <a:noFill/>
                </a:ln>
                <a:effectLst/>
                <a:uLnTx/>
                <a:uFillTx/>
                <a:latin typeface="Verdana" pitchFamily="34" charset="0"/>
                <a:ea typeface="微软雅黑" pitchFamily="34" charset="-122"/>
                <a:cs typeface="Verdana" pitchFamily="34" charset="0"/>
              </a:rPr>
              <a:t>（全文）检索</a:t>
            </a:r>
            <a:endParaRPr kumimoji="0" lang="en-US" altLang="zh-CN" sz="1800" b="0" i="0" u="none" strike="noStrike" kern="0" cap="none" spc="0" normalizeH="0" baseline="0" noProof="0" dirty="0" smtClean="0">
              <a:ln>
                <a:noFill/>
              </a:ln>
              <a:effectLst/>
              <a:uLnTx/>
              <a:uFillTx/>
              <a:latin typeface="Verdana" pitchFamily="34" charset="0"/>
              <a:ea typeface="微软雅黑" pitchFamily="34" charset="-122"/>
              <a:cs typeface="Verdana" pitchFamily="34" charset="0"/>
            </a:endParaRPr>
          </a:p>
          <a:p>
            <a:pPr lvl="0" eaLnBrk="0" hangingPunct="0">
              <a:lnSpc>
                <a:spcPct val="150000"/>
              </a:lnSpc>
              <a:spcBef>
                <a:spcPct val="0"/>
              </a:spcBef>
            </a:pPr>
            <a:r>
              <a:rPr lang="en-US" altLang="zh-CN" sz="1800" kern="0" dirty="0" smtClean="0">
                <a:latin typeface="Verdana" pitchFamily="34" charset="0"/>
                <a:ea typeface="微软雅黑" pitchFamily="34" charset="-122"/>
                <a:cs typeface="Verdana" pitchFamily="34" charset="0"/>
              </a:rPr>
              <a:t>     </a:t>
            </a:r>
            <a:r>
              <a:rPr lang="zh-CN" altLang="en-US" sz="1800" kern="0" dirty="0" smtClean="0">
                <a:latin typeface="Verdana" pitchFamily="34" charset="0"/>
                <a:ea typeface="微软雅黑" pitchFamily="34" charset="-122"/>
                <a:cs typeface="Verdana" pitchFamily="34" charset="0"/>
              </a:rPr>
              <a:t>检索案例：在所有工具书中检索与玛丽莲</a:t>
            </a:r>
            <a:r>
              <a:rPr lang="en-US" altLang="zh-CN" sz="1800" kern="0" dirty="0" smtClean="0">
                <a:latin typeface="Verdana" pitchFamily="34" charset="0"/>
                <a:ea typeface="微软雅黑" pitchFamily="34" charset="-122"/>
                <a:cs typeface="Verdana" pitchFamily="34" charset="0"/>
              </a:rPr>
              <a:t>·</a:t>
            </a:r>
            <a:r>
              <a:rPr lang="zh-CN" altLang="en-US" sz="1800" kern="0" dirty="0" smtClean="0">
                <a:latin typeface="Verdana" pitchFamily="34" charset="0"/>
                <a:ea typeface="微软雅黑" pitchFamily="34" charset="-122"/>
                <a:cs typeface="Verdana" pitchFamily="34" charset="0"/>
              </a:rPr>
              <a:t>梦露相关的信息</a:t>
            </a:r>
            <a:endParaRPr lang="en-US" altLang="zh-CN" sz="1800" kern="0" dirty="0" smtClean="0">
              <a:latin typeface="Verdana" pitchFamily="34" charset="0"/>
              <a:ea typeface="微软雅黑" pitchFamily="34" charset="-122"/>
              <a:cs typeface="Verdana" pitchFamily="34" charset="0"/>
            </a:endParaRPr>
          </a:p>
          <a:p>
            <a:pPr lvl="0" eaLnBrk="0" hangingPunct="0">
              <a:lnSpc>
                <a:spcPct val="150000"/>
              </a:lnSpc>
              <a:spcBef>
                <a:spcPct val="0"/>
              </a:spcBef>
            </a:pPr>
            <a:r>
              <a:rPr lang="en-US" altLang="zh-CN" sz="1800" kern="0" dirty="0" smtClean="0">
                <a:latin typeface="Verdana" pitchFamily="34" charset="0"/>
                <a:ea typeface="微软雅黑" pitchFamily="34" charset="-122"/>
                <a:cs typeface="Verdana" pitchFamily="34" charset="0"/>
              </a:rPr>
              <a:t>	</a:t>
            </a:r>
            <a:r>
              <a:rPr lang="zh-CN" altLang="en-US" sz="1800" kern="0" dirty="0" smtClean="0">
                <a:latin typeface="Verdana" pitchFamily="34" charset="0"/>
                <a:ea typeface="微软雅黑" pitchFamily="34" charset="-122"/>
                <a:cs typeface="Verdana" pitchFamily="34" charset="0"/>
              </a:rPr>
              <a:t>①简单检索：在检索框中输入“</a:t>
            </a:r>
            <a:r>
              <a:rPr lang="en-US" altLang="zh-CN" sz="1800" dirty="0" smtClean="0"/>
              <a:t>Marilyn Monroe</a:t>
            </a:r>
            <a:r>
              <a:rPr lang="zh-CN" altLang="en-US" sz="1800" kern="0" dirty="0" smtClean="0">
                <a:latin typeface="Verdana" pitchFamily="34" charset="0"/>
                <a:ea typeface="微软雅黑" pitchFamily="34" charset="-122"/>
                <a:cs typeface="Verdana" pitchFamily="34" charset="0"/>
              </a:rPr>
              <a:t>”，点击检索</a:t>
            </a:r>
            <a:endParaRPr lang="en-US" altLang="zh-CN" sz="1800" kern="0" dirty="0" smtClean="0">
              <a:latin typeface="Verdana" pitchFamily="34" charset="0"/>
              <a:ea typeface="微软雅黑" pitchFamily="34" charset="-122"/>
              <a:cs typeface="Verdana" pitchFamily="34" charset="0"/>
            </a:endParaRPr>
          </a:p>
          <a:p>
            <a:pPr lvl="0" eaLnBrk="0" hangingPunct="0">
              <a:lnSpc>
                <a:spcPct val="150000"/>
              </a:lnSpc>
              <a:spcBef>
                <a:spcPct val="0"/>
              </a:spcBef>
            </a:pPr>
            <a:r>
              <a:rPr kumimoji="0" lang="en-US" altLang="zh-CN" sz="1800" b="0" i="0" u="none" strike="noStrike" kern="0" cap="none" spc="0" normalizeH="0" baseline="0" noProof="0" dirty="0" smtClean="0">
                <a:ln>
                  <a:noFill/>
                </a:ln>
                <a:effectLst/>
                <a:uLnTx/>
                <a:uFillTx/>
                <a:latin typeface="Verdana" pitchFamily="34" charset="0"/>
                <a:ea typeface="微软雅黑" pitchFamily="34" charset="-122"/>
                <a:cs typeface="Verdana" pitchFamily="34" charset="0"/>
              </a:rPr>
              <a:t>	</a:t>
            </a:r>
            <a:r>
              <a:rPr lang="zh-CN" altLang="en-US" sz="1800" kern="0" dirty="0" smtClean="0">
                <a:latin typeface="Verdana" pitchFamily="34" charset="0"/>
                <a:ea typeface="微软雅黑" pitchFamily="34" charset="-122"/>
                <a:cs typeface="Verdana" pitchFamily="34" charset="0"/>
              </a:rPr>
              <a:t>②高级检索：参照</a:t>
            </a:r>
            <a:r>
              <a:rPr lang="en-US" altLang="zh-CN" sz="1800" kern="0" dirty="0" smtClean="0">
                <a:latin typeface="Verdana" pitchFamily="34" charset="0"/>
                <a:ea typeface="微软雅黑" pitchFamily="34" charset="-122"/>
                <a:cs typeface="Verdana" pitchFamily="34" charset="0"/>
              </a:rPr>
              <a:t>《Credo </a:t>
            </a:r>
            <a:r>
              <a:rPr lang="zh-CN" altLang="en-US" sz="1800" kern="0" dirty="0" smtClean="0">
                <a:latin typeface="Verdana" pitchFamily="34" charset="0"/>
                <a:ea typeface="微软雅黑" pitchFamily="34" charset="-122"/>
                <a:cs typeface="Verdana" pitchFamily="34" charset="0"/>
              </a:rPr>
              <a:t>高级检索指南</a:t>
            </a:r>
            <a:r>
              <a:rPr lang="en-US" altLang="zh-CN" sz="1800" kern="0" dirty="0" smtClean="0">
                <a:latin typeface="Verdana" pitchFamily="34" charset="0"/>
                <a:ea typeface="微软雅黑" pitchFamily="34" charset="-122"/>
                <a:cs typeface="Verdana" pitchFamily="34" charset="0"/>
              </a:rPr>
              <a:t>》	 </a:t>
            </a:r>
          </a:p>
          <a:p>
            <a:pPr lvl="0" eaLnBrk="0" hangingPunct="0">
              <a:lnSpc>
                <a:spcPct val="150000"/>
              </a:lnSpc>
              <a:spcBef>
                <a:spcPct val="0"/>
              </a:spcBef>
            </a:pPr>
            <a:endParaRPr lang="en-US" altLang="zh-CN" sz="1800" kern="0" dirty="0" smtClean="0">
              <a:latin typeface="Verdana" pitchFamily="34" charset="0"/>
              <a:ea typeface="微软雅黑" pitchFamily="34" charset="-122"/>
              <a:cs typeface="Verdana" pitchFamily="34" charset="0"/>
            </a:endParaRPr>
          </a:p>
          <a:p>
            <a:pPr lvl="0" eaLnBrk="0" hangingPunct="0">
              <a:lnSpc>
                <a:spcPct val="150000"/>
              </a:lnSpc>
              <a:spcBef>
                <a:spcPct val="0"/>
              </a:spcBef>
            </a:pPr>
            <a:endParaRPr lang="en-US" altLang="zh-CN" sz="1800" kern="0" dirty="0" smtClean="0">
              <a:latin typeface="Verdana" pitchFamily="34" charset="0"/>
              <a:ea typeface="微软雅黑" pitchFamily="34" charset="-122"/>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 </a:t>
            </a:r>
            <a:r>
              <a:rPr lang="zh-CN" altLang="en-US" dirty="0" smtClean="0"/>
              <a:t>（全文）检索结果页面，得到</a:t>
            </a:r>
            <a:r>
              <a:rPr lang="en-US" altLang="zh-CN" dirty="0" smtClean="0"/>
              <a:t>443</a:t>
            </a:r>
            <a:r>
              <a:rPr lang="zh-CN" altLang="en-US" dirty="0" smtClean="0"/>
              <a:t>条结果记录</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4" name="标题 1"/>
          <p:cNvSpPr txBox="1">
            <a:spLocks/>
          </p:cNvSpPr>
          <p:nvPr/>
        </p:nvSpPr>
        <p:spPr bwMode="auto">
          <a:xfrm>
            <a:off x="395536" y="1052736"/>
            <a:ext cx="8748464"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50000"/>
              </a:lnSpc>
              <a:spcBef>
                <a:spcPct val="0"/>
              </a:spcBef>
              <a:spcAft>
                <a:spcPct val="0"/>
              </a:spcAft>
              <a:buClrTx/>
              <a:buSzTx/>
              <a:buFont typeface="Wingdings" pitchFamily="2" charset="2"/>
              <a:buChar char="u"/>
              <a:tabLst/>
              <a:defRPr/>
            </a:pPr>
            <a:r>
              <a:rPr lang="zh-CN" altLang="en-US" sz="1800" kern="0" dirty="0" smtClean="0">
                <a:latin typeface="Verdana" pitchFamily="34" charset="0"/>
                <a:ea typeface="微软雅黑" pitchFamily="34" charset="-122"/>
                <a:cs typeface="Verdana" pitchFamily="34" charset="0"/>
              </a:rPr>
              <a:t>在所有工具书中检索与玛丽莲</a:t>
            </a:r>
            <a:r>
              <a:rPr lang="en-US" altLang="zh-CN" sz="1800" kern="0" dirty="0" smtClean="0">
                <a:latin typeface="Verdana" pitchFamily="34" charset="0"/>
                <a:ea typeface="微软雅黑" pitchFamily="34" charset="-122"/>
                <a:cs typeface="Verdana" pitchFamily="34" charset="0"/>
              </a:rPr>
              <a:t>·</a:t>
            </a:r>
            <a:r>
              <a:rPr lang="zh-CN" altLang="en-US" sz="1800" kern="0" dirty="0" smtClean="0">
                <a:latin typeface="Verdana" pitchFamily="34" charset="0"/>
                <a:ea typeface="微软雅黑" pitchFamily="34" charset="-122"/>
                <a:cs typeface="Verdana" pitchFamily="34" charset="0"/>
              </a:rPr>
              <a:t>梦露相关的信息</a:t>
            </a:r>
            <a:r>
              <a:rPr lang="en-US" altLang="zh-CN" sz="1800" kern="0" dirty="0" smtClean="0">
                <a:latin typeface="Verdana" pitchFamily="34" charset="0"/>
                <a:ea typeface="微软雅黑" pitchFamily="34" charset="-122"/>
                <a:cs typeface="Verdana" pitchFamily="34" charset="0"/>
              </a:rPr>
              <a:t> </a:t>
            </a:r>
          </a:p>
        </p:txBody>
      </p:sp>
      <p:pic>
        <p:nvPicPr>
          <p:cNvPr id="4098" name="Picture 2"/>
          <p:cNvPicPr>
            <a:picLocks noChangeAspect="1" noChangeArrowheads="1"/>
          </p:cNvPicPr>
          <p:nvPr/>
        </p:nvPicPr>
        <p:blipFill>
          <a:blip r:embed="rId2" cstate="print"/>
          <a:srcRect/>
          <a:stretch>
            <a:fillRect/>
          </a:stretch>
        </p:blipFill>
        <p:spPr bwMode="auto">
          <a:xfrm>
            <a:off x="539552" y="1556792"/>
            <a:ext cx="5898137" cy="4505433"/>
          </a:xfrm>
          <a:prstGeom prst="rect">
            <a:avLst/>
          </a:prstGeom>
          <a:noFill/>
          <a:ln w="9525">
            <a:noFill/>
            <a:miter lim="800000"/>
            <a:headEnd/>
            <a:tailEnd/>
          </a:ln>
        </p:spPr>
      </p:pic>
      <p:sp>
        <p:nvSpPr>
          <p:cNvPr id="6" name="矩形标注 5"/>
          <p:cNvSpPr/>
          <p:nvPr/>
        </p:nvSpPr>
        <p:spPr>
          <a:xfrm>
            <a:off x="251520" y="4725144"/>
            <a:ext cx="1656184" cy="1080120"/>
          </a:xfrm>
          <a:prstGeom prst="wedgeRectCallout">
            <a:avLst>
              <a:gd name="adj1" fmla="val 2229"/>
              <a:gd name="adj2" fmla="val -10244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详细的检索结果分类与聚类</a:t>
            </a:r>
            <a:endParaRPr lang="en-US" altLang="zh-CN" sz="1600" dirty="0" smtClean="0">
              <a:solidFill>
                <a:schemeClr val="tx1"/>
              </a:solidFill>
            </a:endParaRPr>
          </a:p>
          <a:p>
            <a:r>
              <a:rPr lang="zh-CN" altLang="en-US" sz="1600" dirty="0" smtClean="0">
                <a:solidFill>
                  <a:schemeClr val="tx1"/>
                </a:solidFill>
              </a:rPr>
              <a:t>可进一步缩小检索范围</a:t>
            </a:r>
            <a:endParaRPr lang="zh-CN" altLang="en-US" sz="1600" dirty="0">
              <a:solidFill>
                <a:schemeClr val="tx1"/>
              </a:solidFill>
            </a:endParaRPr>
          </a:p>
        </p:txBody>
      </p:sp>
      <p:sp>
        <p:nvSpPr>
          <p:cNvPr id="7" name="矩形标注 6"/>
          <p:cNvSpPr/>
          <p:nvPr/>
        </p:nvSpPr>
        <p:spPr>
          <a:xfrm>
            <a:off x="6516216" y="4581128"/>
            <a:ext cx="2160240" cy="432048"/>
          </a:xfrm>
          <a:prstGeom prst="wedgeRectCallout">
            <a:avLst>
              <a:gd name="adj1" fmla="val -85533"/>
              <a:gd name="adj2" fmla="val -19196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检索关键词高亮显示</a:t>
            </a:r>
            <a:endParaRPr lang="zh-CN" altLang="en-US" sz="1600" dirty="0">
              <a:solidFill>
                <a:schemeClr val="tx1"/>
              </a:solidFill>
            </a:endParaRPr>
          </a:p>
        </p:txBody>
      </p:sp>
      <p:sp>
        <p:nvSpPr>
          <p:cNvPr id="8" name="矩形标注 7"/>
          <p:cNvSpPr/>
          <p:nvPr/>
        </p:nvSpPr>
        <p:spPr>
          <a:xfrm>
            <a:off x="6516216" y="2780928"/>
            <a:ext cx="1440160" cy="432048"/>
          </a:xfrm>
          <a:prstGeom prst="wedgeRectCallout">
            <a:avLst>
              <a:gd name="adj1" fmla="val -85533"/>
              <a:gd name="adj2" fmla="val -19196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缩小检索结果</a:t>
            </a:r>
            <a:endParaRPr lang="zh-CN" altLang="en-US" sz="1600" dirty="0">
              <a:solidFill>
                <a:schemeClr val="tx1"/>
              </a:solidFill>
            </a:endParaRPr>
          </a:p>
        </p:txBody>
      </p:sp>
      <p:sp>
        <p:nvSpPr>
          <p:cNvPr id="9" name="椭圆 8"/>
          <p:cNvSpPr/>
          <p:nvPr/>
        </p:nvSpPr>
        <p:spPr>
          <a:xfrm>
            <a:off x="1835696" y="1988840"/>
            <a:ext cx="864096"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35696" y="3212976"/>
            <a:ext cx="864096"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07704" y="1556792"/>
            <a:ext cx="4536504" cy="28803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6876256" y="1700808"/>
            <a:ext cx="2088232" cy="360040"/>
          </a:xfrm>
          <a:prstGeom prst="wedgeRectCallout">
            <a:avLst>
              <a:gd name="adj1" fmla="val -69782"/>
              <a:gd name="adj2" fmla="val -501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检索结果详情</a:t>
            </a:r>
            <a:endParaRPr lang="zh-CN" altLang="en-US" sz="1600" dirty="0">
              <a:solidFill>
                <a:schemeClr val="tx1"/>
              </a:solidFill>
            </a:endParaRPr>
          </a:p>
        </p:txBody>
      </p:sp>
      <p:sp>
        <p:nvSpPr>
          <p:cNvPr id="13" name="椭圆 12"/>
          <p:cNvSpPr/>
          <p:nvPr/>
        </p:nvSpPr>
        <p:spPr>
          <a:xfrm>
            <a:off x="539552" y="3789040"/>
            <a:ext cx="864096"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979712" y="4581128"/>
            <a:ext cx="216024" cy="216024"/>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标注 16"/>
          <p:cNvSpPr/>
          <p:nvPr/>
        </p:nvSpPr>
        <p:spPr>
          <a:xfrm>
            <a:off x="3275856" y="5229200"/>
            <a:ext cx="2808312" cy="432048"/>
          </a:xfrm>
          <a:prstGeom prst="wedgeRectCallout">
            <a:avLst>
              <a:gd name="adj1" fmla="val -85533"/>
              <a:gd name="adj2" fmla="val -14338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保存检索结果，以备后查</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Baidu</a:t>
            </a:r>
            <a:r>
              <a:rPr lang="zh-CN" altLang="en-US" dirty="0" smtClean="0"/>
              <a:t>和</a:t>
            </a:r>
            <a:r>
              <a:rPr lang="en-US" altLang="zh-CN" dirty="0" smtClean="0"/>
              <a:t>Google</a:t>
            </a:r>
            <a:r>
              <a:rPr lang="zh-CN" altLang="en-US" dirty="0" smtClean="0"/>
              <a:t>是这样回答您的问题的</a:t>
            </a:r>
            <a:endParaRPr lang="zh-CN" altLang="en-US" dirty="0"/>
          </a:p>
        </p:txBody>
      </p:sp>
      <p:sp>
        <p:nvSpPr>
          <p:cNvPr id="3" name="内容占位符 2"/>
          <p:cNvSpPr>
            <a:spLocks noGrp="1"/>
          </p:cNvSpPr>
          <p:nvPr>
            <p:ph idx="1"/>
          </p:nvPr>
        </p:nvSpPr>
        <p:spPr>
          <a:xfrm>
            <a:off x="755576" y="1052736"/>
            <a:ext cx="7632848" cy="4785395"/>
          </a:xfrm>
        </p:spPr>
        <p:txBody>
          <a:bodyPr/>
          <a:lstStyle/>
          <a:p>
            <a:r>
              <a:rPr lang="en-US" altLang="zh-CN" dirty="0" smtClean="0"/>
              <a:t> </a:t>
            </a:r>
            <a:r>
              <a:rPr lang="zh-CN" altLang="en-US" dirty="0" smtClean="0"/>
              <a:t>例如：你想知道关于美国内战（南北战争）“</a:t>
            </a:r>
            <a:r>
              <a:rPr lang="en-US" altLang="zh-CN" dirty="0" smtClean="0"/>
              <a:t>American Civil War</a:t>
            </a:r>
            <a:r>
              <a:rPr lang="zh-CN" altLang="en-US" dirty="0" smtClean="0"/>
              <a:t>”的背景资料，具体战况，相关人物</a:t>
            </a:r>
            <a:r>
              <a:rPr lang="en-US" altLang="zh-CN" dirty="0" smtClean="0"/>
              <a:t>……</a:t>
            </a:r>
          </a:p>
          <a:p>
            <a:r>
              <a:rPr lang="en-US" altLang="zh-CN" dirty="0" err="1" smtClean="0"/>
              <a:t>Baidu</a:t>
            </a:r>
            <a:r>
              <a:rPr lang="zh-CN" altLang="en-US" dirty="0" smtClean="0"/>
              <a:t>说</a:t>
            </a:r>
            <a:r>
              <a:rPr lang="en-US" altLang="zh-CN" dirty="0" smtClean="0"/>
              <a:t>……</a:t>
            </a:r>
          </a:p>
          <a:p>
            <a:endParaRPr lang="en-US" altLang="zh-CN" dirty="0" smtClean="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1031" name="Picture 7"/>
          <p:cNvPicPr>
            <a:picLocks noChangeAspect="1" noChangeArrowheads="1"/>
          </p:cNvPicPr>
          <p:nvPr/>
        </p:nvPicPr>
        <p:blipFill>
          <a:blip r:embed="rId2" cstate="print"/>
          <a:srcRect/>
          <a:stretch>
            <a:fillRect/>
          </a:stretch>
        </p:blipFill>
        <p:spPr bwMode="auto">
          <a:xfrm>
            <a:off x="971600" y="2492896"/>
            <a:ext cx="5002573" cy="3269754"/>
          </a:xfrm>
          <a:prstGeom prst="rect">
            <a:avLst/>
          </a:prstGeom>
          <a:ln>
            <a:noFill/>
          </a:ln>
          <a:effectLst>
            <a:outerShdw blurRad="292100" dist="139700" dir="2700000" algn="tl" rotWithShape="0">
              <a:srgbClr val="333333">
                <a:alpha val="65000"/>
              </a:srgbClr>
            </a:outerShdw>
          </a:effectLst>
        </p:spPr>
      </p:pic>
      <p:pic>
        <p:nvPicPr>
          <p:cNvPr id="1032" name="Picture 8"/>
          <p:cNvPicPr>
            <a:picLocks noChangeAspect="1" noChangeArrowheads="1"/>
          </p:cNvPicPr>
          <p:nvPr/>
        </p:nvPicPr>
        <p:blipFill>
          <a:blip r:embed="rId3" cstate="print"/>
          <a:srcRect/>
          <a:stretch>
            <a:fillRect/>
          </a:stretch>
        </p:blipFill>
        <p:spPr bwMode="auto">
          <a:xfrm>
            <a:off x="3857353" y="3212976"/>
            <a:ext cx="5286647" cy="27925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2.3 </a:t>
            </a:r>
            <a:r>
              <a:rPr lang="zh-CN" altLang="en-US" dirty="0" smtClean="0"/>
              <a:t>图像检索结果页面，得到</a:t>
            </a:r>
            <a:r>
              <a:rPr lang="en-US" altLang="zh-CN" dirty="0" smtClean="0"/>
              <a:t>55</a:t>
            </a:r>
            <a:r>
              <a:rPr lang="zh-CN" altLang="en-US" dirty="0" smtClean="0"/>
              <a:t>条检索结果记录</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5122" name="Picture 2"/>
          <p:cNvPicPr>
            <a:picLocks noChangeAspect="1" noChangeArrowheads="1"/>
          </p:cNvPicPr>
          <p:nvPr/>
        </p:nvPicPr>
        <p:blipFill>
          <a:blip r:embed="rId2" cstate="print"/>
          <a:srcRect/>
          <a:stretch>
            <a:fillRect/>
          </a:stretch>
        </p:blipFill>
        <p:spPr bwMode="auto">
          <a:xfrm>
            <a:off x="323528" y="980728"/>
            <a:ext cx="7483311" cy="5168213"/>
          </a:xfrm>
          <a:prstGeom prst="rect">
            <a:avLst/>
          </a:prstGeom>
          <a:noFill/>
          <a:ln w="9525">
            <a:noFill/>
            <a:miter lim="800000"/>
            <a:headEnd/>
            <a:tailEnd/>
          </a:ln>
        </p:spPr>
      </p:pic>
      <p:sp>
        <p:nvSpPr>
          <p:cNvPr id="5" name="椭圆 4"/>
          <p:cNvSpPr/>
          <p:nvPr/>
        </p:nvSpPr>
        <p:spPr>
          <a:xfrm>
            <a:off x="2195736" y="1340768"/>
            <a:ext cx="864096"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H="1" flipV="1">
            <a:off x="3131840" y="1556792"/>
            <a:ext cx="64807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6516216" y="4581128"/>
            <a:ext cx="2160240" cy="864096"/>
          </a:xfrm>
          <a:prstGeom prst="wedgeRectCallout">
            <a:avLst>
              <a:gd name="adj1" fmla="val -47368"/>
              <a:gd name="adj2" fmla="val -11100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相当于在全文检索中限制检索结果中需要包含图片</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 </a:t>
            </a:r>
            <a:r>
              <a:rPr lang="zh-CN" altLang="en-US" dirty="0" smtClean="0"/>
              <a:t>概念地图检索结果</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6147" name="Picture 3"/>
          <p:cNvPicPr>
            <a:picLocks noChangeAspect="1" noChangeArrowheads="1"/>
          </p:cNvPicPr>
          <p:nvPr/>
        </p:nvPicPr>
        <p:blipFill>
          <a:blip r:embed="rId2" cstate="print"/>
          <a:srcRect/>
          <a:stretch>
            <a:fillRect/>
          </a:stretch>
        </p:blipFill>
        <p:spPr bwMode="auto">
          <a:xfrm>
            <a:off x="0" y="836712"/>
            <a:ext cx="8433897" cy="5256584"/>
          </a:xfrm>
          <a:prstGeom prst="rect">
            <a:avLst/>
          </a:prstGeom>
          <a:noFill/>
          <a:ln w="9525">
            <a:noFill/>
            <a:miter lim="800000"/>
            <a:headEnd/>
            <a:tailEnd/>
          </a:ln>
        </p:spPr>
      </p:pic>
      <p:sp>
        <p:nvSpPr>
          <p:cNvPr id="6" name="矩形标注 5"/>
          <p:cNvSpPr/>
          <p:nvPr/>
        </p:nvSpPr>
        <p:spPr>
          <a:xfrm>
            <a:off x="1835696" y="1988840"/>
            <a:ext cx="2232248" cy="1512168"/>
          </a:xfrm>
          <a:prstGeom prst="wedgeRectCallout">
            <a:avLst>
              <a:gd name="adj1" fmla="val -68836"/>
              <a:gd name="adj2" fmla="val -338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滚动“滚动条”可以：</a:t>
            </a:r>
            <a:endParaRPr lang="en-US" altLang="zh-CN" sz="1600" dirty="0" smtClean="0">
              <a:solidFill>
                <a:schemeClr val="tx1"/>
              </a:solidFill>
            </a:endParaRPr>
          </a:p>
          <a:p>
            <a:r>
              <a:rPr lang="en-US" altLang="zh-CN" sz="1600" dirty="0" smtClean="0">
                <a:solidFill>
                  <a:schemeClr val="tx1"/>
                </a:solidFill>
              </a:rPr>
              <a:t>Zoom</a:t>
            </a:r>
            <a:r>
              <a:rPr lang="zh-CN" altLang="en-US" sz="1600" dirty="0" smtClean="0">
                <a:solidFill>
                  <a:schemeClr val="tx1"/>
                </a:solidFill>
              </a:rPr>
              <a:t>：缩放概念图</a:t>
            </a:r>
            <a:endParaRPr lang="en-US" altLang="zh-CN" sz="1600" dirty="0" smtClean="0">
              <a:solidFill>
                <a:schemeClr val="tx1"/>
              </a:solidFill>
            </a:endParaRPr>
          </a:p>
          <a:p>
            <a:r>
              <a:rPr lang="en-US" altLang="zh-CN" sz="1600" dirty="0" smtClean="0">
                <a:solidFill>
                  <a:schemeClr val="tx1"/>
                </a:solidFill>
              </a:rPr>
              <a:t>Rotate</a:t>
            </a:r>
            <a:r>
              <a:rPr lang="zh-CN" altLang="en-US" sz="1600" dirty="0" smtClean="0">
                <a:solidFill>
                  <a:schemeClr val="tx1"/>
                </a:solidFill>
              </a:rPr>
              <a:t>：旋转概念图</a:t>
            </a:r>
            <a:endParaRPr lang="en-US" altLang="zh-CN" sz="1600" dirty="0" smtClean="0">
              <a:solidFill>
                <a:schemeClr val="tx1"/>
              </a:solidFill>
            </a:endParaRPr>
          </a:p>
          <a:p>
            <a:r>
              <a:rPr lang="en-US" altLang="zh-CN" sz="1600" dirty="0" smtClean="0">
                <a:solidFill>
                  <a:schemeClr val="tx1"/>
                </a:solidFill>
              </a:rPr>
              <a:t>Link Levels</a:t>
            </a:r>
            <a:r>
              <a:rPr lang="zh-CN" altLang="en-US" sz="1600" dirty="0" smtClean="0">
                <a:solidFill>
                  <a:schemeClr val="tx1"/>
                </a:solidFill>
              </a:rPr>
              <a:t>：调整概念图的链接级别</a:t>
            </a:r>
            <a:endParaRPr lang="zh-CN" altLang="en-US" sz="1600" dirty="0">
              <a:solidFill>
                <a:schemeClr val="tx1"/>
              </a:solidFill>
            </a:endParaRPr>
          </a:p>
        </p:txBody>
      </p:sp>
      <p:sp>
        <p:nvSpPr>
          <p:cNvPr id="7" name="矩形标注 6"/>
          <p:cNvSpPr/>
          <p:nvPr/>
        </p:nvSpPr>
        <p:spPr>
          <a:xfrm>
            <a:off x="5724128" y="3933056"/>
            <a:ext cx="3419872" cy="1944216"/>
          </a:xfrm>
          <a:prstGeom prst="wedgeRectCallout">
            <a:avLst>
              <a:gd name="adj1" fmla="val -61637"/>
              <a:gd name="adj2" fmla="val -3024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单击鼠标右键，可以：</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展开与该检点链接的其它节点</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隐藏与与该检点链接的其它节点</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选择该节点</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打开该节点所在资源</a:t>
            </a:r>
            <a:endParaRPr lang="en-US" altLang="zh-CN" sz="1600" dirty="0" smtClean="0">
              <a:solidFill>
                <a:schemeClr val="tx1"/>
              </a:solidFill>
            </a:endParaRPr>
          </a:p>
        </p:txBody>
      </p:sp>
      <p:sp>
        <p:nvSpPr>
          <p:cNvPr id="8" name="矩形标注 7"/>
          <p:cNvSpPr/>
          <p:nvPr/>
        </p:nvSpPr>
        <p:spPr>
          <a:xfrm>
            <a:off x="4572000" y="2852936"/>
            <a:ext cx="2232248" cy="504056"/>
          </a:xfrm>
          <a:prstGeom prst="wedgeRectCallout">
            <a:avLst>
              <a:gd name="adj1" fmla="val -52293"/>
              <a:gd name="adj2" fmla="val 11615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中心节点（中心词条）</a:t>
            </a:r>
            <a:endParaRPr lang="zh-CN" altLang="en-US" sz="1600" dirty="0">
              <a:solidFill>
                <a:schemeClr val="tx1"/>
              </a:solidFill>
            </a:endParaRPr>
          </a:p>
        </p:txBody>
      </p:sp>
      <p:sp>
        <p:nvSpPr>
          <p:cNvPr id="9" name="矩形标注 8"/>
          <p:cNvSpPr/>
          <p:nvPr/>
        </p:nvSpPr>
        <p:spPr>
          <a:xfrm>
            <a:off x="2123728" y="4509120"/>
            <a:ext cx="1152128" cy="504056"/>
          </a:xfrm>
          <a:prstGeom prst="wedgeRectCallout">
            <a:avLst>
              <a:gd name="adj1" fmla="val 74535"/>
              <a:gd name="adj2" fmla="val -12107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关系路径</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3  </a:t>
            </a:r>
            <a:r>
              <a:rPr lang="zh-CN" altLang="en-US" dirty="0" smtClean="0"/>
              <a:t>主题页面（</a:t>
            </a:r>
            <a:r>
              <a:rPr lang="en-US" altLang="zh-CN" dirty="0" smtClean="0"/>
              <a:t>Topic Page</a:t>
            </a:r>
            <a:r>
              <a:rPr lang="zh-CN" altLang="en-US" dirty="0" smtClean="0"/>
              <a:t>）</a:t>
            </a:r>
            <a:endParaRPr lang="zh-CN" altLang="en-US" dirty="0"/>
          </a:p>
        </p:txBody>
      </p:sp>
      <p:pic>
        <p:nvPicPr>
          <p:cNvPr id="9219"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7" name="等腰三角形 6"/>
          <p:cNvSpPr/>
          <p:nvPr/>
        </p:nvSpPr>
        <p:spPr>
          <a:xfrm>
            <a:off x="1187624"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20" name="Picture 4"/>
          <p:cNvPicPr>
            <a:picLocks noChangeAspect="1" noChangeArrowheads="1"/>
          </p:cNvPicPr>
          <p:nvPr/>
        </p:nvPicPr>
        <p:blipFill>
          <a:blip r:embed="rId3" cstate="print"/>
          <a:srcRect/>
          <a:stretch>
            <a:fillRect/>
          </a:stretch>
        </p:blipFill>
        <p:spPr bwMode="auto">
          <a:xfrm>
            <a:off x="395536" y="1916832"/>
            <a:ext cx="7239000" cy="3609975"/>
          </a:xfrm>
          <a:prstGeom prst="rect">
            <a:avLst/>
          </a:prstGeom>
          <a:noFill/>
          <a:ln w="9525">
            <a:noFill/>
            <a:miter lim="800000"/>
            <a:headEnd/>
            <a:tailEnd/>
          </a:ln>
        </p:spPr>
      </p:pic>
      <p:sp>
        <p:nvSpPr>
          <p:cNvPr id="9" name="矩形标注 8"/>
          <p:cNvSpPr/>
          <p:nvPr/>
        </p:nvSpPr>
        <p:spPr>
          <a:xfrm>
            <a:off x="7308304" y="2780928"/>
            <a:ext cx="1512168" cy="792088"/>
          </a:xfrm>
          <a:prstGeom prst="wedgeRectCallout">
            <a:avLst>
              <a:gd name="adj1" fmla="val -68836"/>
              <a:gd name="adj2" fmla="val -338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限定检索范围</a:t>
            </a:r>
            <a:endParaRPr lang="zh-CN" altLang="en-US" sz="1600" dirty="0">
              <a:solidFill>
                <a:schemeClr val="tx1"/>
              </a:solidFill>
            </a:endParaRPr>
          </a:p>
        </p:txBody>
      </p:sp>
      <p:sp>
        <p:nvSpPr>
          <p:cNvPr id="10" name="矩形标注 9"/>
          <p:cNvSpPr/>
          <p:nvPr/>
        </p:nvSpPr>
        <p:spPr>
          <a:xfrm>
            <a:off x="2699792" y="2492896"/>
            <a:ext cx="2304256" cy="792088"/>
          </a:xfrm>
          <a:prstGeom prst="wedgeRectCallout">
            <a:avLst>
              <a:gd name="adj1" fmla="val -89653"/>
              <a:gd name="adj2" fmla="val 5130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按照类别浏览主题页面</a:t>
            </a:r>
            <a:endParaRPr lang="zh-CN" altLang="en-US" sz="1600" dirty="0">
              <a:solidFill>
                <a:schemeClr val="tx1"/>
              </a:solidFill>
            </a:endParaRPr>
          </a:p>
        </p:txBody>
      </p:sp>
      <p:sp>
        <p:nvSpPr>
          <p:cNvPr id="11" name="矩形标注 10"/>
          <p:cNvSpPr/>
          <p:nvPr/>
        </p:nvSpPr>
        <p:spPr>
          <a:xfrm>
            <a:off x="0" y="4221088"/>
            <a:ext cx="3059832" cy="792088"/>
          </a:xfrm>
          <a:prstGeom prst="wedgeRectCallout">
            <a:avLst>
              <a:gd name="adj1" fmla="val -6602"/>
              <a:gd name="adj2" fmla="val -9063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按照字母顺序浏览主题页面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a:t>
            </a:r>
            <a:r>
              <a:rPr lang="zh-CN" altLang="en-US" dirty="0" smtClean="0"/>
              <a:t>按照类别浏览主题页面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10242" name="Picture 2"/>
          <p:cNvPicPr>
            <a:picLocks noChangeAspect="1" noChangeArrowheads="1"/>
          </p:cNvPicPr>
          <p:nvPr/>
        </p:nvPicPr>
        <p:blipFill>
          <a:blip r:embed="rId2" cstate="print"/>
          <a:srcRect/>
          <a:stretch>
            <a:fillRect/>
          </a:stretch>
        </p:blipFill>
        <p:spPr bwMode="auto">
          <a:xfrm>
            <a:off x="539552" y="1196752"/>
            <a:ext cx="7045027" cy="5028453"/>
          </a:xfrm>
          <a:prstGeom prst="rect">
            <a:avLst/>
          </a:prstGeom>
          <a:noFill/>
          <a:ln w="9525">
            <a:noFill/>
            <a:miter lim="800000"/>
            <a:headEnd/>
            <a:tailEnd/>
          </a:ln>
        </p:spPr>
      </p:pic>
      <p:sp>
        <p:nvSpPr>
          <p:cNvPr id="5" name="矩形标注 4"/>
          <p:cNvSpPr/>
          <p:nvPr/>
        </p:nvSpPr>
        <p:spPr>
          <a:xfrm>
            <a:off x="6300192" y="4509120"/>
            <a:ext cx="2520280" cy="1584176"/>
          </a:xfrm>
          <a:prstGeom prst="wedgeRectCallout">
            <a:avLst>
              <a:gd name="adj1" fmla="val -75775"/>
              <a:gd name="adj2" fmla="val -7738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所有类别及其对应的主题数量</a:t>
            </a:r>
            <a:endParaRPr lang="en-US" altLang="zh-CN" sz="1600" dirty="0" smtClean="0">
              <a:solidFill>
                <a:schemeClr val="tx1"/>
              </a:solidFill>
            </a:endParaRPr>
          </a:p>
          <a:p>
            <a:r>
              <a:rPr lang="zh-CN" altLang="en-US" sz="1600" dirty="0" smtClean="0">
                <a:solidFill>
                  <a:schemeClr val="tx1"/>
                </a:solidFill>
              </a:rPr>
              <a:t>√点击某个类别即可浏览该类别所含的主题</a:t>
            </a:r>
            <a:endParaRPr lang="en-US" altLang="zh-CN" sz="1600" dirty="0" smtClean="0">
              <a:solidFill>
                <a:schemeClr val="tx1"/>
              </a:solidFill>
            </a:endParaRPr>
          </a:p>
          <a:p>
            <a:r>
              <a:rPr lang="zh-CN" altLang="en-US" sz="1600" dirty="0" smtClean="0">
                <a:solidFill>
                  <a:schemeClr val="tx1"/>
                </a:solidFill>
              </a:rPr>
              <a:t>√点击主题，即可进入到该主题页面</a:t>
            </a:r>
            <a:endParaRPr lang="zh-CN" altLang="en-US" sz="1600" dirty="0">
              <a:solidFill>
                <a:schemeClr val="tx1"/>
              </a:solidFill>
            </a:endParaRPr>
          </a:p>
        </p:txBody>
      </p:sp>
      <p:grpSp>
        <p:nvGrpSpPr>
          <p:cNvPr id="4" name="组合 8"/>
          <p:cNvGrpSpPr/>
          <p:nvPr/>
        </p:nvGrpSpPr>
        <p:grpSpPr>
          <a:xfrm>
            <a:off x="467544" y="1700808"/>
            <a:ext cx="1944216" cy="1512168"/>
            <a:chOff x="467544" y="1700808"/>
            <a:chExt cx="1944216" cy="1512168"/>
          </a:xfrm>
        </p:grpSpPr>
        <p:sp>
          <p:nvSpPr>
            <p:cNvPr id="6" name="椭圆 5"/>
            <p:cNvSpPr/>
            <p:nvPr/>
          </p:nvSpPr>
          <p:spPr>
            <a:xfrm>
              <a:off x="683568" y="1700808"/>
              <a:ext cx="1440160" cy="64807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467544" y="2420888"/>
              <a:ext cx="1944216" cy="792088"/>
            </a:xfrm>
            <a:prstGeom prst="wedgeRectCallout">
              <a:avLst>
                <a:gd name="adj1" fmla="val 22364"/>
                <a:gd name="adj2" fmla="val -7170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以“艺术”为例</a:t>
              </a:r>
              <a:endParaRPr lang="zh-CN" altLang="en-US" sz="1600" dirty="0">
                <a:solidFill>
                  <a:schemeClr val="tx1"/>
                </a:solidFill>
              </a:endParaRPr>
            </a:p>
          </p:txBody>
        </p:sp>
      </p:grpSp>
      <p:pic>
        <p:nvPicPr>
          <p:cNvPr id="10243" name="Picture 3"/>
          <p:cNvPicPr>
            <a:picLocks noChangeAspect="1" noChangeArrowheads="1"/>
          </p:cNvPicPr>
          <p:nvPr/>
        </p:nvPicPr>
        <p:blipFill>
          <a:blip r:embed="rId3" cstate="print"/>
          <a:srcRect/>
          <a:stretch>
            <a:fillRect/>
          </a:stretch>
        </p:blipFill>
        <p:spPr bwMode="auto">
          <a:xfrm>
            <a:off x="4139952" y="836712"/>
            <a:ext cx="3775273" cy="29252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ipe(left)">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en-US" dirty="0" smtClean="0"/>
              <a:t>按照字母顺序浏览主题页面</a:t>
            </a:r>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11266" name="Picture 2"/>
          <p:cNvPicPr>
            <a:picLocks noChangeAspect="1" noChangeArrowheads="1"/>
          </p:cNvPicPr>
          <p:nvPr/>
        </p:nvPicPr>
        <p:blipFill>
          <a:blip r:embed="rId2" cstate="print"/>
          <a:srcRect/>
          <a:stretch>
            <a:fillRect/>
          </a:stretch>
        </p:blipFill>
        <p:spPr bwMode="auto">
          <a:xfrm>
            <a:off x="683568" y="1340768"/>
            <a:ext cx="7867650" cy="4029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smtClean="0"/>
              <a:t>主题页面（</a:t>
            </a:r>
            <a:r>
              <a:rPr lang="en-US" altLang="zh-CN" dirty="0" smtClean="0"/>
              <a:t>Topic Page</a:t>
            </a:r>
            <a:r>
              <a:rPr lang="zh-CN" altLang="en-US" dirty="0" smtClean="0"/>
              <a:t>），以“</a:t>
            </a:r>
            <a:r>
              <a:rPr lang="en-US" altLang="zh-CN" dirty="0" smtClean="0"/>
              <a:t>Marilyn Monroe</a:t>
            </a:r>
            <a:r>
              <a:rPr lang="zh-CN" altLang="en-US" dirty="0" smtClean="0"/>
              <a:t>”为例</a:t>
            </a:r>
            <a:endParaRPr lang="zh-CN" altLang="en-US" dirty="0"/>
          </a:p>
        </p:txBody>
      </p:sp>
      <p:sp>
        <p:nvSpPr>
          <p:cNvPr id="3" name="灯片编号占位符 2"/>
          <p:cNvSpPr>
            <a:spLocks noGrp="1"/>
          </p:cNvSpPr>
          <p:nvPr>
            <p:ph type="sldNum" sz="quarter" idx="11"/>
          </p:nvPr>
        </p:nvSpPr>
        <p:spPr/>
        <p:txBody>
          <a:bodyPr/>
          <a:lstStyle/>
          <a:p>
            <a:pPr>
              <a:defRPr/>
            </a:pPr>
            <a:r>
              <a:rPr lang="en-GB" altLang="zh-CN" dirty="0" smtClean="0"/>
              <a:t>www.</a:t>
            </a:r>
            <a:r>
              <a:rPr lang="en-US" altLang="zh-CN" dirty="0" smtClean="0"/>
              <a:t>credoreference.con</a:t>
            </a:r>
            <a:endParaRPr lang="en-GB" altLang="zh-CN" dirty="0"/>
          </a:p>
        </p:txBody>
      </p:sp>
      <p:sp>
        <p:nvSpPr>
          <p:cNvPr id="4" name="标题 1"/>
          <p:cNvSpPr txBox="1">
            <a:spLocks/>
          </p:cNvSpPr>
          <p:nvPr/>
        </p:nvSpPr>
        <p:spPr bwMode="auto">
          <a:xfrm>
            <a:off x="395536" y="908720"/>
            <a:ext cx="8748464"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eaLnBrk="0" hangingPunct="0">
              <a:lnSpc>
                <a:spcPct val="150000"/>
              </a:lnSpc>
              <a:spcBef>
                <a:spcPct val="0"/>
              </a:spcBef>
              <a:buFont typeface="Wingdings" pitchFamily="2" charset="2"/>
              <a:buChar char="u"/>
            </a:pPr>
            <a:r>
              <a:rPr lang="zh-CN" altLang="en-US" sz="1800" kern="0" dirty="0" smtClean="0">
                <a:latin typeface="Verdana" pitchFamily="34" charset="0"/>
                <a:ea typeface="微软雅黑" pitchFamily="34" charset="-122"/>
                <a:cs typeface="Verdana" pitchFamily="34" charset="0"/>
              </a:rPr>
              <a:t>主题页面</a:t>
            </a:r>
            <a:r>
              <a:rPr lang="en-US" altLang="zh-CN" sz="1800" kern="0" dirty="0" smtClean="0">
                <a:latin typeface="Verdana" pitchFamily="34" charset="0"/>
                <a:ea typeface="微软雅黑" pitchFamily="34" charset="-122"/>
                <a:cs typeface="Verdana" pitchFamily="34" charset="0"/>
              </a:rPr>
              <a:t>:</a:t>
            </a:r>
            <a:r>
              <a:rPr lang="zh-CN" altLang="en-US" sz="1800" kern="0" dirty="0" smtClean="0">
                <a:latin typeface="Verdana" pitchFamily="34" charset="0"/>
                <a:ea typeface="微软雅黑" pitchFamily="34" charset="-122"/>
                <a:cs typeface="Verdana" pitchFamily="34" charset="0"/>
              </a:rPr>
              <a:t>包含某主题的相关的所有文章、书籍、新闻、图片、视频。包括在</a:t>
            </a:r>
            <a:r>
              <a:rPr lang="en-US" altLang="zh-CN" sz="1800" kern="0" dirty="0" smtClean="0">
                <a:latin typeface="Verdana" pitchFamily="34" charset="0"/>
                <a:ea typeface="微软雅黑" pitchFamily="34" charset="-122"/>
                <a:cs typeface="Verdana" pitchFamily="34" charset="0"/>
              </a:rPr>
              <a:t>Credo</a:t>
            </a:r>
            <a:r>
              <a:rPr lang="zh-CN" altLang="en-US" sz="1800" kern="0" dirty="0" smtClean="0">
                <a:latin typeface="Verdana" pitchFamily="34" charset="0"/>
                <a:ea typeface="微软雅黑" pitchFamily="34" charset="-122"/>
                <a:cs typeface="Verdana" pitchFamily="34" charset="0"/>
              </a:rPr>
              <a:t>所含工具书中的词条，也包含来自外部链接的资源。</a:t>
            </a:r>
            <a:endParaRPr lang="en-US" altLang="zh-CN" sz="1800" kern="0" dirty="0" smtClean="0">
              <a:latin typeface="Verdana" pitchFamily="34" charset="0"/>
              <a:ea typeface="微软雅黑" pitchFamily="34" charset="-122"/>
              <a:cs typeface="Verdana"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1763688" y="1700808"/>
            <a:ext cx="5760640" cy="4557020"/>
          </a:xfrm>
          <a:prstGeom prst="rect">
            <a:avLst/>
          </a:prstGeom>
          <a:noFill/>
          <a:ln w="9525">
            <a:noFill/>
            <a:miter lim="800000"/>
            <a:headEnd/>
            <a:tailEnd/>
          </a:ln>
        </p:spPr>
      </p:pic>
      <p:sp>
        <p:nvSpPr>
          <p:cNvPr id="6" name="矩形标注 5"/>
          <p:cNvSpPr/>
          <p:nvPr/>
        </p:nvSpPr>
        <p:spPr>
          <a:xfrm>
            <a:off x="7092280" y="4365104"/>
            <a:ext cx="1152128" cy="792088"/>
          </a:xfrm>
          <a:prstGeom prst="wedgeRectCallout">
            <a:avLst>
              <a:gd name="adj1" fmla="val -68836"/>
              <a:gd name="adj2" fmla="val -338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solidFill>
              </a:rPr>
              <a:t>Credo</a:t>
            </a:r>
            <a:r>
              <a:rPr lang="zh-CN" altLang="en-US" sz="1600" dirty="0" smtClean="0">
                <a:solidFill>
                  <a:schemeClr val="tx1"/>
                </a:solidFill>
              </a:rPr>
              <a:t>资源</a:t>
            </a:r>
            <a:endParaRPr lang="zh-CN" altLang="en-US" sz="1600" dirty="0">
              <a:solidFill>
                <a:schemeClr val="tx1"/>
              </a:solidFill>
            </a:endParaRPr>
          </a:p>
        </p:txBody>
      </p:sp>
      <p:pic>
        <p:nvPicPr>
          <p:cNvPr id="7171" name="Picture 3"/>
          <p:cNvPicPr>
            <a:picLocks noChangeAspect="1" noChangeArrowheads="1"/>
          </p:cNvPicPr>
          <p:nvPr/>
        </p:nvPicPr>
        <p:blipFill>
          <a:blip r:embed="rId3" cstate="print"/>
          <a:srcRect/>
          <a:stretch>
            <a:fillRect/>
          </a:stretch>
        </p:blipFill>
        <p:spPr bwMode="auto">
          <a:xfrm>
            <a:off x="0" y="2492896"/>
            <a:ext cx="5652120" cy="3195353"/>
          </a:xfrm>
          <a:prstGeom prst="rect">
            <a:avLst/>
          </a:prstGeom>
          <a:noFill/>
          <a:ln w="9525">
            <a:noFill/>
            <a:miter lim="800000"/>
            <a:headEnd/>
            <a:tailEnd/>
          </a:ln>
        </p:spPr>
      </p:pic>
      <p:sp>
        <p:nvSpPr>
          <p:cNvPr id="8" name="椭圆 7"/>
          <p:cNvSpPr/>
          <p:nvPr/>
        </p:nvSpPr>
        <p:spPr>
          <a:xfrm>
            <a:off x="3635896" y="5949280"/>
            <a:ext cx="1440160"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righ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3707904" cy="48577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331640" y="1292914"/>
            <a:ext cx="3600400" cy="487239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3779912" y="0"/>
            <a:ext cx="4191000" cy="5829300"/>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5410200" y="188640"/>
            <a:ext cx="3733800" cy="4695825"/>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4644008" y="2204864"/>
            <a:ext cx="1800225" cy="4048125"/>
          </a:xfrm>
          <a:prstGeom prst="rect">
            <a:avLst/>
          </a:prstGeom>
          <a:noFill/>
          <a:ln w="9525">
            <a:noFill/>
            <a:miter lim="800000"/>
            <a:headEnd/>
            <a:tailEnd/>
          </a:ln>
        </p:spPr>
      </p:pic>
      <p:pic>
        <p:nvPicPr>
          <p:cNvPr id="8199" name="Picture 7"/>
          <p:cNvPicPr>
            <a:picLocks noChangeAspect="1" noChangeArrowheads="1"/>
          </p:cNvPicPr>
          <p:nvPr/>
        </p:nvPicPr>
        <p:blipFill>
          <a:blip r:embed="rId7" cstate="print"/>
          <a:srcRect/>
          <a:stretch>
            <a:fillRect/>
          </a:stretch>
        </p:blipFill>
        <p:spPr bwMode="auto">
          <a:xfrm>
            <a:off x="7092280" y="1268760"/>
            <a:ext cx="1800225" cy="4857750"/>
          </a:xfrm>
          <a:prstGeom prst="rect">
            <a:avLst/>
          </a:prstGeom>
          <a:noFill/>
          <a:ln w="9525">
            <a:noFill/>
            <a:miter lim="800000"/>
            <a:headEnd/>
            <a:tailEnd/>
          </a:ln>
        </p:spPr>
      </p:pic>
      <p:sp>
        <p:nvSpPr>
          <p:cNvPr id="10" name="矩形标注 9"/>
          <p:cNvSpPr/>
          <p:nvPr/>
        </p:nvSpPr>
        <p:spPr>
          <a:xfrm>
            <a:off x="179512" y="5229200"/>
            <a:ext cx="1152128" cy="792088"/>
          </a:xfrm>
          <a:prstGeom prst="wedgeRectCallout">
            <a:avLst>
              <a:gd name="adj1" fmla="val 89896"/>
              <a:gd name="adj2" fmla="val -4710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外部资源</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4   </a:t>
            </a:r>
            <a:r>
              <a:rPr lang="zh-CN" altLang="en-US" dirty="0" smtClean="0"/>
              <a:t>查找图书</a:t>
            </a:r>
            <a:endParaRPr lang="zh-CN" altLang="en-US" dirty="0"/>
          </a:p>
        </p:txBody>
      </p:sp>
      <p:pic>
        <p:nvPicPr>
          <p:cNvPr id="5"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6" name="等腰三角形 5"/>
          <p:cNvSpPr/>
          <p:nvPr/>
        </p:nvSpPr>
        <p:spPr>
          <a:xfrm>
            <a:off x="2267744"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90" name="Picture 2"/>
          <p:cNvPicPr>
            <a:picLocks noChangeAspect="1" noChangeArrowheads="1"/>
          </p:cNvPicPr>
          <p:nvPr/>
        </p:nvPicPr>
        <p:blipFill>
          <a:blip r:embed="rId3" cstate="print"/>
          <a:srcRect/>
          <a:stretch>
            <a:fillRect/>
          </a:stretch>
        </p:blipFill>
        <p:spPr bwMode="auto">
          <a:xfrm>
            <a:off x="251520" y="1628800"/>
            <a:ext cx="8661320" cy="4461892"/>
          </a:xfrm>
          <a:prstGeom prst="rect">
            <a:avLst/>
          </a:prstGeom>
          <a:noFill/>
          <a:ln w="9525">
            <a:noFill/>
            <a:miter lim="800000"/>
            <a:headEnd/>
            <a:tailEnd/>
          </a:ln>
        </p:spPr>
      </p:pic>
      <p:sp>
        <p:nvSpPr>
          <p:cNvPr id="8" name="矩形标注 7"/>
          <p:cNvSpPr/>
          <p:nvPr/>
        </p:nvSpPr>
        <p:spPr>
          <a:xfrm>
            <a:off x="6948264" y="2348880"/>
            <a:ext cx="1944216" cy="792088"/>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可限定主题检索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altLang="zh-CN" dirty="0" smtClean="0"/>
              <a:t>4.1   </a:t>
            </a:r>
            <a:r>
              <a:rPr lang="zh-CN" altLang="en-US" dirty="0" smtClean="0"/>
              <a:t>图书浏览</a:t>
            </a:r>
            <a:endParaRPr lang="zh-CN" altLang="en-US" dirty="0"/>
          </a:p>
        </p:txBody>
      </p:sp>
      <p:sp>
        <p:nvSpPr>
          <p:cNvPr id="4" name="灯片编号占位符 3"/>
          <p:cNvSpPr>
            <a:spLocks noGrp="1"/>
          </p:cNvSpPr>
          <p:nvPr>
            <p:ph type="sldNum" sz="quarter" idx="11"/>
          </p:nvPr>
        </p:nvSpPr>
        <p:spPr/>
        <p:txBody>
          <a:bodyPr/>
          <a:lstStyle/>
          <a:p>
            <a:pPr>
              <a:defRPr/>
            </a:pPr>
            <a:r>
              <a:rPr lang="en-GB" altLang="zh-CN" dirty="0" smtClean="0"/>
              <a:t>www.</a:t>
            </a:r>
            <a:r>
              <a:rPr lang="en-US" altLang="zh-CN" dirty="0" smtClean="0"/>
              <a:t>credoreference.com</a:t>
            </a:r>
            <a:endParaRPr lang="en-GB" altLang="zh-CN" dirty="0"/>
          </a:p>
        </p:txBody>
      </p:sp>
      <p:pic>
        <p:nvPicPr>
          <p:cNvPr id="4098" name="Picture 2"/>
          <p:cNvPicPr>
            <a:picLocks noChangeAspect="1" noChangeArrowheads="1"/>
          </p:cNvPicPr>
          <p:nvPr/>
        </p:nvPicPr>
        <p:blipFill>
          <a:blip r:embed="rId2" cstate="print"/>
          <a:srcRect/>
          <a:stretch>
            <a:fillRect/>
          </a:stretch>
        </p:blipFill>
        <p:spPr bwMode="auto">
          <a:xfrm>
            <a:off x="587375" y="2196554"/>
            <a:ext cx="7969250" cy="3968750"/>
          </a:xfrm>
          <a:prstGeom prst="rect">
            <a:avLst/>
          </a:prstGeom>
          <a:noFill/>
          <a:ln w="9525">
            <a:noFill/>
            <a:miter lim="800000"/>
            <a:headEnd/>
            <a:tailEnd/>
          </a:ln>
        </p:spPr>
      </p:pic>
      <p:cxnSp>
        <p:nvCxnSpPr>
          <p:cNvPr id="7" name="直接箭头连接符 6"/>
          <p:cNvCxnSpPr/>
          <p:nvPr/>
        </p:nvCxnSpPr>
        <p:spPr>
          <a:xfrm flipV="1">
            <a:off x="6156176" y="4221088"/>
            <a:ext cx="36004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标题 1"/>
          <p:cNvSpPr txBox="1">
            <a:spLocks/>
          </p:cNvSpPr>
          <p:nvPr/>
        </p:nvSpPr>
        <p:spPr bwMode="auto">
          <a:xfrm>
            <a:off x="395536" y="1052736"/>
            <a:ext cx="8748464"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eaLnBrk="0" hangingPunct="0">
              <a:lnSpc>
                <a:spcPct val="150000"/>
              </a:lnSpc>
              <a:spcBef>
                <a:spcPct val="0"/>
              </a:spcBef>
            </a:pPr>
            <a:r>
              <a:rPr lang="en-US" altLang="zh-CN" sz="1800" kern="0" dirty="0" smtClean="0">
                <a:latin typeface="Verdana" pitchFamily="34" charset="0"/>
                <a:ea typeface="微软雅黑" pitchFamily="34" charset="-122"/>
                <a:cs typeface="Verdana" pitchFamily="34" charset="0"/>
              </a:rPr>
              <a:t>Credo Reference </a:t>
            </a:r>
            <a:r>
              <a:rPr lang="zh-CN" altLang="en-US" sz="1800" kern="0" dirty="0" smtClean="0">
                <a:latin typeface="Verdana" pitchFamily="34" charset="0"/>
                <a:ea typeface="微软雅黑" pitchFamily="34" charset="-122"/>
                <a:cs typeface="Verdana" pitchFamily="34" charset="0"/>
              </a:rPr>
              <a:t>拥有详细的分类：按主题、书名、杜威分类法、</a:t>
            </a:r>
            <a:r>
              <a:rPr lang="en-US" altLang="zh-CN" sz="1800" kern="0" dirty="0" smtClean="0">
                <a:latin typeface="Verdana" pitchFamily="34" charset="0"/>
                <a:ea typeface="微软雅黑" pitchFamily="34" charset="-122"/>
                <a:cs typeface="Verdana" pitchFamily="34" charset="0"/>
              </a:rPr>
              <a:t>LC</a:t>
            </a:r>
            <a:r>
              <a:rPr lang="zh-CN" altLang="en-US" sz="1800" kern="0" dirty="0" smtClean="0">
                <a:latin typeface="Verdana" pitchFamily="34" charset="0"/>
                <a:ea typeface="微软雅黑" pitchFamily="34" charset="-122"/>
                <a:cs typeface="Verdana" pitchFamily="34" charset="0"/>
              </a:rPr>
              <a:t>分类法及类别详细划分类目，使得资源浏览，查找便捷。</a:t>
            </a:r>
            <a:endParaRPr lang="en-US" altLang="zh-CN" sz="1800" kern="0" dirty="0" smtClean="0">
              <a:latin typeface="Verdana" pitchFamily="34" charset="0"/>
              <a:ea typeface="微软雅黑" pitchFamily="34" charset="-122"/>
              <a:cs typeface="Verdana" pitchFamily="34" charset="0"/>
            </a:endParaRPr>
          </a:p>
        </p:txBody>
      </p:sp>
      <p:sp>
        <p:nvSpPr>
          <p:cNvPr id="9" name="矩形标注 8"/>
          <p:cNvSpPr/>
          <p:nvPr/>
        </p:nvSpPr>
        <p:spPr>
          <a:xfrm>
            <a:off x="1835696" y="4437112"/>
            <a:ext cx="1944216" cy="792088"/>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rgbClr val="000000"/>
                </a:solidFill>
                <a:latin typeface="Arial" charset="0"/>
              </a:rPr>
              <a:t>点击任意学科限定检索范围</a:t>
            </a:r>
            <a:endParaRPr lang="zh-CN" altLang="en-US" sz="1600" dirty="0">
              <a:solidFill>
                <a:srgbClr val="000000"/>
              </a:solidFill>
              <a:latin typeface="Arial" charset="0"/>
            </a:endParaRPr>
          </a:p>
        </p:txBody>
      </p:sp>
      <p:sp>
        <p:nvSpPr>
          <p:cNvPr id="11" name="矩形标注 10"/>
          <p:cNvSpPr/>
          <p:nvPr/>
        </p:nvSpPr>
        <p:spPr>
          <a:xfrm>
            <a:off x="5796136" y="5589240"/>
            <a:ext cx="2952328" cy="648072"/>
          </a:xfrm>
          <a:prstGeom prst="wedgeRectCallout">
            <a:avLst>
              <a:gd name="adj1" fmla="val -18783"/>
              <a:gd name="adj2" fmla="val -8243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rgbClr val="000000"/>
                </a:solidFill>
                <a:latin typeface="Arial" charset="0"/>
              </a:rPr>
              <a:t>鼠标置于该标题上，会自动弹出该书的著录信息</a:t>
            </a:r>
            <a:endParaRPr lang="zh-CN" altLang="en-US" sz="1600" dirty="0">
              <a:solidFill>
                <a:srgbClr val="00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4.1   </a:t>
            </a:r>
            <a:r>
              <a:rPr lang="zh-CN" altLang="en-US" dirty="0" smtClean="0"/>
              <a:t>图书浏览</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13314" name="Picture 2"/>
          <p:cNvPicPr>
            <a:picLocks noChangeAspect="1" noChangeArrowheads="1"/>
          </p:cNvPicPr>
          <p:nvPr/>
        </p:nvPicPr>
        <p:blipFill>
          <a:blip r:embed="rId2" cstate="print"/>
          <a:srcRect/>
          <a:stretch>
            <a:fillRect/>
          </a:stretch>
        </p:blipFill>
        <p:spPr bwMode="auto">
          <a:xfrm>
            <a:off x="467544" y="1340768"/>
            <a:ext cx="8474968" cy="4391025"/>
          </a:xfrm>
          <a:prstGeom prst="rect">
            <a:avLst/>
          </a:prstGeom>
          <a:noFill/>
          <a:ln w="9525">
            <a:noFill/>
            <a:miter lim="800000"/>
            <a:headEnd/>
            <a:tailEnd/>
          </a:ln>
        </p:spPr>
      </p:pic>
      <p:sp>
        <p:nvSpPr>
          <p:cNvPr id="6" name="椭圆 5"/>
          <p:cNvSpPr/>
          <p:nvPr/>
        </p:nvSpPr>
        <p:spPr>
          <a:xfrm>
            <a:off x="2987824" y="1916832"/>
            <a:ext cx="432048"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endCxn id="6" idx="5"/>
          </p:cNvCxnSpPr>
          <p:nvPr/>
        </p:nvCxnSpPr>
        <p:spPr>
          <a:xfrm flipH="1" flipV="1">
            <a:off x="3356600" y="2162683"/>
            <a:ext cx="495320" cy="2582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Baidu</a:t>
            </a:r>
            <a:r>
              <a:rPr lang="zh-CN" altLang="en-US" dirty="0" smtClean="0"/>
              <a:t>和</a:t>
            </a:r>
            <a:r>
              <a:rPr lang="en-US" altLang="zh-CN" dirty="0" smtClean="0"/>
              <a:t>Google</a:t>
            </a:r>
            <a:r>
              <a:rPr lang="zh-CN" altLang="en-US" dirty="0" smtClean="0"/>
              <a:t>是这样回答您的问题的</a:t>
            </a:r>
            <a:endParaRPr lang="zh-CN" altLang="en-US" dirty="0"/>
          </a:p>
        </p:txBody>
      </p:sp>
      <p:sp>
        <p:nvSpPr>
          <p:cNvPr id="3" name="内容占位符 2"/>
          <p:cNvSpPr>
            <a:spLocks noGrp="1"/>
          </p:cNvSpPr>
          <p:nvPr>
            <p:ph idx="1"/>
          </p:nvPr>
        </p:nvSpPr>
        <p:spPr/>
        <p:txBody>
          <a:bodyPr/>
          <a:lstStyle/>
          <a:p>
            <a:r>
              <a:rPr lang="en-US" altLang="zh-CN" dirty="0" smtClean="0"/>
              <a:t>Google</a:t>
            </a:r>
            <a:r>
              <a:rPr lang="zh-CN" altLang="en-US" dirty="0" smtClean="0"/>
              <a:t>说</a:t>
            </a:r>
            <a:r>
              <a:rPr lang="en-US" altLang="zh-CN" dirty="0" smtClean="0"/>
              <a:t>……</a:t>
            </a:r>
            <a:endParaRPr lang="zh-CN" altLang="en-US" dirty="0"/>
          </a:p>
        </p:txBody>
      </p:sp>
      <p:sp>
        <p:nvSpPr>
          <p:cNvPr id="4" name="灯片编号占位符 3"/>
          <p:cNvSpPr>
            <a:spLocks noGrp="1"/>
          </p:cNvSpPr>
          <p:nvPr>
            <p:ph type="sldNum" sz="quarter" idx="11"/>
          </p:nvPr>
        </p:nvSpPr>
        <p:spPr/>
        <p:txBody>
          <a:bodyPr/>
          <a:lstStyle/>
          <a:p>
            <a:pPr>
              <a:defRPr/>
            </a:pPr>
            <a:r>
              <a:rPr lang="en-GB" altLang="zh-CN" dirty="0" smtClean="0"/>
              <a:t>www.</a:t>
            </a:r>
            <a:r>
              <a:rPr lang="en-US" altLang="zh-CN" dirty="0" smtClean="0"/>
              <a:t>credoreference.com</a:t>
            </a:r>
            <a:endParaRPr lang="en-GB" altLang="zh-CN" dirty="0"/>
          </a:p>
        </p:txBody>
      </p:sp>
      <p:pic>
        <p:nvPicPr>
          <p:cNvPr id="3075" name="Picture 3"/>
          <p:cNvPicPr>
            <a:picLocks noChangeAspect="1" noChangeArrowheads="1"/>
          </p:cNvPicPr>
          <p:nvPr/>
        </p:nvPicPr>
        <p:blipFill>
          <a:blip r:embed="rId2" cstate="print"/>
          <a:srcRect/>
          <a:stretch>
            <a:fillRect/>
          </a:stretch>
        </p:blipFill>
        <p:spPr bwMode="auto">
          <a:xfrm>
            <a:off x="755576" y="1916832"/>
            <a:ext cx="7416824" cy="409261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4.4.1   </a:t>
            </a:r>
            <a:r>
              <a:rPr lang="zh-CN" altLang="en-US" dirty="0" smtClean="0"/>
              <a:t>图书浏览</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5123" name="Picture 3"/>
          <p:cNvPicPr>
            <a:picLocks noChangeAspect="1" noChangeArrowheads="1"/>
          </p:cNvPicPr>
          <p:nvPr/>
        </p:nvPicPr>
        <p:blipFill>
          <a:blip r:embed="rId2" cstate="print"/>
          <a:srcRect/>
          <a:stretch>
            <a:fillRect/>
          </a:stretch>
        </p:blipFill>
        <p:spPr bwMode="auto">
          <a:xfrm>
            <a:off x="523875" y="1336675"/>
            <a:ext cx="8096250" cy="4183063"/>
          </a:xfrm>
          <a:prstGeom prst="rect">
            <a:avLst/>
          </a:prstGeom>
          <a:noFill/>
          <a:ln w="9525">
            <a:noFill/>
            <a:miter lim="800000"/>
            <a:headEnd/>
            <a:tailEnd/>
          </a:ln>
        </p:spPr>
      </p:pic>
      <p:cxnSp>
        <p:nvCxnSpPr>
          <p:cNvPr id="7" name="直接箭头连接符 6"/>
          <p:cNvCxnSpPr/>
          <p:nvPr/>
        </p:nvCxnSpPr>
        <p:spPr>
          <a:xfrm>
            <a:off x="5724128" y="3645024"/>
            <a:ext cx="792088"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t>4.1   </a:t>
            </a:r>
            <a:r>
              <a:rPr lang="zh-CN" altLang="en-US" dirty="0" smtClean="0"/>
              <a:t>图书浏览</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6146" name="Picture 2"/>
          <p:cNvPicPr>
            <a:picLocks noChangeAspect="1" noChangeArrowheads="1"/>
          </p:cNvPicPr>
          <p:nvPr/>
        </p:nvPicPr>
        <p:blipFill>
          <a:blip r:embed="rId2" cstate="print"/>
          <a:srcRect/>
          <a:stretch>
            <a:fillRect/>
          </a:stretch>
        </p:blipFill>
        <p:spPr bwMode="auto">
          <a:xfrm>
            <a:off x="0" y="2348880"/>
            <a:ext cx="8801100" cy="30861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403648" y="908720"/>
            <a:ext cx="4479188" cy="4948436"/>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508104" y="1268760"/>
            <a:ext cx="3343275" cy="4981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cstate="print"/>
          <a:srcRect/>
          <a:stretch>
            <a:fillRect/>
          </a:stretch>
        </p:blipFill>
        <p:spPr bwMode="auto">
          <a:xfrm>
            <a:off x="467544" y="2060848"/>
            <a:ext cx="8104187" cy="3167063"/>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4.4.2   </a:t>
            </a:r>
            <a:r>
              <a:rPr lang="zh-CN" altLang="en-US" dirty="0" smtClean="0"/>
              <a:t>图书阅读</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标题 1"/>
          <p:cNvSpPr txBox="1">
            <a:spLocks/>
          </p:cNvSpPr>
          <p:nvPr/>
        </p:nvSpPr>
        <p:spPr bwMode="auto">
          <a:xfrm>
            <a:off x="395536" y="980728"/>
            <a:ext cx="8748464"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eaLnBrk="0" hangingPunct="0">
              <a:lnSpc>
                <a:spcPct val="150000"/>
              </a:lnSpc>
              <a:spcBef>
                <a:spcPct val="0"/>
              </a:spcBef>
            </a:pPr>
            <a:r>
              <a:rPr lang="zh-CN" altLang="en-US" sz="1800" kern="0" dirty="0" smtClean="0">
                <a:latin typeface="Verdana" pitchFamily="34" charset="0"/>
                <a:ea typeface="微软雅黑" pitchFamily="34" charset="-122"/>
                <a:cs typeface="Verdana" pitchFamily="34" charset="0"/>
              </a:rPr>
              <a:t>提供</a:t>
            </a:r>
            <a:r>
              <a:rPr lang="zh-CN" altLang="en-US" sz="1800" kern="0" dirty="0" smtClean="0">
                <a:latin typeface="Verdana" pitchFamily="34" charset="0"/>
                <a:ea typeface="微软雅黑" pitchFamily="34" charset="-122"/>
                <a:cs typeface="Verdana" pitchFamily="34" charset="0"/>
                <a:sym typeface="Wingdings" pitchFamily="2" charset="2"/>
              </a:rPr>
              <a:t>：（</a:t>
            </a:r>
            <a:r>
              <a:rPr lang="en-US" altLang="zh-CN" sz="1800" kern="0" dirty="0" smtClean="0">
                <a:latin typeface="Verdana" pitchFamily="34" charset="0"/>
                <a:ea typeface="微软雅黑" pitchFamily="34" charset="-122"/>
                <a:cs typeface="Verdana" pitchFamily="34" charset="0"/>
                <a:sym typeface="Wingdings" pitchFamily="2" charset="2"/>
              </a:rPr>
              <a:t>1</a:t>
            </a:r>
            <a:r>
              <a:rPr lang="zh-CN" altLang="en-US" sz="1800" kern="0" dirty="0" smtClean="0">
                <a:latin typeface="Verdana" pitchFamily="34" charset="0"/>
                <a:ea typeface="微软雅黑" pitchFamily="34" charset="-122"/>
                <a:cs typeface="Verdana" pitchFamily="34" charset="0"/>
                <a:sym typeface="Wingdings" pitchFamily="2" charset="2"/>
              </a:rPr>
              <a:t>）</a:t>
            </a:r>
            <a:r>
              <a:rPr lang="zh-CN" altLang="en-US" sz="1800" kern="0" dirty="0" smtClean="0">
                <a:latin typeface="Verdana" pitchFamily="34" charset="0"/>
                <a:ea typeface="微软雅黑" pitchFamily="34" charset="-122"/>
                <a:cs typeface="Verdana" pitchFamily="34" charset="0"/>
              </a:rPr>
              <a:t>在该书内检索（</a:t>
            </a:r>
            <a:r>
              <a:rPr lang="en-US" altLang="zh-CN" sz="1800" kern="0" dirty="0" smtClean="0">
                <a:latin typeface="Verdana" pitchFamily="34" charset="0"/>
                <a:ea typeface="微软雅黑" pitchFamily="34" charset="-122"/>
                <a:cs typeface="Verdana" pitchFamily="34" charset="0"/>
              </a:rPr>
              <a:t>2</a:t>
            </a:r>
            <a:r>
              <a:rPr lang="zh-CN" altLang="en-US" sz="1800" kern="0" dirty="0" smtClean="0">
                <a:latin typeface="Verdana" pitchFamily="34" charset="0"/>
                <a:ea typeface="微软雅黑" pitchFamily="34" charset="-122"/>
                <a:cs typeface="Verdana" pitchFamily="34" charset="0"/>
              </a:rPr>
              <a:t>）图书著录信息，并罗列该书中包含的（</a:t>
            </a:r>
            <a:r>
              <a:rPr lang="en-US" altLang="zh-CN" sz="1800" kern="0" dirty="0" smtClean="0">
                <a:latin typeface="Verdana" pitchFamily="34" charset="0"/>
                <a:ea typeface="微软雅黑" pitchFamily="34" charset="-122"/>
                <a:cs typeface="Verdana" pitchFamily="34" charset="0"/>
              </a:rPr>
              <a:t>3</a:t>
            </a:r>
            <a:r>
              <a:rPr lang="zh-CN" altLang="en-US" sz="1800" kern="0" dirty="0" smtClean="0">
                <a:latin typeface="Verdana" pitchFamily="34" charset="0"/>
                <a:ea typeface="微软雅黑" pitchFamily="34" charset="-122"/>
                <a:cs typeface="Verdana" pitchFamily="34" charset="0"/>
              </a:rPr>
              <a:t>）标题（</a:t>
            </a:r>
            <a:r>
              <a:rPr lang="en-US" altLang="zh-CN" sz="1800" kern="0" dirty="0" smtClean="0">
                <a:latin typeface="Verdana" pitchFamily="34" charset="0"/>
                <a:ea typeface="微软雅黑" pitchFamily="34" charset="-122"/>
                <a:cs typeface="Verdana" pitchFamily="34" charset="0"/>
              </a:rPr>
              <a:t>4</a:t>
            </a:r>
            <a:r>
              <a:rPr lang="zh-CN" altLang="en-US" sz="1800" kern="0" dirty="0" smtClean="0">
                <a:latin typeface="Verdana" pitchFamily="34" charset="0"/>
                <a:ea typeface="微软雅黑" pitchFamily="34" charset="-122"/>
                <a:cs typeface="Verdana" pitchFamily="34" charset="0"/>
              </a:rPr>
              <a:t>）人物（</a:t>
            </a:r>
            <a:r>
              <a:rPr lang="en-US" altLang="zh-CN" sz="1800" kern="0" dirty="0" smtClean="0">
                <a:latin typeface="Verdana" pitchFamily="34" charset="0"/>
                <a:ea typeface="微软雅黑" pitchFamily="34" charset="-122"/>
                <a:cs typeface="Verdana" pitchFamily="34" charset="0"/>
              </a:rPr>
              <a:t>5</a:t>
            </a:r>
            <a:r>
              <a:rPr lang="zh-CN" altLang="en-US" sz="1800" kern="0" dirty="0" smtClean="0">
                <a:latin typeface="Verdana" pitchFamily="34" charset="0"/>
                <a:ea typeface="微软雅黑" pitchFamily="34" charset="-122"/>
                <a:cs typeface="Verdana" pitchFamily="34" charset="0"/>
              </a:rPr>
              <a:t>）图片（</a:t>
            </a:r>
            <a:r>
              <a:rPr lang="en-US" altLang="zh-CN" sz="1800" kern="0" dirty="0" smtClean="0">
                <a:latin typeface="Verdana" pitchFamily="34" charset="0"/>
                <a:ea typeface="微软雅黑" pitchFamily="34" charset="-122"/>
                <a:cs typeface="Verdana" pitchFamily="34" charset="0"/>
              </a:rPr>
              <a:t>6</a:t>
            </a:r>
            <a:r>
              <a:rPr lang="zh-CN" altLang="en-US" sz="1800" kern="0" dirty="0" smtClean="0">
                <a:latin typeface="Verdana" pitchFamily="34" charset="0"/>
                <a:ea typeface="微软雅黑" pitchFamily="34" charset="-122"/>
                <a:cs typeface="Verdana" pitchFamily="34" charset="0"/>
              </a:rPr>
              <a:t>）撰稿人的词条信息</a:t>
            </a:r>
            <a:endParaRPr lang="en-US" altLang="zh-CN" sz="1800" kern="0" dirty="0" smtClean="0">
              <a:latin typeface="Verdana" pitchFamily="34" charset="0"/>
              <a:ea typeface="微软雅黑" pitchFamily="34" charset="-122"/>
              <a:cs typeface="Verdana" pitchFamily="34" charset="0"/>
            </a:endParaRPr>
          </a:p>
        </p:txBody>
      </p:sp>
      <p:sp>
        <p:nvSpPr>
          <p:cNvPr id="7" name="矩形标注 6"/>
          <p:cNvSpPr/>
          <p:nvPr/>
        </p:nvSpPr>
        <p:spPr>
          <a:xfrm>
            <a:off x="6444208" y="4869160"/>
            <a:ext cx="1944216" cy="792088"/>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图书著录信息</a:t>
            </a:r>
            <a:endParaRPr lang="zh-CN" altLang="en-US" sz="1600" dirty="0">
              <a:solidFill>
                <a:schemeClr val="tx1"/>
              </a:solidFill>
            </a:endParaRPr>
          </a:p>
        </p:txBody>
      </p:sp>
      <p:sp>
        <p:nvSpPr>
          <p:cNvPr id="8" name="等腰三角形 7"/>
          <p:cNvSpPr/>
          <p:nvPr/>
        </p:nvSpPr>
        <p:spPr>
          <a:xfrm>
            <a:off x="755576" y="2852936"/>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508000" y="1614488"/>
            <a:ext cx="8128000" cy="362743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4.2   </a:t>
            </a:r>
            <a:r>
              <a:rPr lang="zh-CN" altLang="en-US" dirty="0" smtClean="0"/>
              <a:t>图书阅读</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等腰三角形 4"/>
          <p:cNvSpPr/>
          <p:nvPr/>
        </p:nvSpPr>
        <p:spPr>
          <a:xfrm>
            <a:off x="1331640" y="242088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547688" y="1709738"/>
            <a:ext cx="8048625" cy="343693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4.2   </a:t>
            </a:r>
            <a:r>
              <a:rPr lang="zh-CN" altLang="en-US" dirty="0" smtClean="0"/>
              <a:t>图书阅读</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等腰三角形 4"/>
          <p:cNvSpPr/>
          <p:nvPr/>
        </p:nvSpPr>
        <p:spPr>
          <a:xfrm>
            <a:off x="1691680" y="2492896"/>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467544" y="1484784"/>
            <a:ext cx="8112125" cy="213518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4.2   </a:t>
            </a:r>
            <a:r>
              <a:rPr lang="zh-CN" altLang="en-US" dirty="0" smtClean="0"/>
              <a:t>图书阅读</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等腰三角形 4"/>
          <p:cNvSpPr/>
          <p:nvPr/>
        </p:nvSpPr>
        <p:spPr>
          <a:xfrm>
            <a:off x="1979712" y="242088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411760" y="242088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843808" y="242088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395536" y="4077072"/>
            <a:ext cx="8280920"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eaLnBrk="0" hangingPunct="0">
              <a:lnSpc>
                <a:spcPct val="150000"/>
              </a:lnSpc>
              <a:spcBef>
                <a:spcPct val="0"/>
              </a:spcBef>
            </a:pPr>
            <a:r>
              <a:rPr lang="zh-CN" altLang="en-US" sz="1800" kern="0" dirty="0" smtClean="0">
                <a:latin typeface="Verdana" pitchFamily="34" charset="0"/>
                <a:ea typeface="微软雅黑" pitchFamily="34" charset="-122"/>
                <a:cs typeface="Verdana" pitchFamily="34" charset="0"/>
              </a:rPr>
              <a:t>如果该书中包含“人物”“图片”词条，则会按照字母顺序列举。如果有“撰稿人”信息，同样也会例举</a:t>
            </a:r>
            <a:endParaRPr lang="en-US" altLang="zh-CN" sz="1800" kern="0" dirty="0" smtClean="0">
              <a:latin typeface="Verdana" pitchFamily="34" charset="0"/>
              <a:ea typeface="微软雅黑" pitchFamily="34" charset="-122"/>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4.3  </a:t>
            </a:r>
            <a:r>
              <a:rPr lang="zh-CN" altLang="en-US" dirty="0" smtClean="0"/>
              <a:t>浏览词条</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22530" name="Picture 2"/>
          <p:cNvPicPr>
            <a:picLocks noChangeAspect="1" noChangeArrowheads="1"/>
          </p:cNvPicPr>
          <p:nvPr/>
        </p:nvPicPr>
        <p:blipFill>
          <a:blip r:embed="rId2" cstate="print"/>
          <a:srcRect/>
          <a:stretch>
            <a:fillRect/>
          </a:stretch>
        </p:blipFill>
        <p:spPr bwMode="auto">
          <a:xfrm>
            <a:off x="111218" y="1268760"/>
            <a:ext cx="8925278" cy="3600400"/>
          </a:xfrm>
          <a:prstGeom prst="rect">
            <a:avLst/>
          </a:prstGeom>
          <a:noFill/>
          <a:ln w="9525">
            <a:noFill/>
            <a:miter lim="800000"/>
            <a:headEnd/>
            <a:tailEnd/>
          </a:ln>
        </p:spPr>
      </p:pic>
      <p:sp>
        <p:nvSpPr>
          <p:cNvPr id="5" name="矩形标注 4"/>
          <p:cNvSpPr/>
          <p:nvPr/>
        </p:nvSpPr>
        <p:spPr>
          <a:xfrm>
            <a:off x="4788024" y="3212976"/>
            <a:ext cx="1440160" cy="648072"/>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全文交互链接</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467544" y="2636912"/>
            <a:ext cx="8135937" cy="359568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4.4 </a:t>
            </a:r>
            <a:r>
              <a:rPr lang="en-US" altLang="zh-CN" dirty="0" smtClean="0"/>
              <a:t>X</a:t>
            </a:r>
            <a:r>
              <a:rPr lang="zh-CN" altLang="en-US" dirty="0" smtClean="0"/>
              <a:t>参照</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矩形 4"/>
          <p:cNvSpPr/>
          <p:nvPr/>
        </p:nvSpPr>
        <p:spPr>
          <a:xfrm>
            <a:off x="467544" y="908720"/>
            <a:ext cx="8460432" cy="1865126"/>
          </a:xfrm>
          <a:prstGeom prst="rect">
            <a:avLst/>
          </a:prstGeom>
          <a:noFill/>
          <a:ln>
            <a:noFill/>
          </a:ln>
        </p:spPr>
        <p:txBody>
          <a:bodyPr wrap="square">
            <a:spAutoFit/>
          </a:bodyPr>
          <a:lstStyle/>
          <a:p>
            <a:pPr>
              <a:lnSpc>
                <a:spcPct val="150000"/>
              </a:lnSpc>
            </a:pPr>
            <a:r>
              <a:rPr lang="en-US" altLang="zh-CN" sz="1800" dirty="0" smtClean="0">
                <a:latin typeface="微软雅黑" pitchFamily="34" charset="-122"/>
                <a:ea typeface="微软雅黑" pitchFamily="34" charset="-122"/>
              </a:rPr>
              <a:t>X</a:t>
            </a:r>
            <a:r>
              <a:rPr lang="zh-CN" altLang="en-US" sz="1800" dirty="0" smtClean="0">
                <a:latin typeface="微软雅黑" pitchFamily="34" charset="-122"/>
                <a:ea typeface="微软雅黑" pitchFamily="34" charset="-122"/>
              </a:rPr>
              <a:t>参照就是应用超链接技术在同工具书和跨工具书的相关词条之间建立联系，使得某一词条拥有不止一种参照，即多方位参照。</a:t>
            </a:r>
            <a:r>
              <a:rPr lang="en-US" altLang="zh-CN" sz="1800" dirty="0" smtClean="0">
                <a:latin typeface="微软雅黑" pitchFamily="34" charset="-122"/>
                <a:ea typeface="微软雅黑" pitchFamily="34" charset="-122"/>
              </a:rPr>
              <a:t>Credo Reference</a:t>
            </a:r>
            <a:r>
              <a:rPr lang="zh-CN" altLang="en-US" sz="1800" dirty="0" smtClean="0">
                <a:latin typeface="微软雅黑" pitchFamily="34" charset="-122"/>
                <a:ea typeface="微软雅黑" pitchFamily="34" charset="-122"/>
              </a:rPr>
              <a:t>中的两种</a:t>
            </a:r>
            <a:r>
              <a:rPr lang="en-US" altLang="zh-CN" sz="1800" dirty="0" smtClean="0">
                <a:latin typeface="微软雅黑" pitchFamily="34" charset="-122"/>
                <a:ea typeface="微软雅黑" pitchFamily="34" charset="-122"/>
              </a:rPr>
              <a:t>X</a:t>
            </a:r>
            <a:r>
              <a:rPr lang="zh-CN" altLang="en-US" sz="1800" dirty="0" smtClean="0">
                <a:latin typeface="微软雅黑" pitchFamily="34" charset="-122"/>
                <a:ea typeface="微软雅黑" pitchFamily="34" charset="-122"/>
              </a:rPr>
              <a:t>参照：</a:t>
            </a:r>
            <a:endParaRPr lang="en-US" altLang="zh-CN" sz="1800" dirty="0" smtClean="0">
              <a:latin typeface="微软雅黑" pitchFamily="34" charset="-122"/>
              <a:ea typeface="微软雅黑" pitchFamily="34" charset="-122"/>
            </a:endParaRPr>
          </a:p>
          <a:p>
            <a:pPr>
              <a:lnSpc>
                <a:spcPct val="150000"/>
              </a:lnSpc>
            </a:pP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）内容相关</a:t>
            </a:r>
            <a:endParaRPr lang="en-US" altLang="zh-CN" sz="1800" dirty="0" smtClean="0">
              <a:latin typeface="微软雅黑" pitchFamily="34" charset="-122"/>
              <a:ea typeface="微软雅黑" pitchFamily="34" charset="-122"/>
            </a:endParaRPr>
          </a:p>
          <a:p>
            <a:pPr>
              <a:lnSpc>
                <a:spcPct val="150000"/>
              </a:lnSpc>
            </a:pP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）位置相邻</a:t>
            </a:r>
            <a:endParaRPr lang="en-US" altLang="zh-CN" sz="1800" dirty="0" smtClean="0">
              <a:latin typeface="微软雅黑" pitchFamily="34" charset="-122"/>
              <a:ea typeface="微软雅黑" pitchFamily="34" charset="-122"/>
            </a:endParaRPr>
          </a:p>
        </p:txBody>
      </p:sp>
      <p:sp>
        <p:nvSpPr>
          <p:cNvPr id="6" name="矩形标注 5"/>
          <p:cNvSpPr/>
          <p:nvPr/>
        </p:nvSpPr>
        <p:spPr>
          <a:xfrm>
            <a:off x="4716016" y="4293096"/>
            <a:ext cx="4176464" cy="648072"/>
          </a:xfrm>
          <a:prstGeom prst="wedgeRectCallout">
            <a:avLst>
              <a:gd name="adj1" fmla="val -79299"/>
              <a:gd name="adj2" fmla="val 6518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内容相关之同工具书相关，即对释文内出现的相关词直接建立嵌入式链接</a:t>
            </a:r>
          </a:p>
        </p:txBody>
      </p:sp>
      <p:sp>
        <p:nvSpPr>
          <p:cNvPr id="8" name="矩形标注 7"/>
          <p:cNvSpPr/>
          <p:nvPr/>
        </p:nvSpPr>
        <p:spPr>
          <a:xfrm>
            <a:off x="4176464" y="1988840"/>
            <a:ext cx="4967536" cy="792088"/>
          </a:xfrm>
          <a:prstGeom prst="wedgeRectCallout">
            <a:avLst>
              <a:gd name="adj1" fmla="val -88095"/>
              <a:gd name="adj2" fmla="val 11867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内容相关之跨工具书相关，则在页面左侧“相关词条”栏目内列出跨工具书的相关词条，后面显示该相关词的总数目</a:t>
            </a:r>
            <a:endParaRPr lang="zh-CN" altLang="en-US" sz="1600" dirty="0">
              <a:solidFill>
                <a:schemeClr val="tx1"/>
              </a:solidFill>
            </a:endParaRPr>
          </a:p>
        </p:txBody>
      </p:sp>
      <p:sp>
        <p:nvSpPr>
          <p:cNvPr id="10" name="矩形标注 9"/>
          <p:cNvSpPr/>
          <p:nvPr/>
        </p:nvSpPr>
        <p:spPr>
          <a:xfrm>
            <a:off x="827584" y="5157192"/>
            <a:ext cx="1440160" cy="648072"/>
          </a:xfrm>
          <a:prstGeom prst="wedgeRectCallout">
            <a:avLst>
              <a:gd name="adj1" fmla="val 83485"/>
              <a:gd name="adj2" fmla="val 6838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位置相邻</a:t>
            </a:r>
            <a:endParaRPr lang="zh-CN" altLang="en-US" sz="1600" dirty="0">
              <a:solidFill>
                <a:schemeClr val="tx1"/>
              </a:solidFill>
            </a:endParaRPr>
          </a:p>
        </p:txBody>
      </p:sp>
      <p:sp>
        <p:nvSpPr>
          <p:cNvPr id="11" name="矩形标注 10"/>
          <p:cNvSpPr/>
          <p:nvPr/>
        </p:nvSpPr>
        <p:spPr>
          <a:xfrm>
            <a:off x="5940152" y="5085184"/>
            <a:ext cx="1440160" cy="648072"/>
          </a:xfrm>
          <a:prstGeom prst="wedgeRectCallout">
            <a:avLst>
              <a:gd name="adj1" fmla="val 68833"/>
              <a:gd name="adj2" fmla="val 8195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位置相邻</a:t>
            </a:r>
            <a:endParaRPr lang="zh-CN" altLang="en-US" sz="1600" dirty="0">
              <a:solidFill>
                <a:schemeClr val="tx1"/>
              </a:solidFill>
            </a:endParaRPr>
          </a:p>
        </p:txBody>
      </p:sp>
      <p:sp>
        <p:nvSpPr>
          <p:cNvPr id="13" name="椭圆 12"/>
          <p:cNvSpPr/>
          <p:nvPr/>
        </p:nvSpPr>
        <p:spPr>
          <a:xfrm>
            <a:off x="2627784" y="5877272"/>
            <a:ext cx="792088"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596336" y="5877272"/>
            <a:ext cx="792088"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  </a:t>
            </a:r>
            <a:r>
              <a:rPr lang="zh-CN" altLang="en-US" dirty="0" smtClean="0"/>
              <a:t>查找图书</a:t>
            </a:r>
            <a:r>
              <a:rPr lang="en-US" altLang="zh-CN" dirty="0" smtClean="0"/>
              <a:t>·</a:t>
            </a:r>
            <a:r>
              <a:rPr lang="zh-CN" altLang="en-US" dirty="0" smtClean="0"/>
              <a:t>检索结果页面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14338" name="Picture 2"/>
          <p:cNvPicPr>
            <a:picLocks noChangeAspect="1" noChangeArrowheads="1"/>
          </p:cNvPicPr>
          <p:nvPr/>
        </p:nvPicPr>
        <p:blipFill>
          <a:blip r:embed="rId2" cstate="print"/>
          <a:srcRect/>
          <a:stretch>
            <a:fillRect/>
          </a:stretch>
        </p:blipFill>
        <p:spPr bwMode="auto">
          <a:xfrm>
            <a:off x="971600" y="908720"/>
            <a:ext cx="7199337" cy="4981754"/>
          </a:xfrm>
          <a:prstGeom prst="rect">
            <a:avLst/>
          </a:prstGeom>
          <a:noFill/>
          <a:ln w="9525">
            <a:noFill/>
            <a:miter lim="800000"/>
            <a:headEnd/>
            <a:tailEnd/>
          </a:ln>
        </p:spPr>
      </p:pic>
      <p:sp>
        <p:nvSpPr>
          <p:cNvPr id="5" name="矩形标注 4"/>
          <p:cNvSpPr/>
          <p:nvPr/>
        </p:nvSpPr>
        <p:spPr>
          <a:xfrm>
            <a:off x="3995936" y="5877272"/>
            <a:ext cx="2304256" cy="360040"/>
          </a:xfrm>
          <a:prstGeom prst="wedgeRectCallout">
            <a:avLst>
              <a:gd name="adj1" fmla="val -42886"/>
              <a:gd name="adj2" fmla="val -8574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点击词条浏览全文结果</a:t>
            </a:r>
            <a:endParaRPr lang="zh-CN" altLang="en-US" sz="1600" dirty="0">
              <a:solidFill>
                <a:schemeClr val="tx1"/>
              </a:solidFill>
            </a:endParaRPr>
          </a:p>
        </p:txBody>
      </p:sp>
      <p:sp>
        <p:nvSpPr>
          <p:cNvPr id="6" name="矩形标注 5"/>
          <p:cNvSpPr/>
          <p:nvPr/>
        </p:nvSpPr>
        <p:spPr>
          <a:xfrm>
            <a:off x="6228184" y="4365104"/>
            <a:ext cx="1656184" cy="432048"/>
          </a:xfrm>
          <a:prstGeom prst="wedgeRectCallout">
            <a:avLst>
              <a:gd name="adj1" fmla="val -50693"/>
              <a:gd name="adj2" fmla="val 9640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文章来源出处</a:t>
            </a:r>
            <a:endParaRPr lang="zh-CN" altLang="en-US" sz="1600" dirty="0">
              <a:solidFill>
                <a:schemeClr val="tx1"/>
              </a:solidFill>
            </a:endParaRPr>
          </a:p>
        </p:txBody>
      </p:sp>
      <p:sp>
        <p:nvSpPr>
          <p:cNvPr id="7" name="矩形标注 6"/>
          <p:cNvSpPr/>
          <p:nvPr/>
        </p:nvSpPr>
        <p:spPr>
          <a:xfrm>
            <a:off x="7020272" y="3429000"/>
            <a:ext cx="1440160" cy="432048"/>
          </a:xfrm>
          <a:prstGeom prst="wedgeRectCallout">
            <a:avLst>
              <a:gd name="adj1" fmla="val -50693"/>
              <a:gd name="adj2" fmla="val 9640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检索结果摘要</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  </a:t>
            </a:r>
            <a:r>
              <a:rPr lang="zh-CN" altLang="en-US" dirty="0" smtClean="0"/>
              <a:t>高级检索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5" name="等腰三角形 4"/>
          <p:cNvSpPr/>
          <p:nvPr/>
        </p:nvSpPr>
        <p:spPr>
          <a:xfrm>
            <a:off x="3059832"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noChangeArrowheads="1"/>
          </p:cNvPicPr>
          <p:nvPr/>
        </p:nvPicPr>
        <p:blipFill>
          <a:blip r:embed="rId3" cstate="print"/>
          <a:srcRect/>
          <a:stretch>
            <a:fillRect/>
          </a:stretch>
        </p:blipFill>
        <p:spPr bwMode="auto">
          <a:xfrm>
            <a:off x="128588" y="1631206"/>
            <a:ext cx="8886825" cy="43910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5292080" y="2060848"/>
            <a:ext cx="3052691" cy="4221088"/>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6175388" y="3717032"/>
            <a:ext cx="2968612" cy="2050554"/>
          </a:xfrm>
          <a:prstGeom prst="rect">
            <a:avLst/>
          </a:prstGeom>
          <a:noFill/>
          <a:ln w="9525">
            <a:noFill/>
            <a:miter lim="800000"/>
            <a:headEnd/>
            <a:tailEnd/>
          </a:ln>
        </p:spPr>
      </p:pic>
      <p:sp>
        <p:nvSpPr>
          <p:cNvPr id="9" name="矩形标注 8"/>
          <p:cNvSpPr/>
          <p:nvPr/>
        </p:nvSpPr>
        <p:spPr>
          <a:xfrm>
            <a:off x="1835696" y="5805264"/>
            <a:ext cx="1512168" cy="360040"/>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高级检索指南</a:t>
            </a:r>
            <a:endParaRPr lang="zh-CN" altLang="en-US" sz="1600" dirty="0">
              <a:solidFill>
                <a:schemeClr val="tx1"/>
              </a:solidFill>
            </a:endParaRPr>
          </a:p>
        </p:txBody>
      </p:sp>
      <p:sp>
        <p:nvSpPr>
          <p:cNvPr id="10" name="矩形 9"/>
          <p:cNvSpPr/>
          <p:nvPr/>
        </p:nvSpPr>
        <p:spPr>
          <a:xfrm>
            <a:off x="1475656" y="3789040"/>
            <a:ext cx="3888432"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solidFill>
              <a:srgbClr val="92D050"/>
            </a:solidFill>
          </a:ln>
        </p:spPr>
        <p:txBody>
          <a:bodyPr wrap="square">
            <a:spAutoFit/>
          </a:bodyPr>
          <a:lstStyle/>
          <a:p>
            <a:r>
              <a:rPr lang="zh-CN" altLang="en-US" sz="1600" dirty="0" smtClean="0"/>
              <a:t>高级检索可以对检索词的匹配方式进行设置，有包含、排除、精确匹配、任意匹配、相似匹配</a:t>
            </a:r>
            <a:endParaRPr lang="zh-CN" altLang="en-US" sz="1600" dirty="0"/>
          </a:p>
        </p:txBody>
      </p:sp>
      <p:sp>
        <p:nvSpPr>
          <p:cNvPr id="11" name="等腰三角形 10"/>
          <p:cNvSpPr/>
          <p:nvPr/>
        </p:nvSpPr>
        <p:spPr>
          <a:xfrm>
            <a:off x="5940152"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Baidu</a:t>
            </a:r>
            <a:r>
              <a:rPr lang="zh-CN" altLang="en-US" dirty="0" smtClean="0"/>
              <a:t>和</a:t>
            </a:r>
            <a:r>
              <a:rPr lang="en-US" altLang="zh-CN" dirty="0" smtClean="0"/>
              <a:t>Google</a:t>
            </a:r>
            <a:r>
              <a:rPr lang="zh-CN" altLang="en-US" dirty="0" smtClean="0"/>
              <a:t>是这样回答您的问题的</a:t>
            </a:r>
            <a:endParaRPr lang="zh-CN" altLang="en-US" dirty="0"/>
          </a:p>
        </p:txBody>
      </p:sp>
      <p:sp>
        <p:nvSpPr>
          <p:cNvPr id="3" name="内容占位符 2"/>
          <p:cNvSpPr>
            <a:spLocks noGrp="1"/>
          </p:cNvSpPr>
          <p:nvPr>
            <p:ph idx="1"/>
          </p:nvPr>
        </p:nvSpPr>
        <p:spPr>
          <a:xfrm>
            <a:off x="539552" y="1196752"/>
            <a:ext cx="7992888" cy="4785395"/>
          </a:xfrm>
        </p:spPr>
        <p:txBody>
          <a:bodyPr/>
          <a:lstStyle/>
          <a:p>
            <a:pPr lvl="1"/>
            <a:r>
              <a:rPr lang="en-US" altLang="zh-CN" dirty="0" err="1" smtClean="0"/>
              <a:t>Baidu</a:t>
            </a:r>
            <a:r>
              <a:rPr lang="zh-CN" altLang="en-US" dirty="0" smtClean="0"/>
              <a:t>说：“我们搜到了</a:t>
            </a:r>
            <a:r>
              <a:rPr lang="en-US" altLang="zh-CN" dirty="0" smtClean="0">
                <a:solidFill>
                  <a:srgbClr val="0000FF"/>
                </a:solidFill>
              </a:rPr>
              <a:t>1,910,000</a:t>
            </a:r>
            <a:r>
              <a:rPr lang="zh-CN" altLang="en-US" dirty="0" smtClean="0"/>
              <a:t>个可以回答您问题的页面”</a:t>
            </a:r>
            <a:endParaRPr lang="en-US" altLang="zh-CN" dirty="0" smtClean="0"/>
          </a:p>
          <a:p>
            <a:pPr lvl="1"/>
            <a:r>
              <a:rPr lang="en-US" altLang="zh-CN" dirty="0" smtClean="0"/>
              <a:t>Google</a:t>
            </a:r>
            <a:r>
              <a:rPr lang="zh-CN" altLang="en-US" dirty="0" smtClean="0"/>
              <a:t>说： “我们搜到了</a:t>
            </a:r>
            <a:r>
              <a:rPr lang="en-US" altLang="zh-CN" dirty="0" smtClean="0">
                <a:solidFill>
                  <a:srgbClr val="0000FF"/>
                </a:solidFill>
              </a:rPr>
              <a:t>132,000,000</a:t>
            </a:r>
            <a:r>
              <a:rPr lang="zh-CN" altLang="en-US" dirty="0" smtClean="0"/>
              <a:t>个可以回答您问题的页面”</a:t>
            </a:r>
            <a:endParaRPr lang="en-US" altLang="zh-CN" dirty="0" smtClean="0"/>
          </a:p>
          <a:p>
            <a:pPr lvl="3">
              <a:buNone/>
            </a:pPr>
            <a:endParaRPr lang="en-US" altLang="zh-CN" dirty="0" smtClean="0"/>
          </a:p>
          <a:p>
            <a:pPr lvl="3">
              <a:buNone/>
            </a:pPr>
            <a:r>
              <a:rPr lang="zh-CN" altLang="en-US" dirty="0" smtClean="0">
                <a:solidFill>
                  <a:srgbClr val="0000FF"/>
                </a:solidFill>
              </a:rPr>
              <a:t>请问：你用搜索引擎会翻看到第几页？</a:t>
            </a:r>
            <a:endParaRPr lang="en-US" altLang="zh-CN" dirty="0" smtClean="0">
              <a:solidFill>
                <a:srgbClr val="0000FF"/>
              </a:solidFill>
            </a:endParaRPr>
          </a:p>
          <a:p>
            <a:pPr lvl="3"/>
            <a:r>
              <a:rPr lang="en-US" altLang="zh-CN" dirty="0" smtClean="0">
                <a:hlinkClick r:id="rId2"/>
              </a:rPr>
              <a:t>http://bbs.gxsd.com.cn/archiver/?tid-268885.html</a:t>
            </a:r>
            <a:endParaRPr lang="en-US" altLang="zh-CN" dirty="0" smtClean="0"/>
          </a:p>
          <a:p>
            <a:pPr lvl="3">
              <a:buNone/>
            </a:pPr>
            <a:endParaRPr lang="en-US" altLang="zh-CN" dirty="0" smtClean="0"/>
          </a:p>
          <a:p>
            <a:pPr lvl="3">
              <a:buNone/>
            </a:pPr>
            <a:r>
              <a:rPr lang="zh-CN" altLang="en-US" dirty="0" smtClean="0"/>
              <a:t>搜索引擎营销公司</a:t>
            </a:r>
            <a:r>
              <a:rPr lang="en-US" altLang="zh-CN" dirty="0" err="1" smtClean="0"/>
              <a:t>iPropect</a:t>
            </a:r>
            <a:r>
              <a:rPr lang="zh-CN" altLang="en-US" dirty="0" smtClean="0"/>
              <a:t>的</a:t>
            </a:r>
            <a:r>
              <a:rPr lang="zh-CN" altLang="en-US" u="sng" dirty="0" smtClean="0">
                <a:solidFill>
                  <a:srgbClr val="0000FF"/>
                </a:solidFill>
              </a:rPr>
              <a:t>搜索引擎使用者态度调查研究</a:t>
            </a:r>
            <a:r>
              <a:rPr lang="en-US" altLang="zh-CN" dirty="0" smtClean="0"/>
              <a:t>:</a:t>
            </a:r>
          </a:p>
          <a:p>
            <a:pPr lvl="3">
              <a:buNone/>
            </a:pPr>
            <a:r>
              <a:rPr lang="en-US" altLang="zh-CN" dirty="0" smtClean="0"/>
              <a:t>	1</a:t>
            </a:r>
            <a:r>
              <a:rPr lang="zh-CN" altLang="en-US" dirty="0" smtClean="0"/>
              <a:t>）</a:t>
            </a:r>
            <a:r>
              <a:rPr lang="en-US" altLang="zh-CN" dirty="0" smtClean="0"/>
              <a:t>81.7%</a:t>
            </a:r>
            <a:r>
              <a:rPr lang="zh-CN" altLang="en-US" dirty="0" smtClean="0"/>
              <a:t>的搜索引擎使用者会在看完前三页之前就停止阅读搜索结果；</a:t>
            </a:r>
            <a:endParaRPr lang="en-US" altLang="zh-CN" dirty="0" smtClean="0"/>
          </a:p>
          <a:p>
            <a:pPr lvl="3">
              <a:buNone/>
            </a:pPr>
            <a:r>
              <a:rPr lang="en-US" altLang="zh-CN" dirty="0" smtClean="0"/>
              <a:t>	2)</a:t>
            </a:r>
            <a:r>
              <a:rPr lang="zh-CN" altLang="en-US" dirty="0" smtClean="0"/>
              <a:t>在使用搜索引擎时，超过</a:t>
            </a:r>
            <a:r>
              <a:rPr lang="en-US" altLang="zh-CN" dirty="0" smtClean="0"/>
              <a:t>87%</a:t>
            </a:r>
            <a:r>
              <a:rPr lang="zh-CN" altLang="en-US" dirty="0" smtClean="0"/>
              <a:t>的使用者会固定使用某些搜索引擎网站；</a:t>
            </a:r>
            <a:endParaRPr lang="en-US" altLang="zh-CN" dirty="0" smtClean="0"/>
          </a:p>
          <a:p>
            <a:pPr lvl="3">
              <a:buNone/>
            </a:pPr>
            <a:endParaRPr lang="en-US" altLang="zh-CN" dirty="0" smtClean="0"/>
          </a:p>
          <a:p>
            <a:pPr lvl="3"/>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4098" name="Picture 2"/>
          <p:cNvPicPr>
            <a:picLocks noChangeAspect="1" noChangeArrowheads="1"/>
          </p:cNvPicPr>
          <p:nvPr/>
        </p:nvPicPr>
        <p:blipFill>
          <a:blip r:embed="rId3" cstate="print"/>
          <a:srcRect/>
          <a:stretch>
            <a:fillRect/>
          </a:stretch>
        </p:blipFill>
        <p:spPr bwMode="auto">
          <a:xfrm>
            <a:off x="683568" y="2708920"/>
            <a:ext cx="1152128" cy="240226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7   </a:t>
            </a:r>
            <a:r>
              <a:rPr lang="zh-CN" altLang="en-US" dirty="0" smtClean="0"/>
              <a:t>概念图</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5" name="Picture 6" descr="civil rights concept map"/>
          <p:cNvPicPr>
            <a:picLocks noChangeAspect="1" noChangeArrowheads="1"/>
          </p:cNvPicPr>
          <p:nvPr/>
        </p:nvPicPr>
        <p:blipFill>
          <a:blip r:embed="rId2" cstate="print"/>
          <a:srcRect/>
          <a:stretch>
            <a:fillRect/>
          </a:stretch>
        </p:blipFill>
        <p:spPr bwMode="auto">
          <a:xfrm>
            <a:off x="0" y="1628800"/>
            <a:ext cx="9144000" cy="471647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noFill/>
          </a:ln>
        </p:spPr>
      </p:pic>
      <p:pic>
        <p:nvPicPr>
          <p:cNvPr id="6" name="Picture 3"/>
          <p:cNvPicPr>
            <a:picLocks noChangeAspect="1" noChangeArrowheads="1"/>
          </p:cNvPicPr>
          <p:nvPr/>
        </p:nvPicPr>
        <p:blipFill>
          <a:blip r:embed="rId3" cstate="print"/>
          <a:srcRect/>
          <a:stretch>
            <a:fillRect/>
          </a:stretch>
        </p:blipFill>
        <p:spPr bwMode="auto">
          <a:xfrm>
            <a:off x="467544" y="980728"/>
            <a:ext cx="5905500" cy="352425"/>
          </a:xfrm>
          <a:prstGeom prst="rect">
            <a:avLst/>
          </a:prstGeom>
          <a:noFill/>
          <a:ln w="9525">
            <a:noFill/>
            <a:miter lim="800000"/>
            <a:headEnd/>
            <a:tailEnd/>
          </a:ln>
        </p:spPr>
      </p:pic>
      <p:sp>
        <p:nvSpPr>
          <p:cNvPr id="7" name="等腰三角形 6"/>
          <p:cNvSpPr/>
          <p:nvPr/>
        </p:nvSpPr>
        <p:spPr>
          <a:xfrm>
            <a:off x="3779912"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7544" y="4293096"/>
            <a:ext cx="3350597" cy="33855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solidFill>
              <a:srgbClr val="92D050"/>
            </a:solidFill>
          </a:ln>
        </p:spPr>
        <p:txBody>
          <a:bodyPr wrap="square">
            <a:spAutoFit/>
          </a:bodyPr>
          <a:lstStyle/>
          <a:p>
            <a:r>
              <a:rPr lang="zh-CN" altLang="en-US" sz="1600" dirty="0" smtClean="0"/>
              <a:t>直接点击或按</a:t>
            </a:r>
            <a:r>
              <a:rPr lang="en-US" altLang="zh-CN" sz="1600" dirty="0" smtClean="0"/>
              <a:t>enter</a:t>
            </a:r>
            <a:r>
              <a:rPr lang="zh-CN" altLang="en-US" sz="1600" dirty="0" smtClean="0"/>
              <a:t>键进入指定结果</a:t>
            </a:r>
            <a:endParaRPr lang="zh-CN" altLang="en-US" sz="1600" dirty="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7   </a:t>
            </a:r>
            <a:r>
              <a:rPr lang="zh-CN" altLang="en-US" dirty="0" smtClean="0"/>
              <a:t>概念图</a:t>
            </a:r>
            <a:endParaRPr lang="zh-CN" altLang="en-US" dirty="0"/>
          </a:p>
        </p:txBody>
      </p:sp>
      <p:sp>
        <p:nvSpPr>
          <p:cNvPr id="7" name="矩形 6"/>
          <p:cNvSpPr/>
          <p:nvPr/>
        </p:nvSpPr>
        <p:spPr>
          <a:xfrm>
            <a:off x="467544" y="1052736"/>
            <a:ext cx="8352928" cy="1338828"/>
          </a:xfrm>
          <a:prstGeom prst="rect">
            <a:avLst/>
          </a:prstGeom>
        </p:spPr>
        <p:txBody>
          <a:bodyPr wrap="square">
            <a:spAutoFit/>
          </a:bodyPr>
          <a:lstStyle/>
          <a:p>
            <a:pPr>
              <a:lnSpc>
                <a:spcPct val="150000"/>
              </a:lnSpc>
            </a:pPr>
            <a:r>
              <a:rPr lang="en-US" altLang="zh-CN" sz="1800" kern="0" dirty="0" smtClean="0">
                <a:latin typeface="Verdana" pitchFamily="34" charset="0"/>
                <a:ea typeface="微软雅黑" pitchFamily="34" charset="-122"/>
                <a:cs typeface="Verdana" pitchFamily="34" charset="0"/>
              </a:rPr>
              <a:t>Credo Reference </a:t>
            </a:r>
            <a:r>
              <a:rPr lang="zh-CN" altLang="en-US" sz="1800" kern="0" dirty="0" smtClean="0">
                <a:latin typeface="Verdana" pitchFamily="34" charset="0"/>
                <a:ea typeface="微软雅黑" pitchFamily="34" charset="-122"/>
                <a:cs typeface="Verdana" pitchFamily="34" charset="0"/>
              </a:rPr>
              <a:t>提供了</a:t>
            </a:r>
            <a:r>
              <a:rPr lang="zh-CN" altLang="en-US" sz="1800" kern="0" dirty="0" smtClean="0">
                <a:solidFill>
                  <a:srgbClr val="0000FF"/>
                </a:solidFill>
                <a:latin typeface="Verdana" pitchFamily="34" charset="0"/>
                <a:ea typeface="微软雅黑" pitchFamily="34" charset="-122"/>
                <a:cs typeface="Verdana" pitchFamily="34" charset="0"/>
              </a:rPr>
              <a:t>概念图</a:t>
            </a:r>
            <a:r>
              <a:rPr lang="zh-CN" altLang="en-US" sz="1800" kern="0" dirty="0" smtClean="0">
                <a:latin typeface="Verdana" pitchFamily="34" charset="0"/>
                <a:ea typeface="微软雅黑" pitchFamily="34" charset="-122"/>
                <a:cs typeface="Verdana" pitchFamily="34" charset="0"/>
              </a:rPr>
              <a:t>功能，可帮助您根据模糊检索信息快速找到所需信息，或者帮助您扩大指定领域的知识面。</a:t>
            </a:r>
            <a:r>
              <a:rPr lang="zh-CN" altLang="en-US" sz="1800" kern="0" dirty="0" smtClean="0">
                <a:solidFill>
                  <a:srgbClr val="0000FF"/>
                </a:solidFill>
                <a:latin typeface="Verdana" pitchFamily="34" charset="0"/>
                <a:ea typeface="微软雅黑" pitchFamily="34" charset="-122"/>
                <a:cs typeface="Verdana" pitchFamily="34" charset="0"/>
              </a:rPr>
              <a:t>概念图</a:t>
            </a:r>
            <a:r>
              <a:rPr lang="zh-CN" altLang="en-US" sz="1800" kern="0" dirty="0" smtClean="0">
                <a:latin typeface="Verdana" pitchFamily="34" charset="0"/>
                <a:ea typeface="微软雅黑" pitchFamily="34" charset="-122"/>
                <a:cs typeface="Verdana" pitchFamily="34" charset="0"/>
              </a:rPr>
              <a:t>是一种采用可视化技术表示各词条间联系的动态网状图。</a:t>
            </a:r>
          </a:p>
        </p:txBody>
      </p:sp>
      <p:pic>
        <p:nvPicPr>
          <p:cNvPr id="19459" name="Picture 3"/>
          <p:cNvPicPr>
            <a:picLocks noChangeAspect="1" noChangeArrowheads="1"/>
          </p:cNvPicPr>
          <p:nvPr/>
        </p:nvPicPr>
        <p:blipFill>
          <a:blip r:embed="rId2" cstate="print"/>
          <a:srcRect/>
          <a:stretch>
            <a:fillRect/>
          </a:stretch>
        </p:blipFill>
        <p:spPr bwMode="auto">
          <a:xfrm>
            <a:off x="539552" y="2276872"/>
            <a:ext cx="7820025" cy="3960118"/>
          </a:xfrm>
          <a:prstGeom prst="rect">
            <a:avLst/>
          </a:prstGeom>
          <a:noFill/>
          <a:ln w="9525">
            <a:noFill/>
            <a:miter lim="800000"/>
            <a:headEnd/>
            <a:tailEnd/>
          </a:ln>
        </p:spPr>
      </p:pic>
      <p:sp>
        <p:nvSpPr>
          <p:cNvPr id="8" name="TextBox 7"/>
          <p:cNvSpPr txBox="1"/>
          <p:nvPr/>
        </p:nvSpPr>
        <p:spPr>
          <a:xfrm>
            <a:off x="755576" y="4437112"/>
            <a:ext cx="2088232" cy="1600438"/>
          </a:xfrm>
          <a:prstGeom prst="rect">
            <a:avLst/>
          </a:prstGeom>
          <a:noFill/>
        </p:spPr>
        <p:txBody>
          <a:bodyPr wrap="square" rtlCol="0">
            <a:spAutoFit/>
          </a:bodyPr>
          <a:lstStyle/>
          <a:p>
            <a:r>
              <a:rPr lang="zh-CN" altLang="en-US" dirty="0" smtClean="0"/>
              <a:t>例如：</a:t>
            </a:r>
            <a:endParaRPr lang="en-US" altLang="zh-CN" dirty="0" smtClean="0">
              <a:hlinkClick r:id="rId3"/>
            </a:endParaRPr>
          </a:p>
          <a:p>
            <a:r>
              <a:rPr lang="en-US" altLang="zh-CN" dirty="0" smtClean="0">
                <a:hlinkClick r:id="rId3"/>
              </a:rPr>
              <a:t>Bob Dylan</a:t>
            </a:r>
            <a:endParaRPr lang="en-US" altLang="zh-CN" dirty="0" smtClean="0"/>
          </a:p>
          <a:p>
            <a:r>
              <a:rPr lang="en-US" altLang="zh-CN" dirty="0" smtClean="0">
                <a:hlinkClick r:id="rId4"/>
              </a:rPr>
              <a:t>Economic</a:t>
            </a:r>
            <a:endParaRPr lang="en-US" altLang="zh-CN" dirty="0" smtClean="0"/>
          </a:p>
          <a:p>
            <a:r>
              <a:rPr lang="en-US" altLang="zh-CN" dirty="0" smtClean="0">
                <a:hlinkClick r:id="rId5"/>
              </a:rPr>
              <a:t>Mexico</a:t>
            </a:r>
            <a:endParaRPr lang="en-US" altLang="zh-CN" dirty="0" smtClean="0"/>
          </a:p>
          <a:p>
            <a:r>
              <a:rPr lang="en-US" altLang="zh-CN" dirty="0" smtClean="0">
                <a:hlinkClick r:id="rId6"/>
              </a:rPr>
              <a:t>Nobel Prize</a:t>
            </a:r>
            <a:endParaRPr lang="en-US" altLang="zh-CN" dirty="0" smtClean="0"/>
          </a:p>
          <a:p>
            <a:endParaRPr lang="zh-CN" altLang="en-US"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2492896"/>
            <a:ext cx="4675237" cy="3791322"/>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7   </a:t>
            </a:r>
            <a:r>
              <a:rPr lang="zh-CN" altLang="en-US" dirty="0" smtClean="0"/>
              <a:t>概念图</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4" name="矩形 3"/>
          <p:cNvSpPr/>
          <p:nvPr/>
        </p:nvSpPr>
        <p:spPr>
          <a:xfrm>
            <a:off x="467544" y="1196752"/>
            <a:ext cx="8352928" cy="1809726"/>
          </a:xfrm>
          <a:prstGeom prst="rect">
            <a:avLst/>
          </a:prstGeom>
        </p:spPr>
        <p:txBody>
          <a:bodyPr wrap="square">
            <a:spAutoFit/>
          </a:bodyPr>
          <a:lstStyle/>
          <a:p>
            <a:pPr>
              <a:lnSpc>
                <a:spcPct val="150000"/>
              </a:lnSpc>
            </a:pPr>
            <a:r>
              <a:rPr lang="en-US" altLang="zh-CN" sz="1800" kern="0" dirty="0" smtClean="0">
                <a:latin typeface="Verdana" pitchFamily="34" charset="0"/>
                <a:ea typeface="微软雅黑" pitchFamily="34" charset="-122"/>
                <a:cs typeface="Verdana" pitchFamily="34" charset="0"/>
              </a:rPr>
              <a:t>Credo Reference </a:t>
            </a:r>
            <a:r>
              <a:rPr lang="zh-CN" altLang="en-US" sz="1800" kern="0" dirty="0" smtClean="0">
                <a:latin typeface="Verdana" pitchFamily="34" charset="0"/>
                <a:ea typeface="微软雅黑" pitchFamily="34" charset="-122"/>
                <a:cs typeface="Verdana" pitchFamily="34" charset="0"/>
              </a:rPr>
              <a:t>提供了概念图功：</a:t>
            </a:r>
            <a:endParaRPr lang="en-US" altLang="zh-CN" sz="1800" kern="0" dirty="0" smtClean="0">
              <a:latin typeface="Verdana" pitchFamily="34" charset="0"/>
              <a:ea typeface="微软雅黑" pitchFamily="34" charset="-122"/>
              <a:cs typeface="Verdana" pitchFamily="34" charset="0"/>
            </a:endParaRPr>
          </a:p>
          <a:p>
            <a:pPr>
              <a:lnSpc>
                <a:spcPct val="150000"/>
              </a:lnSpc>
            </a:pPr>
            <a:r>
              <a:rPr lang="en-US" altLang="zh-CN" sz="1800" kern="0" dirty="0" smtClean="0">
                <a:latin typeface="Verdana" pitchFamily="34" charset="0"/>
                <a:ea typeface="微软雅黑" pitchFamily="34" charset="-122"/>
                <a:cs typeface="Verdana" pitchFamily="34" charset="0"/>
              </a:rPr>
              <a:t>	</a:t>
            </a:r>
            <a:r>
              <a:rPr lang="zh-CN" altLang="en-US" sz="1800" kern="0" dirty="0" smtClean="0">
                <a:latin typeface="Verdana" pitchFamily="34" charset="0"/>
                <a:ea typeface="微软雅黑" pitchFamily="34" charset="-122"/>
                <a:cs typeface="Verdana" pitchFamily="34" charset="0"/>
              </a:rPr>
              <a:t>一个</a:t>
            </a:r>
            <a:r>
              <a:rPr lang="zh-CN" altLang="en-US" sz="1800" b="1" kern="0" dirty="0" smtClean="0">
                <a:solidFill>
                  <a:srgbClr val="0070C0"/>
                </a:solidFill>
                <a:latin typeface="Verdana" pitchFamily="34" charset="0"/>
                <a:ea typeface="微软雅黑" pitchFamily="34" charset="-122"/>
                <a:cs typeface="Verdana" pitchFamily="34" charset="0"/>
              </a:rPr>
              <a:t>方框节点代表一个词条</a:t>
            </a:r>
            <a:r>
              <a:rPr lang="zh-CN" altLang="en-US" sz="1800" kern="0" dirty="0" smtClean="0">
                <a:latin typeface="Verdana" pitchFamily="34" charset="0"/>
                <a:ea typeface="微软雅黑" pitchFamily="34" charset="-122"/>
                <a:cs typeface="Verdana" pitchFamily="34" charset="0"/>
              </a:rPr>
              <a:t>，相关词条之间用直线相连。</a:t>
            </a:r>
            <a:r>
              <a:rPr lang="zh-CN" altLang="en-US" sz="1800" kern="0" dirty="0" smtClean="0">
                <a:solidFill>
                  <a:srgbClr val="0070C0"/>
                </a:solidFill>
                <a:latin typeface="Verdana" pitchFamily="34" charset="0"/>
                <a:ea typeface="微软雅黑" pitchFamily="34" charset="-122"/>
                <a:cs typeface="Verdana" pitchFamily="34" charset="0"/>
              </a:rPr>
              <a:t>深色节点</a:t>
            </a:r>
            <a:r>
              <a:rPr lang="zh-CN" altLang="en-US" sz="1800" kern="0" dirty="0" smtClean="0">
                <a:latin typeface="Verdana" pitchFamily="34" charset="0"/>
                <a:ea typeface="微软雅黑" pitchFamily="34" charset="-122"/>
                <a:cs typeface="Verdana" pitchFamily="34" charset="0"/>
              </a:rPr>
              <a:t>就是“中心”，只要将鼠标移动到节点位置，就会</a:t>
            </a:r>
            <a:r>
              <a:rPr lang="zh-CN" altLang="en-US" sz="1800" kern="0" dirty="0" smtClean="0">
                <a:solidFill>
                  <a:srgbClr val="0070C0"/>
                </a:solidFill>
                <a:latin typeface="Verdana" pitchFamily="34" charset="0"/>
                <a:ea typeface="微软雅黑" pitchFamily="34" charset="-122"/>
                <a:cs typeface="Verdana" pitchFamily="34" charset="0"/>
              </a:rPr>
              <a:t>自动颜色加深显示</a:t>
            </a:r>
            <a:r>
              <a:rPr lang="zh-CN" altLang="en-US" sz="1800" kern="0" dirty="0" smtClean="0">
                <a:latin typeface="Verdana" pitchFamily="34" charset="0"/>
                <a:ea typeface="微软雅黑" pitchFamily="34" charset="-122"/>
                <a:cs typeface="Verdana" pitchFamily="34" charset="0"/>
              </a:rPr>
              <a:t>该节点的</a:t>
            </a:r>
            <a:r>
              <a:rPr lang="zh-CN" altLang="en-US" sz="1800" kern="0" dirty="0" smtClean="0">
                <a:solidFill>
                  <a:srgbClr val="0070C0"/>
                </a:solidFill>
                <a:latin typeface="Verdana" pitchFamily="34" charset="0"/>
                <a:ea typeface="微软雅黑" pitchFamily="34" charset="-122"/>
                <a:cs typeface="Verdana" pitchFamily="34" charset="0"/>
              </a:rPr>
              <a:t>关系路径。</a:t>
            </a:r>
          </a:p>
        </p:txBody>
      </p:sp>
      <p:sp>
        <p:nvSpPr>
          <p:cNvPr id="7" name="矩形标注 6"/>
          <p:cNvSpPr/>
          <p:nvPr/>
        </p:nvSpPr>
        <p:spPr>
          <a:xfrm>
            <a:off x="6660232" y="4653136"/>
            <a:ext cx="1152128" cy="1152128"/>
          </a:xfrm>
          <a:prstGeom prst="wedgeRectCallout">
            <a:avLst>
              <a:gd name="adj1" fmla="val -138365"/>
              <a:gd name="adj2" fmla="val -3917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扩展词条</a:t>
            </a:r>
            <a:endParaRPr lang="en-US" altLang="zh-CN" sz="1600" dirty="0" smtClean="0">
              <a:solidFill>
                <a:schemeClr val="tx1"/>
              </a:solidFill>
            </a:endParaRPr>
          </a:p>
          <a:p>
            <a:r>
              <a:rPr lang="zh-CN" altLang="en-US" sz="1600" dirty="0" smtClean="0">
                <a:solidFill>
                  <a:schemeClr val="tx1"/>
                </a:solidFill>
              </a:rPr>
              <a:t>隐藏词条</a:t>
            </a:r>
            <a:endParaRPr lang="en-US" altLang="zh-CN" sz="1600" dirty="0" smtClean="0">
              <a:solidFill>
                <a:schemeClr val="tx1"/>
              </a:solidFill>
            </a:endParaRPr>
          </a:p>
          <a:p>
            <a:r>
              <a:rPr lang="zh-CN" altLang="en-US" sz="1600" dirty="0" smtClean="0">
                <a:solidFill>
                  <a:schemeClr val="tx1"/>
                </a:solidFill>
              </a:rPr>
              <a:t>选择词条</a:t>
            </a:r>
            <a:endParaRPr lang="en-US" altLang="zh-CN" sz="1600" dirty="0" smtClean="0">
              <a:solidFill>
                <a:schemeClr val="tx1"/>
              </a:solidFill>
            </a:endParaRPr>
          </a:p>
          <a:p>
            <a:r>
              <a:rPr lang="zh-CN" altLang="en-US" sz="1600" dirty="0" smtClean="0">
                <a:solidFill>
                  <a:schemeClr val="tx1"/>
                </a:solidFill>
              </a:rPr>
              <a:t>打开词条</a:t>
            </a:r>
            <a:endParaRPr lang="zh-CN" altLang="en-US" sz="1600" dirty="0">
              <a:solidFill>
                <a:schemeClr val="tx1"/>
              </a:solidFill>
            </a:endParaRPr>
          </a:p>
        </p:txBody>
      </p:sp>
      <p:sp>
        <p:nvSpPr>
          <p:cNvPr id="9" name="矩形标注 8"/>
          <p:cNvSpPr/>
          <p:nvPr/>
        </p:nvSpPr>
        <p:spPr>
          <a:xfrm>
            <a:off x="2555776" y="3356992"/>
            <a:ext cx="1008112" cy="360040"/>
          </a:xfrm>
          <a:prstGeom prst="wedgeRectCallout">
            <a:avLst>
              <a:gd name="adj1" fmla="val 108568"/>
              <a:gd name="adj2" fmla="val 19216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中心节点</a:t>
            </a:r>
            <a:endParaRPr lang="zh-CN" altLang="en-US" sz="1600" dirty="0">
              <a:solidFill>
                <a:schemeClr val="tx1"/>
              </a:solidFill>
            </a:endParaRPr>
          </a:p>
        </p:txBody>
      </p:sp>
      <p:sp>
        <p:nvSpPr>
          <p:cNvPr id="11" name="矩形标注 10"/>
          <p:cNvSpPr/>
          <p:nvPr/>
        </p:nvSpPr>
        <p:spPr>
          <a:xfrm>
            <a:off x="1115616" y="4437112"/>
            <a:ext cx="1008112" cy="360040"/>
          </a:xfrm>
          <a:prstGeom prst="wedgeRectCallout">
            <a:avLst>
              <a:gd name="adj1" fmla="val 141281"/>
              <a:gd name="adj2" fmla="val -15062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关系路径</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   </a:t>
            </a:r>
            <a:r>
              <a:rPr lang="zh-CN" altLang="en-US" dirty="0" smtClean="0"/>
              <a:t>概念图</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2" cstate="print"/>
          <a:srcRect/>
          <a:stretch>
            <a:fillRect/>
          </a:stretch>
        </p:blipFill>
        <p:spPr bwMode="auto">
          <a:xfrm>
            <a:off x="323528" y="1484784"/>
            <a:ext cx="2209800" cy="3171825"/>
          </a:xfrm>
          <a:prstGeom prst="rect">
            <a:avLst/>
          </a:prstGeom>
          <a:noFill/>
          <a:ln w="9525">
            <a:noFill/>
            <a:miter lim="800000"/>
            <a:headEnd/>
            <a:tailEnd/>
          </a:ln>
        </p:spPr>
      </p:pic>
      <p:sp>
        <p:nvSpPr>
          <p:cNvPr id="5" name="矩形 4"/>
          <p:cNvSpPr/>
          <p:nvPr/>
        </p:nvSpPr>
        <p:spPr>
          <a:xfrm>
            <a:off x="2555776" y="1273515"/>
            <a:ext cx="6480720" cy="4819781"/>
          </a:xfrm>
          <a:prstGeom prst="rect">
            <a:avLst/>
          </a:prstGeom>
        </p:spPr>
        <p:txBody>
          <a:bodyPr wrap="square">
            <a:spAutoFit/>
          </a:bodyPr>
          <a:lstStyle/>
          <a:p>
            <a:pPr>
              <a:lnSpc>
                <a:spcPct val="150000"/>
              </a:lnSpc>
            </a:pPr>
            <a:r>
              <a:rPr lang="en-US" altLang="zh-CN" sz="1600" kern="0" dirty="0" smtClean="0">
                <a:solidFill>
                  <a:srgbClr val="0000FF"/>
                </a:solidFill>
                <a:latin typeface="Verdana" pitchFamily="34" charset="0"/>
                <a:ea typeface="微软雅黑" pitchFamily="34" charset="-122"/>
                <a:cs typeface="Verdana" pitchFamily="34" charset="0"/>
              </a:rPr>
              <a:t>Zoom</a:t>
            </a:r>
            <a:r>
              <a:rPr lang="zh-CN" altLang="en-US" sz="1600" kern="0" dirty="0" smtClean="0">
                <a:solidFill>
                  <a:srgbClr val="0000FF"/>
                </a:solidFill>
                <a:latin typeface="Verdana" pitchFamily="34" charset="0"/>
                <a:ea typeface="微软雅黑" pitchFamily="34" charset="-122"/>
                <a:cs typeface="Verdana" pitchFamily="34" charset="0"/>
              </a:rPr>
              <a:t>（缩放</a:t>
            </a:r>
            <a:r>
              <a:rPr lang="en-US" altLang="zh-CN" sz="1600" kern="0" dirty="0" smtClean="0">
                <a:solidFill>
                  <a:srgbClr val="0000FF"/>
                </a:solidFill>
                <a:latin typeface="Verdana" pitchFamily="34" charset="0"/>
                <a:ea typeface="微软雅黑" pitchFamily="34" charset="-122"/>
                <a:cs typeface="Verdana" pitchFamily="34" charset="0"/>
              </a:rPr>
              <a:t>)</a:t>
            </a:r>
            <a:r>
              <a:rPr lang="zh-CN" altLang="en-US" sz="1600" b="1" kern="0" dirty="0" smtClean="0">
                <a:solidFill>
                  <a:srgbClr val="0070C0"/>
                </a:solidFill>
                <a:latin typeface="Verdana" pitchFamily="34" charset="0"/>
                <a:ea typeface="微软雅黑" pitchFamily="34" charset="-122"/>
                <a:cs typeface="Verdana" pitchFamily="34" charset="0"/>
              </a:rPr>
              <a:t>：</a:t>
            </a:r>
            <a:r>
              <a:rPr lang="zh-CN" altLang="en-US" sz="1600" kern="0" dirty="0" smtClean="0">
                <a:latin typeface="Verdana" pitchFamily="34" charset="0"/>
                <a:ea typeface="微软雅黑" pitchFamily="34" charset="-122"/>
                <a:cs typeface="Verdana" pitchFamily="34" charset="0"/>
              </a:rPr>
              <a:t>可以对节点间的连线长度进行缩小放大；节点大小由系统固定设置，但是缩小到一定程度，方框节点就会拥挤到一起。</a:t>
            </a:r>
            <a:endParaRPr lang="en-US" altLang="zh-CN" sz="1600" kern="0" dirty="0" smtClean="0">
              <a:latin typeface="Verdana" pitchFamily="34" charset="0"/>
              <a:ea typeface="微软雅黑" pitchFamily="34" charset="-122"/>
              <a:cs typeface="Verdana" pitchFamily="34" charset="0"/>
            </a:endParaRPr>
          </a:p>
          <a:p>
            <a:pPr>
              <a:lnSpc>
                <a:spcPct val="150000"/>
              </a:lnSpc>
            </a:pPr>
            <a:endParaRPr lang="en-US" altLang="zh-CN" sz="1600" kern="0" dirty="0" smtClean="0">
              <a:latin typeface="Verdana" pitchFamily="34" charset="0"/>
              <a:ea typeface="微软雅黑" pitchFamily="34" charset="-122"/>
              <a:cs typeface="Verdana" pitchFamily="34" charset="0"/>
            </a:endParaRPr>
          </a:p>
          <a:p>
            <a:pPr>
              <a:lnSpc>
                <a:spcPct val="150000"/>
              </a:lnSpc>
            </a:pPr>
            <a:r>
              <a:rPr lang="en-US" altLang="zh-CN" sz="1600" kern="0" dirty="0" smtClean="0">
                <a:solidFill>
                  <a:srgbClr val="0000FF"/>
                </a:solidFill>
                <a:latin typeface="Verdana" pitchFamily="34" charset="0"/>
                <a:ea typeface="微软雅黑" pitchFamily="34" charset="-122"/>
                <a:cs typeface="Verdana" pitchFamily="34" charset="0"/>
              </a:rPr>
              <a:t>Rotate(</a:t>
            </a:r>
            <a:r>
              <a:rPr lang="zh-CN" altLang="en-US" sz="1600" kern="0" dirty="0" smtClean="0">
                <a:solidFill>
                  <a:srgbClr val="0000FF"/>
                </a:solidFill>
                <a:latin typeface="Verdana" pitchFamily="34" charset="0"/>
                <a:ea typeface="微软雅黑" pitchFamily="34" charset="-122"/>
                <a:cs typeface="Verdana" pitchFamily="34" charset="0"/>
              </a:rPr>
              <a:t>旋转</a:t>
            </a:r>
            <a:r>
              <a:rPr lang="en-US" altLang="zh-CN" sz="1600" kern="0" dirty="0" smtClean="0">
                <a:solidFill>
                  <a:srgbClr val="0000FF"/>
                </a:solidFill>
                <a:latin typeface="Verdana" pitchFamily="34" charset="0"/>
                <a:ea typeface="微软雅黑" pitchFamily="34" charset="-122"/>
                <a:cs typeface="Verdana" pitchFamily="34" charset="0"/>
              </a:rPr>
              <a:t>)</a:t>
            </a:r>
            <a:r>
              <a:rPr lang="zh-CN" altLang="en-US" sz="1600" kern="0" dirty="0" smtClean="0">
                <a:latin typeface="Verdana" pitchFamily="34" charset="0"/>
                <a:ea typeface="微软雅黑" pitchFamily="34" charset="-122"/>
                <a:cs typeface="Verdana" pitchFamily="34" charset="0"/>
              </a:rPr>
              <a:t>：移动旋转滑块，就可以将网状图</a:t>
            </a:r>
            <a:r>
              <a:rPr lang="en-US" altLang="zh-CN" sz="1600" kern="0" dirty="0" smtClean="0">
                <a:latin typeface="Verdana" pitchFamily="34" charset="0"/>
                <a:ea typeface="微软雅黑" pitchFamily="34" charset="-122"/>
                <a:cs typeface="Verdana" pitchFamily="34" charset="0"/>
              </a:rPr>
              <a:t>360°</a:t>
            </a:r>
            <a:r>
              <a:rPr lang="zh-CN" altLang="en-US" sz="1600" kern="0" dirty="0" smtClean="0">
                <a:latin typeface="Verdana" pitchFamily="34" charset="0"/>
                <a:ea typeface="微软雅黑" pitchFamily="34" charset="-122"/>
                <a:cs typeface="Verdana" pitchFamily="34" charset="0"/>
              </a:rPr>
              <a:t>旋转到满意角度。</a:t>
            </a:r>
            <a:endParaRPr lang="en-US" altLang="zh-CN" sz="1600" kern="0" dirty="0" smtClean="0">
              <a:latin typeface="Verdana" pitchFamily="34" charset="0"/>
              <a:ea typeface="微软雅黑" pitchFamily="34" charset="-122"/>
              <a:cs typeface="Verdana" pitchFamily="34" charset="0"/>
            </a:endParaRPr>
          </a:p>
          <a:p>
            <a:pPr>
              <a:lnSpc>
                <a:spcPct val="150000"/>
              </a:lnSpc>
            </a:pPr>
            <a:endParaRPr lang="zh-CN" altLang="en-US" sz="1600" kern="0" dirty="0" smtClean="0">
              <a:latin typeface="Verdana" pitchFamily="34" charset="0"/>
              <a:ea typeface="微软雅黑" pitchFamily="34" charset="-122"/>
              <a:cs typeface="Verdana" pitchFamily="34" charset="0"/>
            </a:endParaRPr>
          </a:p>
          <a:p>
            <a:pPr>
              <a:lnSpc>
                <a:spcPct val="150000"/>
              </a:lnSpc>
            </a:pPr>
            <a:r>
              <a:rPr lang="en-US" altLang="zh-CN" sz="1600" kern="0" dirty="0" smtClean="0">
                <a:solidFill>
                  <a:srgbClr val="0000FF"/>
                </a:solidFill>
                <a:latin typeface="Verdana" pitchFamily="34" charset="0"/>
                <a:ea typeface="微软雅黑" pitchFamily="34" charset="-122"/>
                <a:cs typeface="Verdana" pitchFamily="34" charset="0"/>
              </a:rPr>
              <a:t>Link Levels(</a:t>
            </a:r>
            <a:r>
              <a:rPr lang="zh-CN" altLang="en-US" sz="1600" kern="0" dirty="0" smtClean="0">
                <a:solidFill>
                  <a:srgbClr val="0000FF"/>
                </a:solidFill>
                <a:latin typeface="Verdana" pitchFamily="34" charset="0"/>
                <a:ea typeface="微软雅黑" pitchFamily="34" charset="-122"/>
                <a:cs typeface="Verdana" pitchFamily="34" charset="0"/>
              </a:rPr>
              <a:t>网状图关系层次</a:t>
            </a:r>
            <a:r>
              <a:rPr lang="en-US" altLang="zh-CN" sz="1600" kern="0" dirty="0" smtClean="0">
                <a:solidFill>
                  <a:srgbClr val="0000FF"/>
                </a:solidFill>
                <a:latin typeface="Verdana" pitchFamily="34" charset="0"/>
                <a:ea typeface="微软雅黑" pitchFamily="34" charset="-122"/>
                <a:cs typeface="Verdana" pitchFamily="34" charset="0"/>
              </a:rPr>
              <a:t>)</a:t>
            </a:r>
            <a:r>
              <a:rPr lang="zh-CN" altLang="en-US" sz="1600" kern="0" dirty="0" smtClean="0">
                <a:latin typeface="Verdana" pitchFamily="34" charset="0"/>
                <a:ea typeface="微软雅黑" pitchFamily="34" charset="-122"/>
                <a:cs typeface="Verdana" pitchFamily="34" charset="0"/>
              </a:rPr>
              <a:t>：对网状图可显示的关系层数，系统设定为三级，也就是说，</a:t>
            </a:r>
            <a:r>
              <a:rPr lang="en-US" altLang="zh-CN" sz="1600" kern="0" dirty="0" smtClean="0">
                <a:latin typeface="Verdana" pitchFamily="34" charset="0"/>
                <a:ea typeface="微软雅黑" pitchFamily="34" charset="-122"/>
                <a:cs typeface="Verdana" pitchFamily="34" charset="0"/>
              </a:rPr>
              <a:t>Credo Reference</a:t>
            </a:r>
            <a:r>
              <a:rPr lang="zh-CN" altLang="en-US" sz="1600" kern="0" dirty="0" smtClean="0">
                <a:latin typeface="Verdana" pitchFamily="34" charset="0"/>
                <a:ea typeface="微软雅黑" pitchFamily="34" charset="-122"/>
                <a:cs typeface="Verdana" pitchFamily="34" charset="0"/>
              </a:rPr>
              <a:t>的概念图最多能够显示一个词条的三级链接关系，从而限制了图形节点数。</a:t>
            </a:r>
            <a:endParaRPr lang="en-US" altLang="zh-CN" sz="1600" kern="0" dirty="0" smtClean="0">
              <a:latin typeface="Verdana" pitchFamily="34" charset="0"/>
              <a:ea typeface="微软雅黑" pitchFamily="34" charset="-122"/>
              <a:cs typeface="Verdana" pitchFamily="34" charset="0"/>
            </a:endParaRPr>
          </a:p>
          <a:p>
            <a:pPr>
              <a:lnSpc>
                <a:spcPct val="150000"/>
              </a:lnSpc>
            </a:pPr>
            <a:endParaRPr lang="zh-CN" altLang="en-US" sz="1600" kern="0" dirty="0" smtClean="0">
              <a:latin typeface="Verdana" pitchFamily="34" charset="0"/>
              <a:ea typeface="微软雅黑" pitchFamily="34" charset="-122"/>
              <a:cs typeface="Verdana" pitchFamily="34" charset="0"/>
            </a:endParaRPr>
          </a:p>
          <a:p>
            <a:pPr>
              <a:lnSpc>
                <a:spcPct val="150000"/>
              </a:lnSpc>
            </a:pPr>
            <a:r>
              <a:rPr lang="en-US" altLang="zh-CN" sz="1600" kern="0" dirty="0" smtClean="0">
                <a:solidFill>
                  <a:srgbClr val="0000FF"/>
                </a:solidFill>
                <a:latin typeface="Verdana" pitchFamily="34" charset="0"/>
                <a:ea typeface="微软雅黑" pitchFamily="34" charset="-122"/>
                <a:cs typeface="Verdana" pitchFamily="34" charset="0"/>
              </a:rPr>
              <a:t>Nodes Visited(</a:t>
            </a:r>
            <a:r>
              <a:rPr lang="zh-CN" altLang="en-US" sz="1600" kern="0" dirty="0" smtClean="0">
                <a:solidFill>
                  <a:srgbClr val="0000FF"/>
                </a:solidFill>
                <a:latin typeface="Verdana" pitchFamily="34" charset="0"/>
                <a:ea typeface="微软雅黑" pitchFamily="34" charset="-122"/>
                <a:cs typeface="Verdana" pitchFamily="34" charset="0"/>
              </a:rPr>
              <a:t>浏览过的节点列表</a:t>
            </a:r>
            <a:r>
              <a:rPr lang="en-US" altLang="zh-CN" sz="1600" kern="0" dirty="0" smtClean="0">
                <a:solidFill>
                  <a:srgbClr val="0000FF"/>
                </a:solidFill>
                <a:latin typeface="Verdana" pitchFamily="34" charset="0"/>
                <a:ea typeface="微软雅黑" pitchFamily="34" charset="-122"/>
                <a:cs typeface="Verdana" pitchFamily="34" charset="0"/>
              </a:rPr>
              <a:t>)</a:t>
            </a:r>
            <a:r>
              <a:rPr lang="zh-CN" altLang="en-US" sz="1600" kern="0" dirty="0" smtClean="0">
                <a:latin typeface="Verdana" pitchFamily="34" charset="0"/>
                <a:ea typeface="微软雅黑" pitchFamily="34" charset="-122"/>
                <a:cs typeface="Verdana" pitchFamily="34" charset="0"/>
              </a:rPr>
              <a:t>：通过浏览过的节点列表，系统将已经点击浏览过的词条名称列在列表中，并且在列表和网状图之间建立链接，方便用户通过列表回顾浏览网状图，从而避免“迷路”现象。</a:t>
            </a: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  </a:t>
            </a:r>
            <a:r>
              <a:rPr lang="zh-CN" altLang="en-US" dirty="0" smtClean="0"/>
              <a:t>保存结果</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5" name="等腰三角形 4"/>
          <p:cNvSpPr/>
          <p:nvPr/>
        </p:nvSpPr>
        <p:spPr>
          <a:xfrm>
            <a:off x="4427984"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7544" y="1635296"/>
            <a:ext cx="8280920" cy="4302716"/>
          </a:xfrm>
          <a:prstGeom prst="rect">
            <a:avLst/>
          </a:prstGeom>
        </p:spPr>
        <p:txBody>
          <a:bodyPr wrap="square">
            <a:spAutoFit/>
          </a:bodyPr>
          <a:lstStyle/>
          <a:p>
            <a:pPr marL="342900" indent="-342900" eaLnBrk="0" hangingPunct="0">
              <a:lnSpc>
                <a:spcPct val="150000"/>
              </a:lnSpc>
              <a:buFont typeface="Wingdings" pitchFamily="2" charset="2"/>
              <a:buChar char="l"/>
            </a:pPr>
            <a:r>
              <a:rPr lang="zh-CN" altLang="en-US" sz="1800" dirty="0" smtClean="0">
                <a:latin typeface="Verdana" pitchFamily="34" charset="0"/>
                <a:ea typeface="微软雅黑" pitchFamily="34" charset="-122"/>
                <a:cs typeface="Verdana" pitchFamily="34" charset="0"/>
              </a:rPr>
              <a:t>本页面用于打印或导出您在 </a:t>
            </a:r>
            <a:r>
              <a:rPr lang="en-US" altLang="zh-CN" sz="1800" dirty="0" smtClean="0">
                <a:latin typeface="Verdana" pitchFamily="34" charset="0"/>
                <a:ea typeface="微软雅黑" pitchFamily="34" charset="-122"/>
                <a:cs typeface="Verdana" pitchFamily="34" charset="0"/>
              </a:rPr>
              <a:t>Credo Reference </a:t>
            </a:r>
            <a:r>
              <a:rPr lang="zh-CN" altLang="en-US" sz="1800" dirty="0" smtClean="0">
                <a:latin typeface="Verdana" pitchFamily="34" charset="0"/>
                <a:ea typeface="微软雅黑" pitchFamily="34" charset="-122"/>
                <a:cs typeface="Verdana" pitchFamily="34" charset="0"/>
              </a:rPr>
              <a:t>会话期间收集的词条，或者通过电子邮件发送这些词条。</a:t>
            </a:r>
            <a:endParaRPr lang="en-US" altLang="zh-CN" sz="1800" dirty="0" smtClean="0">
              <a:latin typeface="Verdana" pitchFamily="34" charset="0"/>
              <a:ea typeface="微软雅黑" pitchFamily="34" charset="-122"/>
              <a:cs typeface="Verdana" pitchFamily="34" charset="0"/>
            </a:endParaRPr>
          </a:p>
          <a:p>
            <a:pPr marL="342900" indent="-342900" eaLnBrk="0" hangingPunct="0">
              <a:lnSpc>
                <a:spcPct val="150000"/>
              </a:lnSpc>
              <a:buFont typeface="Wingdings" pitchFamily="2" charset="2"/>
              <a:buChar char="l"/>
            </a:pPr>
            <a:r>
              <a:rPr lang="zh-CN" altLang="en-US" sz="1800" kern="0" dirty="0" smtClean="0">
                <a:latin typeface="Verdana" pitchFamily="34" charset="0"/>
                <a:ea typeface="微软雅黑" pitchFamily="34" charset="-122"/>
                <a:cs typeface="Verdana" pitchFamily="34" charset="0"/>
              </a:rPr>
              <a:t>要创建保存词条的集合，请执行以下任一操作：</a:t>
            </a:r>
            <a:endParaRPr lang="en-US" altLang="zh-CN" sz="1800" kern="0" dirty="0" smtClean="0">
              <a:latin typeface="Verdana" pitchFamily="34" charset="0"/>
              <a:ea typeface="微软雅黑" pitchFamily="34" charset="-122"/>
              <a:cs typeface="Verdana" pitchFamily="34" charset="0"/>
            </a:endParaRPr>
          </a:p>
          <a:p>
            <a:pPr marL="742950" lvl="1" indent="-285750" eaLnBrk="0" hangingPunct="0">
              <a:lnSpc>
                <a:spcPct val="150000"/>
              </a:lnSpc>
              <a:buFont typeface="Arial" pitchFamily="34" charset="0"/>
              <a:buChar char="–"/>
            </a:pPr>
            <a:r>
              <a:rPr lang="zh-CN" altLang="en-US" sz="1800" dirty="0" smtClean="0">
                <a:latin typeface="Verdana" pitchFamily="34" charset="0"/>
                <a:ea typeface="微软雅黑" pitchFamily="34" charset="-122"/>
                <a:cs typeface="Verdana" pitchFamily="34" charset="0"/>
              </a:rPr>
              <a:t>在检索结果显示页上单击任何结果旁边的复选框。</a:t>
            </a:r>
          </a:p>
          <a:p>
            <a:pPr marL="742950" lvl="1" indent="-285750" eaLnBrk="0" hangingPunct="0">
              <a:lnSpc>
                <a:spcPct val="150000"/>
              </a:lnSpc>
              <a:buChar char="–"/>
            </a:pPr>
            <a:r>
              <a:rPr lang="zh-CN" altLang="en-US" sz="1800" dirty="0" smtClean="0">
                <a:latin typeface="Verdana" pitchFamily="34" charset="0"/>
                <a:ea typeface="微软雅黑" pitchFamily="34" charset="-122"/>
                <a:cs typeface="Verdana" pitchFamily="34" charset="0"/>
              </a:rPr>
              <a:t>在任何词条显示页中单击词条标题旁边的复选框。</a:t>
            </a:r>
          </a:p>
          <a:p>
            <a:pPr marL="742950" lvl="1" indent="-285750" eaLnBrk="0" hangingPunct="0">
              <a:lnSpc>
                <a:spcPct val="150000"/>
              </a:lnSpc>
              <a:buChar char="–"/>
            </a:pPr>
            <a:r>
              <a:rPr lang="zh-CN" altLang="en-US" sz="1800" dirty="0" smtClean="0">
                <a:latin typeface="Verdana" pitchFamily="34" charset="0"/>
                <a:ea typeface="微软雅黑" pitchFamily="34" charset="-122"/>
                <a:cs typeface="Verdana" pitchFamily="34" charset="0"/>
              </a:rPr>
              <a:t>使用位于每个词条显示页底部的“将引文保存到</a:t>
            </a:r>
            <a:r>
              <a:rPr lang="en-US" altLang="zh-CN" sz="1800" dirty="0" smtClean="0">
                <a:latin typeface="Verdana" pitchFamily="34" charset="0"/>
                <a:ea typeface="微软雅黑" pitchFamily="34" charset="-122"/>
                <a:cs typeface="Verdana" pitchFamily="34" charset="0"/>
              </a:rPr>
              <a:t>‘</a:t>
            </a:r>
            <a:r>
              <a:rPr lang="zh-CN" altLang="en-US" sz="1800" dirty="0" smtClean="0">
                <a:latin typeface="Verdana" pitchFamily="34" charset="0"/>
                <a:ea typeface="微软雅黑" pitchFamily="34" charset="-122"/>
                <a:cs typeface="Verdana" pitchFamily="34" charset="0"/>
              </a:rPr>
              <a:t>我的保存结果</a:t>
            </a:r>
            <a:r>
              <a:rPr lang="en-US" altLang="zh-CN" sz="1800" dirty="0" smtClean="0">
                <a:latin typeface="Verdana" pitchFamily="34" charset="0"/>
                <a:ea typeface="微软雅黑" pitchFamily="34" charset="-122"/>
                <a:cs typeface="Verdana" pitchFamily="34" charset="0"/>
              </a:rPr>
              <a:t>’”</a:t>
            </a:r>
            <a:r>
              <a:rPr lang="zh-CN" altLang="en-US" sz="1800" dirty="0" smtClean="0">
                <a:latin typeface="Verdana" pitchFamily="34" charset="0"/>
                <a:ea typeface="微软雅黑" pitchFamily="34" charset="-122"/>
                <a:cs typeface="Verdana" pitchFamily="34" charset="0"/>
              </a:rPr>
              <a:t>选项。</a:t>
            </a:r>
          </a:p>
          <a:p>
            <a:r>
              <a:rPr lang="en-US" altLang="zh-CN" sz="1800" kern="0" dirty="0" smtClean="0">
                <a:latin typeface="楷体" pitchFamily="49" charset="-122"/>
                <a:ea typeface="楷体" pitchFamily="49" charset="-122"/>
                <a:cs typeface="Verdana" pitchFamily="34" charset="0"/>
              </a:rPr>
              <a:t>    </a:t>
            </a:r>
            <a:r>
              <a:rPr lang="zh-CN" altLang="en-US" sz="1800" kern="0" dirty="0" smtClean="0">
                <a:latin typeface="楷体" pitchFamily="49" charset="-122"/>
                <a:ea typeface="楷体" pitchFamily="49" charset="-122"/>
                <a:cs typeface="Verdana" pitchFamily="34" charset="0"/>
              </a:rPr>
              <a:t>执行相应操作后请返回“保存结果”页面，即可以轻松地打印或保存所有收集的词条，或者通过电子邮件发送词条。</a:t>
            </a:r>
          </a:p>
          <a:p>
            <a:r>
              <a:rPr lang="zh-CN" altLang="en-US" sz="1800" kern="0" dirty="0" smtClean="0">
                <a:latin typeface="楷体" pitchFamily="49" charset="-122"/>
                <a:ea typeface="楷体" pitchFamily="49" charset="-122"/>
                <a:cs typeface="Verdana" pitchFamily="34" charset="0"/>
              </a:rPr>
              <a:t>    系统仅在会话期间才会记住所选词条。如果您关闭了浏览器或退出，则会清除选中的词条列表。还可以使用位于词条显示页中每个词条上方的图标来打印和保存各个词条，或通过电子邮件发送。</a:t>
            </a: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  </a:t>
            </a:r>
            <a:r>
              <a:rPr lang="zh-CN" altLang="en-US" dirty="0" smtClean="0"/>
              <a:t>保存结果</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2"/>
          <p:cNvPicPr>
            <a:picLocks noChangeAspect="1" noChangeArrowheads="1"/>
          </p:cNvPicPr>
          <p:nvPr/>
        </p:nvPicPr>
        <p:blipFill>
          <a:blip r:embed="rId2" cstate="print"/>
          <a:srcRect/>
          <a:stretch>
            <a:fillRect/>
          </a:stretch>
        </p:blipFill>
        <p:spPr bwMode="auto">
          <a:xfrm>
            <a:off x="1475656" y="908720"/>
            <a:ext cx="6624736" cy="517564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srcRect/>
          <a:stretch>
            <a:fillRect/>
          </a:stretch>
        </p:blipFill>
        <p:spPr bwMode="auto">
          <a:xfrm>
            <a:off x="5629239" y="4221088"/>
            <a:ext cx="3839305" cy="197186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9  </a:t>
            </a:r>
            <a:r>
              <a:rPr lang="en-US" altLang="zh-CN" dirty="0" smtClean="0"/>
              <a:t>Gadgets</a:t>
            </a:r>
            <a:r>
              <a:rPr lang="zh-CN" altLang="en-US" dirty="0" smtClean="0"/>
              <a:t>（限定检索）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3" cstate="print"/>
          <a:srcRect/>
          <a:stretch>
            <a:fillRect/>
          </a:stretch>
        </p:blipFill>
        <p:spPr bwMode="auto">
          <a:xfrm>
            <a:off x="467544" y="980728"/>
            <a:ext cx="5905500" cy="352425"/>
          </a:xfrm>
          <a:prstGeom prst="rect">
            <a:avLst/>
          </a:prstGeom>
          <a:noFill/>
          <a:ln w="9525">
            <a:noFill/>
            <a:miter lim="800000"/>
            <a:headEnd/>
            <a:tailEnd/>
          </a:ln>
        </p:spPr>
      </p:pic>
      <p:sp>
        <p:nvSpPr>
          <p:cNvPr id="5" name="等腰三角形 4"/>
          <p:cNvSpPr/>
          <p:nvPr/>
        </p:nvSpPr>
        <p:spPr>
          <a:xfrm>
            <a:off x="5292080"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506" name="Picture 2"/>
          <p:cNvPicPr>
            <a:picLocks noChangeAspect="1" noChangeArrowheads="1"/>
          </p:cNvPicPr>
          <p:nvPr/>
        </p:nvPicPr>
        <p:blipFill>
          <a:blip r:embed="rId4" cstate="print"/>
          <a:srcRect/>
          <a:stretch>
            <a:fillRect/>
          </a:stretch>
        </p:blipFill>
        <p:spPr bwMode="auto">
          <a:xfrm>
            <a:off x="467544" y="1484784"/>
            <a:ext cx="1556599" cy="4536504"/>
          </a:xfrm>
          <a:prstGeom prst="rect">
            <a:avLst/>
          </a:prstGeom>
          <a:noFill/>
          <a:ln w="9525">
            <a:noFill/>
            <a:miter lim="800000"/>
            <a:headEnd/>
            <a:tailEnd/>
          </a:ln>
        </p:spPr>
      </p:pic>
      <p:sp>
        <p:nvSpPr>
          <p:cNvPr id="7" name="矩形标注 6"/>
          <p:cNvSpPr/>
          <p:nvPr/>
        </p:nvSpPr>
        <p:spPr>
          <a:xfrm>
            <a:off x="2915816" y="1700808"/>
            <a:ext cx="2232248" cy="288032"/>
          </a:xfrm>
          <a:prstGeom prst="wedgeRectCallout">
            <a:avLst>
              <a:gd name="adj1" fmla="val -93100"/>
              <a:gd name="adj2" fmla="val 3465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限定在“词典”中检索</a:t>
            </a:r>
            <a:endParaRPr lang="zh-CN" altLang="en-US" sz="1600" dirty="0">
              <a:solidFill>
                <a:schemeClr val="tx1"/>
              </a:solidFill>
            </a:endParaRPr>
          </a:p>
        </p:txBody>
      </p:sp>
      <p:sp>
        <p:nvSpPr>
          <p:cNvPr id="8" name="矩形标注 7"/>
          <p:cNvSpPr/>
          <p:nvPr/>
        </p:nvSpPr>
        <p:spPr>
          <a:xfrm>
            <a:off x="2915816" y="2204864"/>
            <a:ext cx="2592288" cy="360040"/>
          </a:xfrm>
          <a:prstGeom prst="wedgeRectCallout">
            <a:avLst>
              <a:gd name="adj1" fmla="val -86738"/>
              <a:gd name="adj2" fmla="val 134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限定检索结果中为“人物”</a:t>
            </a:r>
            <a:endParaRPr lang="zh-CN" altLang="en-US" sz="1600" dirty="0">
              <a:solidFill>
                <a:schemeClr val="tx1"/>
              </a:solidFill>
            </a:endParaRPr>
          </a:p>
        </p:txBody>
      </p:sp>
      <p:sp>
        <p:nvSpPr>
          <p:cNvPr id="9" name="矩形标注 8"/>
          <p:cNvSpPr/>
          <p:nvPr/>
        </p:nvSpPr>
        <p:spPr>
          <a:xfrm>
            <a:off x="2915816" y="2636912"/>
            <a:ext cx="2808312" cy="360040"/>
          </a:xfrm>
          <a:prstGeom prst="wedgeRectCallout">
            <a:avLst>
              <a:gd name="adj1" fmla="val -84292"/>
              <a:gd name="adj2" fmla="val -1947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限定检索结果中包含“图片”</a:t>
            </a:r>
            <a:endParaRPr lang="zh-CN" altLang="en-US" sz="1600" dirty="0">
              <a:solidFill>
                <a:schemeClr val="tx1"/>
              </a:solidFill>
            </a:endParaRPr>
          </a:p>
        </p:txBody>
      </p:sp>
      <p:sp>
        <p:nvSpPr>
          <p:cNvPr id="11" name="矩形标注 10"/>
          <p:cNvSpPr/>
          <p:nvPr/>
        </p:nvSpPr>
        <p:spPr>
          <a:xfrm>
            <a:off x="2915816" y="3068960"/>
            <a:ext cx="1296144" cy="360040"/>
          </a:xfrm>
          <a:prstGeom prst="wedgeRectCallout">
            <a:avLst>
              <a:gd name="adj1" fmla="val -118988"/>
              <a:gd name="adj2" fmla="val -27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 “发音”</a:t>
            </a:r>
            <a:endParaRPr lang="zh-CN" altLang="en-US" sz="1600" dirty="0">
              <a:solidFill>
                <a:schemeClr val="tx1"/>
              </a:solidFill>
            </a:endParaRPr>
          </a:p>
        </p:txBody>
      </p:sp>
      <p:sp>
        <p:nvSpPr>
          <p:cNvPr id="12" name="矩形标注 11"/>
          <p:cNvSpPr/>
          <p:nvPr/>
        </p:nvSpPr>
        <p:spPr>
          <a:xfrm>
            <a:off x="2915816" y="3501008"/>
            <a:ext cx="1800200" cy="360040"/>
          </a:xfrm>
          <a:prstGeom prst="wedgeRectCallout">
            <a:avLst>
              <a:gd name="adj1" fmla="val -107222"/>
              <a:gd name="adj2" fmla="val -2363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 “字母组合”</a:t>
            </a:r>
            <a:endParaRPr lang="zh-CN" altLang="en-US" sz="1600" dirty="0">
              <a:solidFill>
                <a:schemeClr val="tx1"/>
              </a:solidFill>
            </a:endParaRPr>
          </a:p>
        </p:txBody>
      </p:sp>
      <p:sp>
        <p:nvSpPr>
          <p:cNvPr id="13" name="矩形标注 12"/>
          <p:cNvSpPr/>
          <p:nvPr/>
        </p:nvSpPr>
        <p:spPr>
          <a:xfrm>
            <a:off x="2915816" y="3933056"/>
            <a:ext cx="2520280" cy="360040"/>
          </a:xfrm>
          <a:prstGeom prst="wedgeRectCallout">
            <a:avLst>
              <a:gd name="adj1" fmla="val -91262"/>
              <a:gd name="adj2" fmla="val -27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 在“语录”中检索</a:t>
            </a:r>
            <a:endParaRPr lang="zh-CN" altLang="en-US" sz="1600" dirty="0">
              <a:solidFill>
                <a:schemeClr val="tx1"/>
              </a:solidFill>
            </a:endParaRPr>
          </a:p>
        </p:txBody>
      </p:sp>
      <p:sp>
        <p:nvSpPr>
          <p:cNvPr id="14" name="矩形标注 13"/>
          <p:cNvSpPr/>
          <p:nvPr/>
        </p:nvSpPr>
        <p:spPr>
          <a:xfrm>
            <a:off x="2915816" y="4365104"/>
            <a:ext cx="2664296" cy="432048"/>
          </a:xfrm>
          <a:prstGeom prst="wedgeRectCallout">
            <a:avLst>
              <a:gd name="adj1" fmla="val -91262"/>
              <a:gd name="adj2" fmla="val -27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 检索结果为“节假日”</a:t>
            </a:r>
            <a:endParaRPr lang="zh-CN" altLang="en-US" sz="1600" dirty="0">
              <a:solidFill>
                <a:schemeClr val="tx1"/>
              </a:solidFill>
            </a:endParaRPr>
          </a:p>
        </p:txBody>
      </p:sp>
      <p:sp>
        <p:nvSpPr>
          <p:cNvPr id="16" name="矩形标注 15"/>
          <p:cNvSpPr/>
          <p:nvPr/>
        </p:nvSpPr>
        <p:spPr>
          <a:xfrm>
            <a:off x="2915816" y="5229200"/>
            <a:ext cx="1296144" cy="360040"/>
          </a:xfrm>
          <a:prstGeom prst="wedgeRectCallout">
            <a:avLst>
              <a:gd name="adj1" fmla="val -118988"/>
              <a:gd name="adj2" fmla="val -27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单位换算</a:t>
            </a:r>
            <a:endParaRPr lang="zh-CN" altLang="en-US" sz="1600" dirty="0">
              <a:solidFill>
                <a:schemeClr val="tx1"/>
              </a:solidFill>
            </a:endParaRPr>
          </a:p>
        </p:txBody>
      </p:sp>
      <p:pic>
        <p:nvPicPr>
          <p:cNvPr id="21507" name="Picture 3"/>
          <p:cNvPicPr>
            <a:picLocks noChangeAspect="1" noChangeArrowheads="1"/>
          </p:cNvPicPr>
          <p:nvPr/>
        </p:nvPicPr>
        <p:blipFill>
          <a:blip r:embed="rId5" cstate="print"/>
          <a:srcRect/>
          <a:stretch>
            <a:fillRect/>
          </a:stretch>
        </p:blipFill>
        <p:spPr bwMode="auto">
          <a:xfrm>
            <a:off x="6172200" y="2204864"/>
            <a:ext cx="2971800" cy="1590675"/>
          </a:xfrm>
          <a:prstGeom prst="rect">
            <a:avLst/>
          </a:prstGeom>
          <a:noFill/>
          <a:ln w="9525">
            <a:noFill/>
            <a:miter lim="800000"/>
            <a:headEnd/>
            <a:tailEnd/>
          </a:ln>
        </p:spPr>
      </p:pic>
      <p:cxnSp>
        <p:nvCxnSpPr>
          <p:cNvPr id="19" name="直接箭头连接符 18"/>
          <p:cNvCxnSpPr>
            <a:stCxn id="12" idx="3"/>
            <a:endCxn id="21507" idx="1"/>
          </p:cNvCxnSpPr>
          <p:nvPr/>
        </p:nvCxnSpPr>
        <p:spPr>
          <a:xfrm flipV="1">
            <a:off x="4716016" y="3000202"/>
            <a:ext cx="1456184" cy="6808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6" idx="3"/>
            <a:endCxn id="21508" idx="1"/>
          </p:cNvCxnSpPr>
          <p:nvPr/>
        </p:nvCxnSpPr>
        <p:spPr>
          <a:xfrm flipV="1">
            <a:off x="4211960" y="5207022"/>
            <a:ext cx="1417279" cy="2021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92080" y="1556792"/>
            <a:ext cx="3851920"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solidFill>
              <a:srgbClr val="92D050"/>
            </a:solidFill>
          </a:ln>
        </p:spPr>
        <p:txBody>
          <a:bodyPr wrap="square">
            <a:spAutoFit/>
          </a:bodyPr>
          <a:lstStyle/>
          <a:p>
            <a:r>
              <a:rPr lang="zh-CN" altLang="en-US" sz="1600" dirty="0" smtClean="0"/>
              <a:t>限定检索（</a:t>
            </a:r>
            <a:r>
              <a:rPr lang="en-US" altLang="zh-CN" sz="1600" dirty="0" smtClean="0"/>
              <a:t>Gadgets</a:t>
            </a:r>
            <a:r>
              <a:rPr lang="zh-CN" altLang="en-US" sz="1600" dirty="0" smtClean="0"/>
              <a:t>）可有效地帮助用户从主题类型、定义、任务、图片等方面缩小检索范围。</a:t>
            </a:r>
            <a:endParaRPr lang="zh-CN" altLang="en-US" sz="1600" dirty="0"/>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4.9 Librarian Admin</a:t>
            </a:r>
            <a:r>
              <a:rPr lang="zh-CN" altLang="en-US" dirty="0" smtClean="0"/>
              <a:t>图书馆员后台管理系统</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23554" name="Picture 2"/>
          <p:cNvPicPr>
            <a:picLocks noChangeAspect="1" noChangeArrowheads="1"/>
          </p:cNvPicPr>
          <p:nvPr/>
        </p:nvPicPr>
        <p:blipFill>
          <a:blip r:embed="rId2" cstate="print"/>
          <a:srcRect/>
          <a:stretch>
            <a:fillRect/>
          </a:stretch>
        </p:blipFill>
        <p:spPr bwMode="auto">
          <a:xfrm>
            <a:off x="539552" y="1124744"/>
            <a:ext cx="7515835" cy="360040"/>
          </a:xfrm>
          <a:prstGeom prst="rect">
            <a:avLst/>
          </a:prstGeom>
          <a:noFill/>
          <a:ln w="9525">
            <a:noFill/>
            <a:miter lim="800000"/>
            <a:headEnd/>
            <a:tailEnd/>
          </a:ln>
        </p:spPr>
      </p:pic>
      <p:sp>
        <p:nvSpPr>
          <p:cNvPr id="5" name="等腰三角形 4"/>
          <p:cNvSpPr/>
          <p:nvPr/>
        </p:nvSpPr>
        <p:spPr>
          <a:xfrm>
            <a:off x="7308304" y="1412776"/>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555" name="Picture 3"/>
          <p:cNvPicPr>
            <a:picLocks noChangeAspect="1" noChangeArrowheads="1"/>
          </p:cNvPicPr>
          <p:nvPr/>
        </p:nvPicPr>
        <p:blipFill>
          <a:blip r:embed="rId3" cstate="print"/>
          <a:srcRect/>
          <a:stretch>
            <a:fillRect/>
          </a:stretch>
        </p:blipFill>
        <p:spPr bwMode="auto">
          <a:xfrm>
            <a:off x="683568" y="1772816"/>
            <a:ext cx="7397452" cy="4323511"/>
          </a:xfrm>
          <a:prstGeom prst="rect">
            <a:avLst/>
          </a:prstGeom>
          <a:noFill/>
          <a:ln w="9525">
            <a:noFill/>
            <a:miter lim="800000"/>
            <a:headEnd/>
            <a:tailEnd/>
          </a:ln>
        </p:spPr>
      </p:pic>
      <p:sp>
        <p:nvSpPr>
          <p:cNvPr id="7" name="矩形标注 6"/>
          <p:cNvSpPr/>
          <p:nvPr/>
        </p:nvSpPr>
        <p:spPr>
          <a:xfrm>
            <a:off x="1043608" y="4149080"/>
            <a:ext cx="1296144" cy="360040"/>
          </a:xfrm>
          <a:prstGeom prst="wedgeRectCallout">
            <a:avLst>
              <a:gd name="adj1" fmla="val 32516"/>
              <a:gd name="adj2" fmla="val -13188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登录界面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Credo </a:t>
            </a:r>
            <a:r>
              <a:rPr lang="en-US" altLang="zh-CN" dirty="0" smtClean="0"/>
              <a:t>Reference</a:t>
            </a:r>
            <a:r>
              <a:rPr lang="zh-CN" altLang="en-US" dirty="0" smtClean="0"/>
              <a:t>其它特点</a:t>
            </a:r>
            <a:r>
              <a:rPr lang="en-US" altLang="zh-CN" dirty="0" smtClean="0"/>
              <a:t>—</a:t>
            </a:r>
            <a:r>
              <a:rPr lang="zh-CN" altLang="en-US" dirty="0" smtClean="0"/>
              <a:t>图书馆所需</a:t>
            </a:r>
            <a:endParaRPr lang="zh-CN" altLang="en-US" dirty="0"/>
          </a:p>
        </p:txBody>
      </p:sp>
      <p:sp>
        <p:nvSpPr>
          <p:cNvPr id="3" name="内容占位符 2"/>
          <p:cNvSpPr>
            <a:spLocks noGrp="1"/>
          </p:cNvSpPr>
          <p:nvPr>
            <p:ph idx="1"/>
          </p:nvPr>
        </p:nvSpPr>
        <p:spPr/>
        <p:txBody>
          <a:bodyPr/>
          <a:lstStyle/>
          <a:p>
            <a:r>
              <a:rPr lang="zh-CN" altLang="en-US" dirty="0" smtClean="0"/>
              <a:t>免费的</a:t>
            </a:r>
            <a:r>
              <a:rPr lang="en-US" altLang="zh-CN" dirty="0" smtClean="0"/>
              <a:t>MARC</a:t>
            </a:r>
            <a:r>
              <a:rPr lang="zh-CN" altLang="en-US" dirty="0" smtClean="0"/>
              <a:t>记录</a:t>
            </a:r>
            <a:endParaRPr lang="en-US" altLang="zh-CN" dirty="0" smtClean="0"/>
          </a:p>
          <a:p>
            <a:r>
              <a:rPr lang="zh-CN" altLang="en-US" dirty="0" smtClean="0"/>
              <a:t>无</a:t>
            </a:r>
            <a:r>
              <a:rPr lang="en-US" altLang="zh-CN" dirty="0" smtClean="0"/>
              <a:t>DRM</a:t>
            </a:r>
            <a:r>
              <a:rPr lang="zh-CN" altLang="en-US" dirty="0" smtClean="0"/>
              <a:t>（</a:t>
            </a:r>
            <a:r>
              <a:rPr lang="zh-CN" altLang="zh-CN" dirty="0" smtClean="0"/>
              <a:t>内容数字版权加密保护技术</a:t>
            </a:r>
            <a:r>
              <a:rPr lang="zh-CN" altLang="en-US" dirty="0" smtClean="0"/>
              <a:t>）</a:t>
            </a:r>
            <a:endParaRPr lang="en-US" altLang="zh-CN" dirty="0" smtClean="0"/>
          </a:p>
          <a:p>
            <a:r>
              <a:rPr lang="zh-CN" altLang="en-US" dirty="0" smtClean="0"/>
              <a:t>强大的引文功能</a:t>
            </a:r>
            <a:endParaRPr lang="en-US" altLang="zh-CN" dirty="0" smtClean="0"/>
          </a:p>
          <a:p>
            <a:r>
              <a:rPr lang="zh-CN" altLang="en-US" dirty="0" smtClean="0"/>
              <a:t>促进图书馆资源的利用</a:t>
            </a:r>
            <a:r>
              <a:rPr lang="en-US" altLang="zh-CN" dirty="0" smtClean="0"/>
              <a:t> </a:t>
            </a:r>
          </a:p>
          <a:p>
            <a:r>
              <a:rPr lang="zh-CN" altLang="en-US" dirty="0" smtClean="0"/>
              <a:t>订阅用户可以访问所有更新资源</a:t>
            </a:r>
            <a:endParaRPr lang="en-US" altLang="zh-CN" dirty="0" smtClean="0"/>
          </a:p>
          <a:p>
            <a:r>
              <a:rPr lang="zh-CN" altLang="en-US" dirty="0" smtClean="0"/>
              <a:t>无并发限制</a:t>
            </a:r>
            <a:endParaRPr lang="en-US" altLang="zh-CN" dirty="0" smtClean="0"/>
          </a:p>
          <a:p>
            <a:r>
              <a:rPr lang="zh-CN" altLang="en-US" dirty="0" smtClean="0"/>
              <a:t>可发现性与连通性</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1"/>
            <a:ext cx="7772400" cy="648072"/>
          </a:xfrm>
        </p:spPr>
        <p:txBody>
          <a:bodyPr/>
          <a:lstStyle/>
          <a:p>
            <a:pPr>
              <a:lnSpc>
                <a:spcPct val="150000"/>
              </a:lnSpc>
            </a:pPr>
            <a:r>
              <a:rPr lang="zh-CN" altLang="en-US" dirty="0" smtClean="0"/>
              <a:t>更多关于</a:t>
            </a:r>
            <a:r>
              <a:rPr lang="en-US" altLang="zh-CN" dirty="0" smtClean="0"/>
              <a:t>Credo</a:t>
            </a:r>
            <a:r>
              <a:rPr lang="zh-CN" altLang="en-US" dirty="0" smtClean="0"/>
              <a:t>全球工具书大全信息</a:t>
            </a:r>
            <a:r>
              <a:rPr lang="en-US" altLang="zh-CN" dirty="0" smtClean="0"/>
              <a:t/>
            </a:r>
            <a:br>
              <a:rPr lang="en-US" altLang="zh-CN" dirty="0" smtClean="0"/>
            </a:br>
            <a:r>
              <a:rPr lang="zh-CN" altLang="en-US" sz="2000" b="0" dirty="0" smtClean="0"/>
              <a:t>请联系：</a:t>
            </a:r>
            <a:endParaRPr lang="zh-CN" altLang="en-US" sz="2000" b="0" dirty="0"/>
          </a:p>
        </p:txBody>
      </p:sp>
      <p:sp>
        <p:nvSpPr>
          <p:cNvPr id="3" name="文本占位符 2"/>
          <p:cNvSpPr>
            <a:spLocks noGrp="1"/>
          </p:cNvSpPr>
          <p:nvPr>
            <p:ph type="body" idx="1"/>
          </p:nvPr>
        </p:nvSpPr>
        <p:spPr>
          <a:xfrm>
            <a:off x="971600" y="2852936"/>
            <a:ext cx="7772400" cy="2448272"/>
          </a:xfrm>
        </p:spPr>
        <p:txBody>
          <a:bodyPr/>
          <a:lstStyle/>
          <a:p>
            <a:endParaRPr lang="en-US" altLang="zh-CN" dirty="0" smtClean="0"/>
          </a:p>
          <a:p>
            <a:r>
              <a:rPr lang="zh-CN" altLang="en-US" dirty="0" smtClean="0"/>
              <a:t>宁艳丽</a:t>
            </a:r>
            <a:endParaRPr lang="en-US" altLang="zh-CN" dirty="0" smtClean="0"/>
          </a:p>
          <a:p>
            <a:r>
              <a:rPr lang="en-US" altLang="zh-CN" dirty="0" smtClean="0">
                <a:latin typeface="楷体" pitchFamily="49" charset="-122"/>
                <a:ea typeface="楷体" pitchFamily="49" charset="-122"/>
              </a:rPr>
              <a:t>iGroup</a:t>
            </a:r>
            <a:r>
              <a:rPr lang="zh-CN" altLang="en-US" dirty="0" smtClean="0">
                <a:latin typeface="楷体" pitchFamily="49" charset="-122"/>
                <a:ea typeface="楷体" pitchFamily="49" charset="-122"/>
              </a:rPr>
              <a:t>中国</a:t>
            </a:r>
            <a:r>
              <a:rPr lang="en-US" altLang="zh-CN" dirty="0" smtClean="0">
                <a:latin typeface="楷体" pitchFamily="49" charset="-122"/>
                <a:ea typeface="楷体" pitchFamily="49" charset="-122"/>
              </a:rPr>
              <a:t>  Credo</a:t>
            </a:r>
            <a:r>
              <a:rPr lang="zh-CN" altLang="en-US" dirty="0" smtClean="0">
                <a:latin typeface="楷体" pitchFamily="49" charset="-122"/>
                <a:ea typeface="楷体" pitchFamily="49" charset="-122"/>
              </a:rPr>
              <a:t>产品负责人</a:t>
            </a:r>
            <a:endParaRPr lang="en-US" altLang="zh-CN" dirty="0" smtClean="0">
              <a:latin typeface="楷体" pitchFamily="49" charset="-122"/>
              <a:ea typeface="楷体" pitchFamily="49" charset="-122"/>
            </a:endParaRPr>
          </a:p>
          <a:p>
            <a:r>
              <a:rPr lang="zh-CN" altLang="en-US" dirty="0" smtClean="0"/>
              <a:t>电话：</a:t>
            </a:r>
            <a:r>
              <a:rPr lang="en-US" altLang="zh-CN" dirty="0" smtClean="0"/>
              <a:t>021-64454595-14</a:t>
            </a:r>
          </a:p>
          <a:p>
            <a:r>
              <a:rPr lang="en-US" altLang="zh-CN" dirty="0" smtClean="0"/>
              <a:t>Email</a:t>
            </a:r>
            <a:r>
              <a:rPr lang="zh-CN" altLang="en-US" dirty="0" smtClean="0"/>
              <a:t>：</a:t>
            </a:r>
            <a:r>
              <a:rPr lang="en-US" altLang="zh-CN" dirty="0" smtClean="0">
                <a:hlinkClick r:id="rId2"/>
              </a:rPr>
              <a:t>elle@igroup.com.cn</a:t>
            </a:r>
            <a:endParaRPr lang="zh-CN" alt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另外一个途径：图书馆馆藏参考工具书</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sp>
        <p:nvSpPr>
          <p:cNvPr id="6" name="内容占位符 5"/>
          <p:cNvSpPr>
            <a:spLocks noGrp="1"/>
          </p:cNvSpPr>
          <p:nvPr>
            <p:ph idx="1"/>
          </p:nvPr>
        </p:nvSpPr>
        <p:spPr>
          <a:xfrm>
            <a:off x="4067944" y="1340768"/>
            <a:ext cx="4752528" cy="4785395"/>
          </a:xfrm>
        </p:spPr>
        <p:txBody>
          <a:bodyPr/>
          <a:lstStyle/>
          <a:p>
            <a:r>
              <a:rPr lang="zh-CN" altLang="en-US" dirty="0" smtClean="0"/>
              <a:t>您找到了一堆厚重的工具书</a:t>
            </a:r>
            <a:r>
              <a:rPr lang="en-US" altLang="zh-CN" dirty="0" smtClean="0"/>
              <a:t>……</a:t>
            </a:r>
            <a:endParaRPr lang="zh-CN" altLang="en-US" dirty="0"/>
          </a:p>
        </p:txBody>
      </p:sp>
      <p:pic>
        <p:nvPicPr>
          <p:cNvPr id="5124" name="Picture 4"/>
          <p:cNvPicPr>
            <a:picLocks noChangeAspect="1" noChangeArrowheads="1"/>
          </p:cNvPicPr>
          <p:nvPr/>
        </p:nvPicPr>
        <p:blipFill>
          <a:blip r:embed="rId2" cstate="print"/>
          <a:srcRect/>
          <a:stretch>
            <a:fillRect/>
          </a:stretch>
        </p:blipFill>
        <p:spPr bwMode="auto">
          <a:xfrm>
            <a:off x="539552" y="1340768"/>
            <a:ext cx="2532987" cy="3312368"/>
          </a:xfrm>
          <a:prstGeom prst="rect">
            <a:avLst/>
          </a:prstGeom>
          <a:ln>
            <a:noFill/>
          </a:ln>
          <a:effectLst/>
        </p:spPr>
      </p:pic>
      <p:pic>
        <p:nvPicPr>
          <p:cNvPr id="5127" name="Picture 7" descr="E:\素材集锦\DM for eBook  编辑素材\39EC2529-C802-4758-BF74-C9DA2AB4E4B0_50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0152" y="4077072"/>
            <a:ext cx="2770279" cy="2077709"/>
          </a:xfrm>
          <a:prstGeom prst="ellipse">
            <a:avLst/>
          </a:prstGeom>
          <a:ln>
            <a:noFill/>
          </a:ln>
          <a:effectLst>
            <a:softEdge rad="112500"/>
          </a:effectLst>
        </p:spPr>
      </p:pic>
      <p:pic>
        <p:nvPicPr>
          <p:cNvPr id="5126" name="Picture 6"/>
          <p:cNvPicPr>
            <a:picLocks noChangeAspect="1" noChangeArrowheads="1"/>
          </p:cNvPicPr>
          <p:nvPr/>
        </p:nvPicPr>
        <p:blipFill>
          <a:blip r:embed="rId4" cstate="print">
            <a:clrChange>
              <a:clrFrom>
                <a:srgbClr val="BCC5E2"/>
              </a:clrFrom>
              <a:clrTo>
                <a:srgbClr val="BCC5E2">
                  <a:alpha val="0"/>
                </a:srgbClr>
              </a:clrTo>
            </a:clrChange>
          </a:blip>
          <a:srcRect/>
          <a:stretch>
            <a:fillRect/>
          </a:stretch>
        </p:blipFill>
        <p:spPr bwMode="auto">
          <a:xfrm flipH="1">
            <a:off x="3347864" y="2564904"/>
            <a:ext cx="2232248" cy="2790310"/>
          </a:xfrm>
          <a:prstGeom prst="rect">
            <a:avLst/>
          </a:prstGeom>
          <a:ln>
            <a:noFill/>
          </a:ln>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Credo Reference</a:t>
            </a:r>
            <a:r>
              <a:rPr lang="zh-CN" altLang="en-US" dirty="0" smtClean="0"/>
              <a:t>的回答</a:t>
            </a:r>
            <a:endParaRPr lang="zh-CN" altLang="en-US" dirty="0"/>
          </a:p>
        </p:txBody>
      </p:sp>
      <p:sp>
        <p:nvSpPr>
          <p:cNvPr id="3" name="内容占位符 2"/>
          <p:cNvSpPr>
            <a:spLocks noGrp="1"/>
          </p:cNvSpPr>
          <p:nvPr>
            <p:ph idx="1"/>
          </p:nvPr>
        </p:nvSpPr>
        <p:spPr/>
        <p:txBody>
          <a:bodyPr/>
          <a:lstStyle/>
          <a:p>
            <a:r>
              <a:rPr lang="en-US" altLang="zh-CN" dirty="0" smtClean="0"/>
              <a:t>1 </a:t>
            </a:r>
            <a:r>
              <a:rPr lang="zh-CN" altLang="en-US" dirty="0" smtClean="0"/>
              <a:t>强大的概念图检索</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6148" name="Picture 4"/>
          <p:cNvPicPr>
            <a:picLocks noChangeAspect="1" noChangeArrowheads="1"/>
          </p:cNvPicPr>
          <p:nvPr/>
        </p:nvPicPr>
        <p:blipFill>
          <a:blip r:embed="rId2" cstate="print"/>
          <a:srcRect/>
          <a:stretch>
            <a:fillRect/>
          </a:stretch>
        </p:blipFill>
        <p:spPr bwMode="auto">
          <a:xfrm>
            <a:off x="611560" y="1916832"/>
            <a:ext cx="8032750" cy="3905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Credo Reference</a:t>
            </a:r>
            <a:r>
              <a:rPr lang="zh-CN" altLang="en-US" dirty="0" smtClean="0"/>
              <a:t>的回答</a:t>
            </a:r>
            <a:endParaRPr lang="zh-CN" altLang="en-US" dirty="0"/>
          </a:p>
        </p:txBody>
      </p:sp>
      <p:sp>
        <p:nvSpPr>
          <p:cNvPr id="3" name="内容占位符 2"/>
          <p:cNvSpPr>
            <a:spLocks noGrp="1"/>
          </p:cNvSpPr>
          <p:nvPr>
            <p:ph idx="1"/>
          </p:nvPr>
        </p:nvSpPr>
        <p:spPr>
          <a:xfrm>
            <a:off x="755576" y="764704"/>
            <a:ext cx="7632848" cy="4785395"/>
          </a:xfrm>
        </p:spPr>
        <p:txBody>
          <a:bodyPr/>
          <a:lstStyle/>
          <a:p>
            <a:r>
              <a:rPr lang="zh-CN" altLang="en-US" dirty="0" smtClean="0"/>
              <a:t>概念图“</a:t>
            </a:r>
            <a:r>
              <a:rPr lang="en-US" altLang="zh-CN" dirty="0" smtClean="0">
                <a:hlinkClick r:id="rId2"/>
              </a:rPr>
              <a:t>American Civil War</a:t>
            </a:r>
            <a:r>
              <a:rPr lang="zh-CN" altLang="en-US" dirty="0" smtClean="0"/>
              <a:t>”，“一网打尽”所有相关资源</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7171" name="Picture 3"/>
          <p:cNvPicPr>
            <a:picLocks noChangeAspect="1" noChangeArrowheads="1"/>
          </p:cNvPicPr>
          <p:nvPr/>
        </p:nvPicPr>
        <p:blipFill>
          <a:blip r:embed="rId3" cstate="print"/>
          <a:srcRect/>
          <a:stretch>
            <a:fillRect/>
          </a:stretch>
        </p:blipFill>
        <p:spPr bwMode="auto">
          <a:xfrm>
            <a:off x="1043608" y="1268760"/>
            <a:ext cx="7920880" cy="4875741"/>
          </a:xfrm>
          <a:prstGeom prst="rect">
            <a:avLst/>
          </a:prstGeom>
          <a:noFill/>
          <a:ln w="9525">
            <a:noFill/>
            <a:miter lim="800000"/>
            <a:headEnd/>
            <a:tailEnd/>
          </a:ln>
        </p:spPr>
      </p:pic>
      <p:sp>
        <p:nvSpPr>
          <p:cNvPr id="8" name="矩形标注 7"/>
          <p:cNvSpPr/>
          <p:nvPr/>
        </p:nvSpPr>
        <p:spPr>
          <a:xfrm>
            <a:off x="3707904" y="3717032"/>
            <a:ext cx="1368152" cy="432048"/>
          </a:xfrm>
          <a:prstGeom prst="wedgeRectCallout">
            <a:avLst>
              <a:gd name="adj1" fmla="val 117914"/>
              <a:gd name="adj2" fmla="val -15285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中心节点</a:t>
            </a:r>
            <a:endParaRPr lang="zh-CN" altLang="en-US" sz="1600" dirty="0">
              <a:solidFill>
                <a:schemeClr val="tx1"/>
              </a:solidFill>
            </a:endParaRPr>
          </a:p>
        </p:txBody>
      </p:sp>
      <p:sp>
        <p:nvSpPr>
          <p:cNvPr id="9" name="矩形 8"/>
          <p:cNvSpPr/>
          <p:nvPr/>
        </p:nvSpPr>
        <p:spPr>
          <a:xfrm>
            <a:off x="144016" y="3645024"/>
            <a:ext cx="3419872" cy="132343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mn-lt"/>
                <a:ea typeface="+mn-ea"/>
              </a:rPr>
              <a:t> 所有与美国内战相关的“人”，“地点”，“事件”均会与该中心节点连接，点击相应的节点，就可以浏览该词条所在资源的详细内容。</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MIU</Template>
  <TotalTime>2159</TotalTime>
  <Words>3244</Words>
  <Application>Microsoft Office PowerPoint</Application>
  <PresentationFormat>信纸(8.5x11 英寸)</PresentationFormat>
  <Paragraphs>493</Paragraphs>
  <Slides>69</Slides>
  <Notes>1</Notes>
  <HiddenSlides>0</HiddenSlides>
  <MMClips>0</MMClips>
  <ScaleCrop>false</ScaleCrop>
  <HeadingPairs>
    <vt:vector size="4" baseType="variant">
      <vt:variant>
        <vt:lpstr>主题</vt:lpstr>
      </vt:variant>
      <vt:variant>
        <vt:i4>1</vt:i4>
      </vt:variant>
      <vt:variant>
        <vt:lpstr>幻灯片标题</vt:lpstr>
      </vt:variant>
      <vt:variant>
        <vt:i4>69</vt:i4>
      </vt:variant>
    </vt:vector>
  </HeadingPairs>
  <TitlesOfParts>
    <vt:vector size="70" baseType="lpstr">
      <vt:lpstr>默认设计模板</vt:lpstr>
      <vt:lpstr>Credo 全球工具书大全</vt:lpstr>
      <vt:lpstr>http://www.credoreference.com/</vt:lpstr>
      <vt:lpstr>? ……</vt:lpstr>
      <vt:lpstr>Baidu和Google是这样回答您的问题的</vt:lpstr>
      <vt:lpstr>Baidu和Google是这样回答您的问题的</vt:lpstr>
      <vt:lpstr>Baidu和Google是这样回答您的问题的</vt:lpstr>
      <vt:lpstr>另外一个途径：图书馆馆藏参考工具书</vt:lpstr>
      <vt:lpstr>Credo Reference的回答</vt:lpstr>
      <vt:lpstr>Credo Reference的回答</vt:lpstr>
      <vt:lpstr>Credo Reference的回答</vt:lpstr>
      <vt:lpstr>Credo Reference的回答</vt:lpstr>
      <vt:lpstr>幻灯片 12</vt:lpstr>
      <vt:lpstr>幻灯片 13</vt:lpstr>
      <vt:lpstr>幻灯片 14</vt:lpstr>
      <vt:lpstr>Credo 将帮助您……</vt:lpstr>
      <vt:lpstr>例1：字词释义</vt:lpstr>
      <vt:lpstr>例1：字词释义</vt:lpstr>
      <vt:lpstr>The Macquarie Dictionary的使用</vt:lpstr>
      <vt:lpstr>例2：专业术语</vt:lpstr>
      <vt:lpstr>例4：历史事件</vt:lpstr>
      <vt:lpstr>The Hutchinson Chronology of World History使用</vt:lpstr>
      <vt:lpstr>The Hutchinson Chronology of World History使用</vt:lpstr>
      <vt:lpstr>例5：地理人文，名胜古迹</vt:lpstr>
      <vt:lpstr>例6：地图</vt:lpstr>
      <vt:lpstr>例7：艺术经典</vt:lpstr>
      <vt:lpstr>幻灯片 26</vt:lpstr>
      <vt:lpstr>例8：科技新知</vt:lpstr>
      <vt:lpstr>科技知识，例如：How Plane Fly</vt:lpstr>
      <vt:lpstr>Credo 全球工具书大全简介</vt:lpstr>
      <vt:lpstr>Credo 全球工具书大全简介</vt:lpstr>
      <vt:lpstr>Credo 合作出版社列举</vt:lpstr>
      <vt:lpstr>Credo 全球工具书大全简介</vt:lpstr>
      <vt:lpstr>幻灯片 33</vt:lpstr>
      <vt:lpstr>幻灯片 34</vt:lpstr>
      <vt:lpstr>http://www.credoreference.com/</vt:lpstr>
      <vt:lpstr>Credo Reference平台使用指南</vt:lpstr>
      <vt:lpstr>1 包含中文在内的多语种（中文，英语，波兰语，乌尔都语，法语，西班牙语） 用户友好的平台界面</vt:lpstr>
      <vt:lpstr>2 提供全文检索，图像检索与概念图检索3种检索</vt:lpstr>
      <vt:lpstr>2.2 （全文）检索结果页面，得到443条结果记录</vt:lpstr>
      <vt:lpstr>2.3 图像检索结果页面，得到55条检索结果记录</vt:lpstr>
      <vt:lpstr>2.4 概念地图检索结果</vt:lpstr>
      <vt:lpstr>3  主题页面（Topic Page）</vt:lpstr>
      <vt:lpstr>3.1 按照类别浏览主题页面</vt:lpstr>
      <vt:lpstr>3.2 按照字母顺序浏览主题页面</vt:lpstr>
      <vt:lpstr>3.4 主题页面（Topic Page），以“Marilyn Monroe”为例</vt:lpstr>
      <vt:lpstr>幻灯片 46</vt:lpstr>
      <vt:lpstr>4   查找图书</vt:lpstr>
      <vt:lpstr>4.1   图书浏览</vt:lpstr>
      <vt:lpstr>4.1   图书浏览</vt:lpstr>
      <vt:lpstr>4.4.1   图书浏览</vt:lpstr>
      <vt:lpstr>4.1   图书浏览</vt:lpstr>
      <vt:lpstr>4.4.2   图书阅读</vt:lpstr>
      <vt:lpstr>4.2   图书阅读</vt:lpstr>
      <vt:lpstr>4.2   图书阅读</vt:lpstr>
      <vt:lpstr>4.2   图书阅读</vt:lpstr>
      <vt:lpstr>4.3  浏览词条</vt:lpstr>
      <vt:lpstr>4.4 X参照</vt:lpstr>
      <vt:lpstr>5  查找图书·检索结果页面</vt:lpstr>
      <vt:lpstr>6  高级检索</vt:lpstr>
      <vt:lpstr>7   概念图</vt:lpstr>
      <vt:lpstr>7   概念图</vt:lpstr>
      <vt:lpstr>7   概念图</vt:lpstr>
      <vt:lpstr>7   概念图</vt:lpstr>
      <vt:lpstr>8  保存结果</vt:lpstr>
      <vt:lpstr>8  保存结果</vt:lpstr>
      <vt:lpstr>9  Gadgets（限定检索）</vt:lpstr>
      <vt:lpstr>4.9 Librarian Admin图书馆员后台管理系统</vt:lpstr>
      <vt:lpstr>Credo Reference其它特点—图书馆所需</vt:lpstr>
      <vt:lpstr>更多关于Credo全球工具书大全信息 请联系：</vt:lpstr>
    </vt:vector>
  </TitlesOfParts>
  <Company>Global Intelligence Alliance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Creating System Analysis</dc:title>
  <dc:creator>Jessie Wang</dc:creator>
  <cp:lastModifiedBy>Elle</cp:lastModifiedBy>
  <cp:revision>265</cp:revision>
  <dcterms:created xsi:type="dcterms:W3CDTF">2007-09-26T12:04:45Z</dcterms:created>
  <dcterms:modified xsi:type="dcterms:W3CDTF">2013-02-27T08:24:28Z</dcterms:modified>
</cp:coreProperties>
</file>